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6"/>
  </p:notesMasterIdLst>
  <p:handoutMasterIdLst>
    <p:handoutMasterId r:id="rId67"/>
  </p:handoutMasterIdLst>
  <p:sldIdLst>
    <p:sldId id="739" r:id="rId2"/>
    <p:sldId id="742" r:id="rId3"/>
    <p:sldId id="748" r:id="rId4"/>
    <p:sldId id="752" r:id="rId5"/>
    <p:sldId id="747" r:id="rId6"/>
    <p:sldId id="749" r:id="rId7"/>
    <p:sldId id="750" r:id="rId8"/>
    <p:sldId id="751" r:id="rId9"/>
    <p:sldId id="753" r:id="rId10"/>
    <p:sldId id="737" r:id="rId11"/>
    <p:sldId id="284" r:id="rId12"/>
    <p:sldId id="285" r:id="rId13"/>
    <p:sldId id="296" r:id="rId14"/>
    <p:sldId id="740" r:id="rId15"/>
    <p:sldId id="282" r:id="rId16"/>
    <p:sldId id="765" r:id="rId17"/>
    <p:sldId id="756" r:id="rId18"/>
    <p:sldId id="758" r:id="rId19"/>
    <p:sldId id="778" r:id="rId20"/>
    <p:sldId id="759" r:id="rId21"/>
    <p:sldId id="760" r:id="rId22"/>
    <p:sldId id="764" r:id="rId23"/>
    <p:sldId id="761" r:id="rId24"/>
    <p:sldId id="763" r:id="rId25"/>
    <p:sldId id="755" r:id="rId26"/>
    <p:sldId id="757" r:id="rId27"/>
    <p:sldId id="259" r:id="rId28"/>
    <p:sldId id="289" r:id="rId29"/>
    <p:sldId id="776" r:id="rId30"/>
    <p:sldId id="643" r:id="rId31"/>
    <p:sldId id="725" r:id="rId32"/>
    <p:sldId id="439" r:id="rId33"/>
    <p:sldId id="721" r:id="rId34"/>
    <p:sldId id="722" r:id="rId35"/>
    <p:sldId id="723" r:id="rId36"/>
    <p:sldId id="726" r:id="rId37"/>
    <p:sldId id="727" r:id="rId38"/>
    <p:sldId id="479" r:id="rId39"/>
    <p:sldId id="729" r:id="rId40"/>
    <p:sldId id="730" r:id="rId41"/>
    <p:sldId id="731" r:id="rId42"/>
    <p:sldId id="732" r:id="rId43"/>
    <p:sldId id="733" r:id="rId44"/>
    <p:sldId id="670" r:id="rId45"/>
    <p:sldId id="734" r:id="rId46"/>
    <p:sldId id="519" r:id="rId47"/>
    <p:sldId id="735" r:id="rId48"/>
    <p:sldId id="674" r:id="rId49"/>
    <p:sldId id="675" r:id="rId50"/>
    <p:sldId id="676" r:id="rId51"/>
    <p:sldId id="677" r:id="rId52"/>
    <p:sldId id="678" r:id="rId53"/>
    <p:sldId id="679" r:id="rId54"/>
    <p:sldId id="680" r:id="rId55"/>
    <p:sldId id="766" r:id="rId56"/>
    <p:sldId id="773" r:id="rId57"/>
    <p:sldId id="779" r:id="rId58"/>
    <p:sldId id="767" r:id="rId59"/>
    <p:sldId id="768" r:id="rId60"/>
    <p:sldId id="770" r:id="rId61"/>
    <p:sldId id="780" r:id="rId62"/>
    <p:sldId id="745" r:id="rId63"/>
    <p:sldId id="746" r:id="rId64"/>
    <p:sldId id="736" r:id="rId6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Home" id="{C238D61E-D4E3-4B16-8776-118FD83CB331}">
          <p14:sldIdLst>
            <p14:sldId id="739"/>
            <p14:sldId id="742"/>
            <p14:sldId id="748"/>
            <p14:sldId id="752"/>
            <p14:sldId id="747"/>
            <p14:sldId id="749"/>
            <p14:sldId id="750"/>
            <p14:sldId id="751"/>
          </p14:sldIdLst>
        </p14:section>
        <p14:section name="Law Provisions" id="{0DEC04B9-E93A-4AB7-ABAE-B50F189CEF93}">
          <p14:sldIdLst>
            <p14:sldId id="753"/>
            <p14:sldId id="737"/>
            <p14:sldId id="284"/>
            <p14:sldId id="285"/>
            <p14:sldId id="296"/>
            <p14:sldId id="740"/>
            <p14:sldId id="282"/>
            <p14:sldId id="765"/>
            <p14:sldId id="756"/>
            <p14:sldId id="758"/>
            <p14:sldId id="778"/>
            <p14:sldId id="759"/>
            <p14:sldId id="760"/>
            <p14:sldId id="764"/>
            <p14:sldId id="761"/>
            <p14:sldId id="763"/>
            <p14:sldId id="755"/>
            <p14:sldId id="757"/>
            <p14:sldId id="259"/>
          </p14:sldIdLst>
        </p14:section>
        <p14:section name="GSTR 9" id="{2D89AC4D-C07F-4CD8-9B12-2BF692BB4663}">
          <p14:sldIdLst>
            <p14:sldId id="289"/>
            <p14:sldId id="776"/>
            <p14:sldId id="643"/>
          </p14:sldIdLst>
        </p14:section>
        <p14:section name="Part II" id="{94CC8EB1-7FA0-482A-B478-5EE5D97DEC60}">
          <p14:sldIdLst>
            <p14:sldId id="725"/>
            <p14:sldId id="439"/>
            <p14:sldId id="721"/>
            <p14:sldId id="722"/>
            <p14:sldId id="723"/>
          </p14:sldIdLst>
        </p14:section>
        <p14:section name="Part III" id="{377345A7-E518-4041-9228-EEE2CE52D714}">
          <p14:sldIdLst>
            <p14:sldId id="726"/>
            <p14:sldId id="727"/>
            <p14:sldId id="479"/>
            <p14:sldId id="729"/>
            <p14:sldId id="730"/>
            <p14:sldId id="731"/>
            <p14:sldId id="732"/>
          </p14:sldIdLst>
        </p14:section>
        <p14:section name="Table9" id="{0F891A10-D661-42D9-AC5B-37322328D387}">
          <p14:sldIdLst>
            <p14:sldId id="733"/>
            <p14:sldId id="670"/>
          </p14:sldIdLst>
        </p14:section>
        <p14:section name="Part V" id="{AD1F8B5E-96B7-421C-A41F-959133051FCD}">
          <p14:sldIdLst>
            <p14:sldId id="734"/>
            <p14:sldId id="519"/>
          </p14:sldIdLst>
        </p14:section>
        <p14:section name="Part VI" id="{A1245D90-5BB6-48F3-93A1-5C2C4A51AD38}">
          <p14:sldIdLst>
            <p14:sldId id="735"/>
            <p14:sldId id="674"/>
            <p14:sldId id="675"/>
            <p14:sldId id="676"/>
            <p14:sldId id="677"/>
            <p14:sldId id="678"/>
            <p14:sldId id="679"/>
            <p14:sldId id="680"/>
            <p14:sldId id="766"/>
            <p14:sldId id="773"/>
            <p14:sldId id="779"/>
            <p14:sldId id="767"/>
            <p14:sldId id="768"/>
            <p14:sldId id="770"/>
            <p14:sldId id="780"/>
            <p14:sldId id="745"/>
            <p14:sldId id="746"/>
            <p14:sldId id="736"/>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0E0E0"/>
    <a:srgbClr val="B2B2B2"/>
    <a:srgbClr val="EDD3EA"/>
    <a:srgbClr val="E9BDFF"/>
    <a:srgbClr val="C2C2C2"/>
    <a:srgbClr val="D8B4E2"/>
    <a:srgbClr val="FC9AF5"/>
    <a:srgbClr val="1D5996"/>
    <a:srgbClr val="F3C5E9"/>
    <a:srgbClr val="80FF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539" autoAdjust="0"/>
    <p:restoredTop sz="88048" autoAdjust="0"/>
  </p:normalViewPr>
  <p:slideViewPr>
    <p:cSldViewPr snapToGrid="0">
      <p:cViewPr varScale="1">
        <p:scale>
          <a:sx n="60" d="100"/>
          <a:sy n="60" d="100"/>
        </p:scale>
        <p:origin x="1004" y="36"/>
      </p:cViewPr>
      <p:guideLst>
        <p:guide orient="horz" pos="2160"/>
        <p:guide pos="3840"/>
      </p:guideLst>
    </p:cSldViewPr>
  </p:slideViewPr>
  <p:outlineViewPr>
    <p:cViewPr>
      <p:scale>
        <a:sx n="33" d="100"/>
        <a:sy n="33" d="100"/>
      </p:scale>
      <p:origin x="0" y="-732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50" d="100"/>
          <a:sy n="50" d="100"/>
        </p:scale>
        <p:origin x="2712" y="5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D190285-0F81-4E90-B2CB-8233724E8D9B}"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C89ADB62-2395-42D4-BEBA-903DC02D501D}">
      <dgm:prSet phldrT="[Text]" custT="1"/>
      <dgm:spPr/>
      <dgm:t>
        <a:bodyPr/>
        <a:lstStyle/>
        <a:p>
          <a:r>
            <a:rPr lang="en-US" sz="2000" b="1" dirty="0"/>
            <a:t>Annual Return</a:t>
          </a:r>
        </a:p>
      </dgm:t>
    </dgm:pt>
    <dgm:pt modelId="{ACBE8C7E-A08F-4628-8C7E-B792A9E318B4}" type="parTrans" cxnId="{F5AD6CAA-8875-42B1-843F-EAC6041E015D}">
      <dgm:prSet/>
      <dgm:spPr/>
      <dgm:t>
        <a:bodyPr/>
        <a:lstStyle/>
        <a:p>
          <a:endParaRPr lang="en-US"/>
        </a:p>
      </dgm:t>
    </dgm:pt>
    <dgm:pt modelId="{068B69BB-233F-49EA-B46A-5D5B046501AE}" type="sibTrans" cxnId="{F5AD6CAA-8875-42B1-843F-EAC6041E015D}">
      <dgm:prSet/>
      <dgm:spPr/>
      <dgm:t>
        <a:bodyPr/>
        <a:lstStyle/>
        <a:p>
          <a:endParaRPr lang="en-US"/>
        </a:p>
      </dgm:t>
    </dgm:pt>
    <dgm:pt modelId="{918A726D-903F-4DCB-AA4E-8ED3285C8033}">
      <dgm:prSet phldrT="[Text]" custT="1"/>
      <dgm:spPr/>
      <dgm:t>
        <a:bodyPr/>
        <a:lstStyle/>
        <a:p>
          <a:r>
            <a:rPr lang="en-US" sz="1800" b="1" dirty="0"/>
            <a:t>Registered Person</a:t>
          </a:r>
        </a:p>
        <a:p>
          <a:r>
            <a:rPr lang="en-US" sz="1800" b="1" dirty="0">
              <a:solidFill>
                <a:srgbClr val="FF0000"/>
              </a:solidFill>
            </a:rPr>
            <a:t>EXCEPT</a:t>
          </a:r>
        </a:p>
        <a:p>
          <a:r>
            <a:rPr lang="en-US" sz="1800" b="1" dirty="0"/>
            <a:t>ISD, CTP, NRTP, TDS, TCS</a:t>
          </a:r>
        </a:p>
      </dgm:t>
    </dgm:pt>
    <dgm:pt modelId="{1EE4E4CA-561F-4B90-9EB4-593B3ED84982}" type="parTrans" cxnId="{63517A0A-8F9D-419B-8485-B1B77934B869}">
      <dgm:prSet/>
      <dgm:spPr/>
      <dgm:t>
        <a:bodyPr/>
        <a:lstStyle/>
        <a:p>
          <a:endParaRPr lang="en-US" sz="2400"/>
        </a:p>
      </dgm:t>
    </dgm:pt>
    <dgm:pt modelId="{425A44D2-35AB-4952-AD19-C63C240CB622}" type="sibTrans" cxnId="{63517A0A-8F9D-419B-8485-B1B77934B869}">
      <dgm:prSet/>
      <dgm:spPr/>
      <dgm:t>
        <a:bodyPr/>
        <a:lstStyle/>
        <a:p>
          <a:endParaRPr lang="en-US"/>
        </a:p>
      </dgm:t>
    </dgm:pt>
    <dgm:pt modelId="{9433C9B4-19F7-45A3-A28B-6E4F01BF0B98}">
      <dgm:prSet phldrT="[Text]" custT="1"/>
      <dgm:spPr/>
      <dgm:t>
        <a:bodyPr/>
        <a:lstStyle/>
        <a:p>
          <a:r>
            <a:rPr lang="en-US" sz="2000" b="1" dirty="0"/>
            <a:t>Composition Dealer     Rule 80(2)</a:t>
          </a:r>
        </a:p>
      </dgm:t>
    </dgm:pt>
    <dgm:pt modelId="{5897B357-6342-43BF-B354-FADFD1185719}" type="parTrans" cxnId="{7B6B15DE-137B-41D5-98B3-920659AF9062}">
      <dgm:prSet/>
      <dgm:spPr/>
      <dgm:t>
        <a:bodyPr/>
        <a:lstStyle/>
        <a:p>
          <a:endParaRPr lang="en-US" sz="2400"/>
        </a:p>
      </dgm:t>
    </dgm:pt>
    <dgm:pt modelId="{D9F4344D-8CD9-495D-B3F8-9BE16C604E62}" type="sibTrans" cxnId="{7B6B15DE-137B-41D5-98B3-920659AF9062}">
      <dgm:prSet/>
      <dgm:spPr/>
      <dgm:t>
        <a:bodyPr/>
        <a:lstStyle/>
        <a:p>
          <a:endParaRPr lang="en-US"/>
        </a:p>
      </dgm:t>
    </dgm:pt>
    <dgm:pt modelId="{0E35AA2A-8A09-432A-8615-6D7D5E64801B}">
      <dgm:prSet phldrT="[Text]" custT="1"/>
      <dgm:spPr/>
      <dgm:t>
        <a:bodyPr/>
        <a:lstStyle/>
        <a:p>
          <a:r>
            <a:rPr lang="en-US" sz="2000" b="1" dirty="0"/>
            <a:t>TCS</a:t>
          </a:r>
        </a:p>
      </dgm:t>
    </dgm:pt>
    <dgm:pt modelId="{1B09AA55-E241-4A4E-8733-C90F5F0D6439}" type="parTrans" cxnId="{278A3C95-2786-4BFE-9EC6-B22B3301B578}">
      <dgm:prSet/>
      <dgm:spPr/>
      <dgm:t>
        <a:bodyPr/>
        <a:lstStyle/>
        <a:p>
          <a:endParaRPr lang="en-US" sz="2400"/>
        </a:p>
      </dgm:t>
    </dgm:pt>
    <dgm:pt modelId="{A0BC5D45-EC02-43BF-A5A6-3D5F00EFDB69}" type="sibTrans" cxnId="{278A3C95-2786-4BFE-9EC6-B22B3301B578}">
      <dgm:prSet/>
      <dgm:spPr/>
      <dgm:t>
        <a:bodyPr/>
        <a:lstStyle/>
        <a:p>
          <a:endParaRPr lang="en-US"/>
        </a:p>
      </dgm:t>
    </dgm:pt>
    <dgm:pt modelId="{E388DAEB-5015-4517-AA23-72D3994DD17C}">
      <dgm:prSet phldrT="[Text]" custT="1"/>
      <dgm:spPr/>
      <dgm:t>
        <a:bodyPr/>
        <a:lstStyle/>
        <a:p>
          <a:r>
            <a:rPr lang="en-US" sz="2000" b="1" dirty="0"/>
            <a:t>GSTR 9B</a:t>
          </a:r>
        </a:p>
      </dgm:t>
    </dgm:pt>
    <dgm:pt modelId="{E3B3CAB3-A82D-444D-AC97-56B5E48D4FC5}" type="parTrans" cxnId="{08816987-D94B-4A43-831A-04702250AF2D}">
      <dgm:prSet/>
      <dgm:spPr/>
      <dgm:t>
        <a:bodyPr/>
        <a:lstStyle/>
        <a:p>
          <a:endParaRPr lang="en-US" sz="2400"/>
        </a:p>
      </dgm:t>
    </dgm:pt>
    <dgm:pt modelId="{2E4CFD04-4636-44E7-B329-8B13FC8FF3E6}" type="sibTrans" cxnId="{08816987-D94B-4A43-831A-04702250AF2D}">
      <dgm:prSet/>
      <dgm:spPr/>
      <dgm:t>
        <a:bodyPr/>
        <a:lstStyle/>
        <a:p>
          <a:endParaRPr lang="en-US"/>
        </a:p>
      </dgm:t>
    </dgm:pt>
    <dgm:pt modelId="{F468A0A2-9D90-4C17-96F2-B3B144684FA8}">
      <dgm:prSet phldrT="[Text]" custT="1"/>
      <dgm:spPr/>
      <dgm:t>
        <a:bodyPr/>
        <a:lstStyle/>
        <a:p>
          <a:r>
            <a:rPr lang="en-US" sz="2000" b="1" dirty="0"/>
            <a:t>GSTR 9</a:t>
          </a:r>
        </a:p>
      </dgm:t>
    </dgm:pt>
    <dgm:pt modelId="{4B3DED38-EA11-4CE3-B1D0-440A1A0E5572}" type="parTrans" cxnId="{ABEA3800-6E1E-48F6-B6BF-9851C557BACA}">
      <dgm:prSet/>
      <dgm:spPr/>
      <dgm:t>
        <a:bodyPr/>
        <a:lstStyle/>
        <a:p>
          <a:endParaRPr lang="en-US" sz="2400"/>
        </a:p>
      </dgm:t>
    </dgm:pt>
    <dgm:pt modelId="{0F678611-8DD2-46E9-8864-9B961535200D}" type="sibTrans" cxnId="{ABEA3800-6E1E-48F6-B6BF-9851C557BACA}">
      <dgm:prSet/>
      <dgm:spPr/>
      <dgm:t>
        <a:bodyPr/>
        <a:lstStyle/>
        <a:p>
          <a:endParaRPr lang="en-US"/>
        </a:p>
      </dgm:t>
    </dgm:pt>
    <dgm:pt modelId="{921A5762-A841-4CC1-A79B-2638902F940B}">
      <dgm:prSet phldrT="[Text]" custT="1"/>
      <dgm:spPr/>
      <dgm:t>
        <a:bodyPr/>
        <a:lstStyle/>
        <a:p>
          <a:r>
            <a:rPr lang="en-US" sz="2000" b="1" dirty="0"/>
            <a:t>GSTR 9A</a:t>
          </a:r>
        </a:p>
      </dgm:t>
    </dgm:pt>
    <dgm:pt modelId="{2BDB3221-D427-4F84-9809-9F46DCBD46F1}" type="parTrans" cxnId="{B0042DE7-1D55-4A92-89B6-D1A07504820E}">
      <dgm:prSet/>
      <dgm:spPr/>
      <dgm:t>
        <a:bodyPr/>
        <a:lstStyle/>
        <a:p>
          <a:endParaRPr lang="en-US" sz="2400"/>
        </a:p>
      </dgm:t>
    </dgm:pt>
    <dgm:pt modelId="{E8CDBE88-C2D0-4C06-9E84-1BD9DD6E3CF5}" type="sibTrans" cxnId="{B0042DE7-1D55-4A92-89B6-D1A07504820E}">
      <dgm:prSet/>
      <dgm:spPr/>
      <dgm:t>
        <a:bodyPr/>
        <a:lstStyle/>
        <a:p>
          <a:endParaRPr lang="en-US"/>
        </a:p>
      </dgm:t>
    </dgm:pt>
    <dgm:pt modelId="{D15A0995-C13E-479E-A5C1-2FB71ECEF662}">
      <dgm:prSet phldrT="[Text]" custT="1"/>
      <dgm:spPr/>
      <dgm:t>
        <a:bodyPr/>
        <a:lstStyle/>
        <a:p>
          <a:r>
            <a:rPr lang="en-US" sz="2000" b="1" dirty="0"/>
            <a:t>Audit</a:t>
          </a:r>
        </a:p>
        <a:p>
          <a:r>
            <a:rPr lang="en-US" sz="2000" b="1" dirty="0"/>
            <a:t>TO &gt; 2 crores</a:t>
          </a:r>
        </a:p>
      </dgm:t>
    </dgm:pt>
    <dgm:pt modelId="{7725EC43-682B-4C39-8DDE-DCF408B2C91C}" type="parTrans" cxnId="{C52FF0E8-17C9-4D8C-9A0F-FB80463051D8}">
      <dgm:prSet/>
      <dgm:spPr/>
      <dgm:t>
        <a:bodyPr/>
        <a:lstStyle/>
        <a:p>
          <a:endParaRPr lang="en-US" sz="2400"/>
        </a:p>
      </dgm:t>
    </dgm:pt>
    <dgm:pt modelId="{59FAE9DF-2EB2-4159-A8B9-67F3472900EE}" type="sibTrans" cxnId="{C52FF0E8-17C9-4D8C-9A0F-FB80463051D8}">
      <dgm:prSet/>
      <dgm:spPr/>
      <dgm:t>
        <a:bodyPr/>
        <a:lstStyle/>
        <a:p>
          <a:endParaRPr lang="en-US"/>
        </a:p>
      </dgm:t>
    </dgm:pt>
    <dgm:pt modelId="{BB2FE854-96A2-4763-8F33-E23E0949B5DC}">
      <dgm:prSet phldrT="[Text]" custT="1"/>
      <dgm:spPr/>
      <dgm:t>
        <a:bodyPr/>
        <a:lstStyle/>
        <a:p>
          <a:r>
            <a:rPr lang="en-US" sz="2000" b="1" dirty="0"/>
            <a:t>GSTR 9C</a:t>
          </a:r>
        </a:p>
      </dgm:t>
    </dgm:pt>
    <dgm:pt modelId="{DF9C7697-65C5-40B8-ACC7-E005DD4DF4C6}" type="parTrans" cxnId="{E506C237-F086-47A8-A414-8CB84BE33849}">
      <dgm:prSet/>
      <dgm:spPr/>
      <dgm:t>
        <a:bodyPr/>
        <a:lstStyle/>
        <a:p>
          <a:endParaRPr lang="en-US" sz="2400"/>
        </a:p>
      </dgm:t>
    </dgm:pt>
    <dgm:pt modelId="{8B325972-E108-4E5F-A78E-8BD5A457B8F4}" type="sibTrans" cxnId="{E506C237-F086-47A8-A414-8CB84BE33849}">
      <dgm:prSet/>
      <dgm:spPr/>
      <dgm:t>
        <a:bodyPr/>
        <a:lstStyle/>
        <a:p>
          <a:endParaRPr lang="en-US"/>
        </a:p>
      </dgm:t>
    </dgm:pt>
    <dgm:pt modelId="{06832CD0-126D-455E-A76E-5D949F2FCE8A}">
      <dgm:prSet phldrT="[Text]" custT="1"/>
      <dgm:spPr/>
      <dgm:t>
        <a:bodyPr/>
        <a:lstStyle/>
        <a:p>
          <a:r>
            <a:rPr lang="en-US" sz="2000" b="1" dirty="0"/>
            <a:t>Excludes</a:t>
          </a:r>
        </a:p>
      </dgm:t>
    </dgm:pt>
    <dgm:pt modelId="{21D69FE4-736C-4617-95E7-52CDDCA6803E}" type="parTrans" cxnId="{5CED33ED-7596-4F69-9A16-01F55BFD1C52}">
      <dgm:prSet/>
      <dgm:spPr/>
      <dgm:t>
        <a:bodyPr/>
        <a:lstStyle/>
        <a:p>
          <a:endParaRPr lang="en-US"/>
        </a:p>
      </dgm:t>
    </dgm:pt>
    <dgm:pt modelId="{ADDE7FC5-2393-4E21-8043-A63CD1318B23}" type="sibTrans" cxnId="{5CED33ED-7596-4F69-9A16-01F55BFD1C52}">
      <dgm:prSet/>
      <dgm:spPr/>
      <dgm:t>
        <a:bodyPr/>
        <a:lstStyle/>
        <a:p>
          <a:endParaRPr lang="en-US"/>
        </a:p>
      </dgm:t>
    </dgm:pt>
    <dgm:pt modelId="{C06DD45E-D526-4CD3-9F0E-9D18AEAB77BA}">
      <dgm:prSet phldrT="[Text]" custT="1"/>
      <dgm:spPr/>
      <dgm:t>
        <a:bodyPr/>
        <a:lstStyle/>
        <a:p>
          <a:r>
            <a:rPr lang="en-US" sz="2000" b="1" dirty="0"/>
            <a:t>ISD /TDS</a:t>
          </a:r>
        </a:p>
      </dgm:t>
    </dgm:pt>
    <dgm:pt modelId="{CDA1E72B-2417-4D26-B344-2C17141FF221}" type="parTrans" cxnId="{38999BF2-9849-4B64-99B0-ACF8F4FFE9A8}">
      <dgm:prSet/>
      <dgm:spPr/>
      <dgm:t>
        <a:bodyPr/>
        <a:lstStyle/>
        <a:p>
          <a:endParaRPr lang="en-US" sz="2400"/>
        </a:p>
      </dgm:t>
    </dgm:pt>
    <dgm:pt modelId="{C733EF94-213E-4E69-942C-0FEED3A812AF}" type="sibTrans" cxnId="{38999BF2-9849-4B64-99B0-ACF8F4FFE9A8}">
      <dgm:prSet/>
      <dgm:spPr/>
      <dgm:t>
        <a:bodyPr/>
        <a:lstStyle/>
        <a:p>
          <a:endParaRPr lang="en-US"/>
        </a:p>
      </dgm:t>
    </dgm:pt>
    <dgm:pt modelId="{6A964CA1-F4AA-4BF0-96E1-75497FFBEF76}">
      <dgm:prSet phldrT="[Text]" custT="1"/>
      <dgm:spPr/>
      <dgm:t>
        <a:bodyPr/>
        <a:lstStyle/>
        <a:p>
          <a:r>
            <a:rPr lang="en-US" sz="2000" b="1" dirty="0"/>
            <a:t>CTP /NRTP</a:t>
          </a:r>
        </a:p>
      </dgm:t>
    </dgm:pt>
    <dgm:pt modelId="{231ADBB2-D43C-4B05-8EEC-C337BB611518}" type="parTrans" cxnId="{89D5678A-30CE-42FE-B5AC-1ACDEA6375CF}">
      <dgm:prSet/>
      <dgm:spPr/>
      <dgm:t>
        <a:bodyPr/>
        <a:lstStyle/>
        <a:p>
          <a:endParaRPr lang="en-US" sz="2400"/>
        </a:p>
      </dgm:t>
    </dgm:pt>
    <dgm:pt modelId="{4068FE14-9FE9-4EDB-89DD-9772CFC93DAF}" type="sibTrans" cxnId="{89D5678A-30CE-42FE-B5AC-1ACDEA6375CF}">
      <dgm:prSet/>
      <dgm:spPr/>
      <dgm:t>
        <a:bodyPr/>
        <a:lstStyle/>
        <a:p>
          <a:endParaRPr lang="en-US"/>
        </a:p>
      </dgm:t>
    </dgm:pt>
    <dgm:pt modelId="{0E44981B-2410-479D-AB18-8F97B158FBD2}" type="pres">
      <dgm:prSet presAssocID="{FD190285-0F81-4E90-B2CB-8233724E8D9B}" presName="hierChild1" presStyleCnt="0">
        <dgm:presLayoutVars>
          <dgm:chPref val="1"/>
          <dgm:dir/>
          <dgm:animOne val="branch"/>
          <dgm:animLvl val="lvl"/>
          <dgm:resizeHandles/>
        </dgm:presLayoutVars>
      </dgm:prSet>
      <dgm:spPr/>
    </dgm:pt>
    <dgm:pt modelId="{00B1A971-D54A-40F2-9EE6-4FB6D7A0B48E}" type="pres">
      <dgm:prSet presAssocID="{C89ADB62-2395-42D4-BEBA-903DC02D501D}" presName="hierRoot1" presStyleCnt="0"/>
      <dgm:spPr/>
    </dgm:pt>
    <dgm:pt modelId="{699F9B9B-275B-4C5D-8BD2-E75B321A362E}" type="pres">
      <dgm:prSet presAssocID="{C89ADB62-2395-42D4-BEBA-903DC02D501D}" presName="composite" presStyleCnt="0"/>
      <dgm:spPr/>
    </dgm:pt>
    <dgm:pt modelId="{D95E06C6-7302-4191-ABD3-E6827A524E67}" type="pres">
      <dgm:prSet presAssocID="{C89ADB62-2395-42D4-BEBA-903DC02D501D}" presName="background" presStyleLbl="node0" presStyleIdx="0" presStyleCnt="2"/>
      <dgm:spPr/>
    </dgm:pt>
    <dgm:pt modelId="{DBAFD472-EC64-41CA-B6DD-65023F0F7E0E}" type="pres">
      <dgm:prSet presAssocID="{C89ADB62-2395-42D4-BEBA-903DC02D501D}" presName="text" presStyleLbl="fgAcc0" presStyleIdx="0" presStyleCnt="2">
        <dgm:presLayoutVars>
          <dgm:chPref val="3"/>
        </dgm:presLayoutVars>
      </dgm:prSet>
      <dgm:spPr/>
    </dgm:pt>
    <dgm:pt modelId="{E92781EB-D789-43CE-B244-ED258BE44B0E}" type="pres">
      <dgm:prSet presAssocID="{C89ADB62-2395-42D4-BEBA-903DC02D501D}" presName="hierChild2" presStyleCnt="0"/>
      <dgm:spPr/>
    </dgm:pt>
    <dgm:pt modelId="{281D30B7-E246-4AF3-9AC5-677F8AD976BC}" type="pres">
      <dgm:prSet presAssocID="{1EE4E4CA-561F-4B90-9EB4-593B3ED84982}" presName="Name10" presStyleLbl="parChTrans1D2" presStyleIdx="0" presStyleCnt="5"/>
      <dgm:spPr/>
    </dgm:pt>
    <dgm:pt modelId="{C649BBA0-7363-4140-BF1E-01B9B5B538B7}" type="pres">
      <dgm:prSet presAssocID="{918A726D-903F-4DCB-AA4E-8ED3285C8033}" presName="hierRoot2" presStyleCnt="0"/>
      <dgm:spPr/>
    </dgm:pt>
    <dgm:pt modelId="{83920AA7-60AC-4710-BD6B-5D0415949472}" type="pres">
      <dgm:prSet presAssocID="{918A726D-903F-4DCB-AA4E-8ED3285C8033}" presName="composite2" presStyleCnt="0"/>
      <dgm:spPr/>
    </dgm:pt>
    <dgm:pt modelId="{76DD3E52-0F3F-4FE2-A5B9-3B73360E5426}" type="pres">
      <dgm:prSet presAssocID="{918A726D-903F-4DCB-AA4E-8ED3285C8033}" presName="background2" presStyleLbl="node2" presStyleIdx="0" presStyleCnt="5"/>
      <dgm:spPr/>
    </dgm:pt>
    <dgm:pt modelId="{9B01854E-C9C0-44D0-81B6-643C5760A82E}" type="pres">
      <dgm:prSet presAssocID="{918A726D-903F-4DCB-AA4E-8ED3285C8033}" presName="text2" presStyleLbl="fgAcc2" presStyleIdx="0" presStyleCnt="5" custScaleX="108667" custScaleY="140055">
        <dgm:presLayoutVars>
          <dgm:chPref val="3"/>
        </dgm:presLayoutVars>
      </dgm:prSet>
      <dgm:spPr/>
    </dgm:pt>
    <dgm:pt modelId="{B6CB59FC-72E4-445F-8981-F46B89E3DACA}" type="pres">
      <dgm:prSet presAssocID="{918A726D-903F-4DCB-AA4E-8ED3285C8033}" presName="hierChild3" presStyleCnt="0"/>
      <dgm:spPr/>
    </dgm:pt>
    <dgm:pt modelId="{9941FAC7-04A0-41FF-932E-1F5F3F34BF7F}" type="pres">
      <dgm:prSet presAssocID="{4B3DED38-EA11-4CE3-B1D0-440A1A0E5572}" presName="Name17" presStyleLbl="parChTrans1D3" presStyleIdx="0" presStyleCnt="5"/>
      <dgm:spPr/>
    </dgm:pt>
    <dgm:pt modelId="{805C4547-E75F-4E94-901E-832EA053212E}" type="pres">
      <dgm:prSet presAssocID="{F468A0A2-9D90-4C17-96F2-B3B144684FA8}" presName="hierRoot3" presStyleCnt="0"/>
      <dgm:spPr/>
    </dgm:pt>
    <dgm:pt modelId="{A73118F6-6010-44E7-8DC8-67D9A22527CB}" type="pres">
      <dgm:prSet presAssocID="{F468A0A2-9D90-4C17-96F2-B3B144684FA8}" presName="composite3" presStyleCnt="0"/>
      <dgm:spPr/>
    </dgm:pt>
    <dgm:pt modelId="{ECF451C2-2784-4CED-B421-B47692F0092D}" type="pres">
      <dgm:prSet presAssocID="{F468A0A2-9D90-4C17-96F2-B3B144684FA8}" presName="background3" presStyleLbl="node3" presStyleIdx="0" presStyleCnt="5"/>
      <dgm:spPr/>
    </dgm:pt>
    <dgm:pt modelId="{86CEDE89-84CC-4609-AE04-3F37F1EC286E}" type="pres">
      <dgm:prSet presAssocID="{F468A0A2-9D90-4C17-96F2-B3B144684FA8}" presName="text3" presStyleLbl="fgAcc3" presStyleIdx="0" presStyleCnt="5">
        <dgm:presLayoutVars>
          <dgm:chPref val="3"/>
        </dgm:presLayoutVars>
      </dgm:prSet>
      <dgm:spPr/>
    </dgm:pt>
    <dgm:pt modelId="{920BB349-1499-4752-B4C0-569B3B948E9B}" type="pres">
      <dgm:prSet presAssocID="{F468A0A2-9D90-4C17-96F2-B3B144684FA8}" presName="hierChild4" presStyleCnt="0"/>
      <dgm:spPr/>
    </dgm:pt>
    <dgm:pt modelId="{3283B213-DEE4-4D00-A714-F90B983CB251}" type="pres">
      <dgm:prSet presAssocID="{5897B357-6342-43BF-B354-FADFD1185719}" presName="Name10" presStyleLbl="parChTrans1D2" presStyleIdx="1" presStyleCnt="5"/>
      <dgm:spPr/>
    </dgm:pt>
    <dgm:pt modelId="{10452982-4A3B-4617-BA86-7229AD10C876}" type="pres">
      <dgm:prSet presAssocID="{9433C9B4-19F7-45A3-A28B-6E4F01BF0B98}" presName="hierRoot2" presStyleCnt="0"/>
      <dgm:spPr/>
    </dgm:pt>
    <dgm:pt modelId="{127CF638-724C-48FC-92B3-1ADEA36396A9}" type="pres">
      <dgm:prSet presAssocID="{9433C9B4-19F7-45A3-A28B-6E4F01BF0B98}" presName="composite2" presStyleCnt="0"/>
      <dgm:spPr/>
    </dgm:pt>
    <dgm:pt modelId="{8F9FC9FE-DA34-4AED-940E-FC30159FEBF6}" type="pres">
      <dgm:prSet presAssocID="{9433C9B4-19F7-45A3-A28B-6E4F01BF0B98}" presName="background2" presStyleLbl="node2" presStyleIdx="1" presStyleCnt="5"/>
      <dgm:spPr/>
    </dgm:pt>
    <dgm:pt modelId="{462E4A84-2F3B-414A-B85C-3DA3ECC1E5F5}" type="pres">
      <dgm:prSet presAssocID="{9433C9B4-19F7-45A3-A28B-6E4F01BF0B98}" presName="text2" presStyleLbl="fgAcc2" presStyleIdx="1" presStyleCnt="5">
        <dgm:presLayoutVars>
          <dgm:chPref val="3"/>
        </dgm:presLayoutVars>
      </dgm:prSet>
      <dgm:spPr/>
    </dgm:pt>
    <dgm:pt modelId="{20E5FB9F-5A32-44BE-8E1E-143CCB17CA10}" type="pres">
      <dgm:prSet presAssocID="{9433C9B4-19F7-45A3-A28B-6E4F01BF0B98}" presName="hierChild3" presStyleCnt="0"/>
      <dgm:spPr/>
    </dgm:pt>
    <dgm:pt modelId="{2B7A55F9-8913-4C6C-A090-B3E418F25CFE}" type="pres">
      <dgm:prSet presAssocID="{2BDB3221-D427-4F84-9809-9F46DCBD46F1}" presName="Name17" presStyleLbl="parChTrans1D3" presStyleIdx="1" presStyleCnt="5"/>
      <dgm:spPr/>
    </dgm:pt>
    <dgm:pt modelId="{817065E4-DBBE-4093-BDAC-EA7D24DDB781}" type="pres">
      <dgm:prSet presAssocID="{921A5762-A841-4CC1-A79B-2638902F940B}" presName="hierRoot3" presStyleCnt="0"/>
      <dgm:spPr/>
    </dgm:pt>
    <dgm:pt modelId="{687546A3-850B-466F-B560-D6107B8F1596}" type="pres">
      <dgm:prSet presAssocID="{921A5762-A841-4CC1-A79B-2638902F940B}" presName="composite3" presStyleCnt="0"/>
      <dgm:spPr/>
    </dgm:pt>
    <dgm:pt modelId="{7ED0DEDF-FDDA-4173-A949-AC3CC7ECB894}" type="pres">
      <dgm:prSet presAssocID="{921A5762-A841-4CC1-A79B-2638902F940B}" presName="background3" presStyleLbl="node3" presStyleIdx="1" presStyleCnt="5"/>
      <dgm:spPr/>
    </dgm:pt>
    <dgm:pt modelId="{238B9CFA-BE72-4107-B323-335F7CD42F19}" type="pres">
      <dgm:prSet presAssocID="{921A5762-A841-4CC1-A79B-2638902F940B}" presName="text3" presStyleLbl="fgAcc3" presStyleIdx="1" presStyleCnt="5">
        <dgm:presLayoutVars>
          <dgm:chPref val="3"/>
        </dgm:presLayoutVars>
      </dgm:prSet>
      <dgm:spPr/>
    </dgm:pt>
    <dgm:pt modelId="{23D22EC6-D8F2-4D76-BFCE-FDDCDC58B12D}" type="pres">
      <dgm:prSet presAssocID="{921A5762-A841-4CC1-A79B-2638902F940B}" presName="hierChild4" presStyleCnt="0"/>
      <dgm:spPr/>
    </dgm:pt>
    <dgm:pt modelId="{FB0A6053-B3F1-494F-AD9D-F7070A34667E}" type="pres">
      <dgm:prSet presAssocID="{1B09AA55-E241-4A4E-8733-C90F5F0D6439}" presName="Name10" presStyleLbl="parChTrans1D2" presStyleIdx="2" presStyleCnt="5"/>
      <dgm:spPr/>
    </dgm:pt>
    <dgm:pt modelId="{E31693F9-F57E-4380-A0C3-83A6BAB7DA62}" type="pres">
      <dgm:prSet presAssocID="{0E35AA2A-8A09-432A-8615-6D7D5E64801B}" presName="hierRoot2" presStyleCnt="0"/>
      <dgm:spPr/>
    </dgm:pt>
    <dgm:pt modelId="{812569BD-10AA-4816-AB3A-8316AB9706DD}" type="pres">
      <dgm:prSet presAssocID="{0E35AA2A-8A09-432A-8615-6D7D5E64801B}" presName="composite2" presStyleCnt="0"/>
      <dgm:spPr/>
    </dgm:pt>
    <dgm:pt modelId="{9A5D5E1F-5ACB-4F12-B59B-23F728C6E8C2}" type="pres">
      <dgm:prSet presAssocID="{0E35AA2A-8A09-432A-8615-6D7D5E64801B}" presName="background2" presStyleLbl="node2" presStyleIdx="2" presStyleCnt="5"/>
      <dgm:spPr/>
    </dgm:pt>
    <dgm:pt modelId="{3793B557-450F-4D52-B9D6-87002BE8D67B}" type="pres">
      <dgm:prSet presAssocID="{0E35AA2A-8A09-432A-8615-6D7D5E64801B}" presName="text2" presStyleLbl="fgAcc2" presStyleIdx="2" presStyleCnt="5">
        <dgm:presLayoutVars>
          <dgm:chPref val="3"/>
        </dgm:presLayoutVars>
      </dgm:prSet>
      <dgm:spPr/>
    </dgm:pt>
    <dgm:pt modelId="{218147D2-35B4-43A6-9DDB-51E3F33D33DC}" type="pres">
      <dgm:prSet presAssocID="{0E35AA2A-8A09-432A-8615-6D7D5E64801B}" presName="hierChild3" presStyleCnt="0"/>
      <dgm:spPr/>
    </dgm:pt>
    <dgm:pt modelId="{79585FD6-FBEA-4EB4-BB15-A951AD7D0ED4}" type="pres">
      <dgm:prSet presAssocID="{E3B3CAB3-A82D-444D-AC97-56B5E48D4FC5}" presName="Name17" presStyleLbl="parChTrans1D3" presStyleIdx="2" presStyleCnt="5"/>
      <dgm:spPr/>
    </dgm:pt>
    <dgm:pt modelId="{21E2521C-F510-4171-A265-811BE0CBB7C5}" type="pres">
      <dgm:prSet presAssocID="{E388DAEB-5015-4517-AA23-72D3994DD17C}" presName="hierRoot3" presStyleCnt="0"/>
      <dgm:spPr/>
    </dgm:pt>
    <dgm:pt modelId="{A7DE0F6B-ED72-4D7C-B993-A040A87C259F}" type="pres">
      <dgm:prSet presAssocID="{E388DAEB-5015-4517-AA23-72D3994DD17C}" presName="composite3" presStyleCnt="0"/>
      <dgm:spPr/>
    </dgm:pt>
    <dgm:pt modelId="{6E446A2E-45C6-47EF-92F0-EE68956E9FE2}" type="pres">
      <dgm:prSet presAssocID="{E388DAEB-5015-4517-AA23-72D3994DD17C}" presName="background3" presStyleLbl="node3" presStyleIdx="2" presStyleCnt="5"/>
      <dgm:spPr/>
    </dgm:pt>
    <dgm:pt modelId="{9F0F7873-4BF6-4B94-A184-8DB3B1AA7971}" type="pres">
      <dgm:prSet presAssocID="{E388DAEB-5015-4517-AA23-72D3994DD17C}" presName="text3" presStyleLbl="fgAcc3" presStyleIdx="2" presStyleCnt="5">
        <dgm:presLayoutVars>
          <dgm:chPref val="3"/>
        </dgm:presLayoutVars>
      </dgm:prSet>
      <dgm:spPr/>
    </dgm:pt>
    <dgm:pt modelId="{F81BD528-C60B-4498-BBC2-7814B09A0040}" type="pres">
      <dgm:prSet presAssocID="{E388DAEB-5015-4517-AA23-72D3994DD17C}" presName="hierChild4" presStyleCnt="0"/>
      <dgm:spPr/>
    </dgm:pt>
    <dgm:pt modelId="{3513C3C5-864A-4345-884B-ECA3FA3FA7D1}" type="pres">
      <dgm:prSet presAssocID="{7725EC43-682B-4C39-8DDE-DCF408B2C91C}" presName="Name10" presStyleLbl="parChTrans1D2" presStyleIdx="3" presStyleCnt="5"/>
      <dgm:spPr/>
    </dgm:pt>
    <dgm:pt modelId="{ED596385-DE67-4721-91C2-F6EFC9A569F9}" type="pres">
      <dgm:prSet presAssocID="{D15A0995-C13E-479E-A5C1-2FB71ECEF662}" presName="hierRoot2" presStyleCnt="0"/>
      <dgm:spPr/>
    </dgm:pt>
    <dgm:pt modelId="{047F2D4D-E81D-4081-81F1-43CBFD3C3001}" type="pres">
      <dgm:prSet presAssocID="{D15A0995-C13E-479E-A5C1-2FB71ECEF662}" presName="composite2" presStyleCnt="0"/>
      <dgm:spPr/>
    </dgm:pt>
    <dgm:pt modelId="{58CC15F7-8A1C-4F1E-B45E-F3F3B5EE4835}" type="pres">
      <dgm:prSet presAssocID="{D15A0995-C13E-479E-A5C1-2FB71ECEF662}" presName="background2" presStyleLbl="node2" presStyleIdx="3" presStyleCnt="5"/>
      <dgm:spPr/>
    </dgm:pt>
    <dgm:pt modelId="{1ADBFCD1-8650-4BD8-AC21-692D66C2F47D}" type="pres">
      <dgm:prSet presAssocID="{D15A0995-C13E-479E-A5C1-2FB71ECEF662}" presName="text2" presStyleLbl="fgAcc2" presStyleIdx="3" presStyleCnt="5">
        <dgm:presLayoutVars>
          <dgm:chPref val="3"/>
        </dgm:presLayoutVars>
      </dgm:prSet>
      <dgm:spPr/>
    </dgm:pt>
    <dgm:pt modelId="{8092496C-0F3E-43E0-92B0-9F772351A2BF}" type="pres">
      <dgm:prSet presAssocID="{D15A0995-C13E-479E-A5C1-2FB71ECEF662}" presName="hierChild3" presStyleCnt="0"/>
      <dgm:spPr/>
    </dgm:pt>
    <dgm:pt modelId="{35780095-BE31-4733-88A5-0F5508FA4133}" type="pres">
      <dgm:prSet presAssocID="{DF9C7697-65C5-40B8-ACC7-E005DD4DF4C6}" presName="Name17" presStyleLbl="parChTrans1D3" presStyleIdx="3" presStyleCnt="5"/>
      <dgm:spPr/>
    </dgm:pt>
    <dgm:pt modelId="{9F9D0B62-27D7-4BC2-8AB3-2353F43C97DB}" type="pres">
      <dgm:prSet presAssocID="{BB2FE854-96A2-4763-8F33-E23E0949B5DC}" presName="hierRoot3" presStyleCnt="0"/>
      <dgm:spPr/>
    </dgm:pt>
    <dgm:pt modelId="{E44BB158-C4D8-4CAD-AB6E-FCCFD4BD54DF}" type="pres">
      <dgm:prSet presAssocID="{BB2FE854-96A2-4763-8F33-E23E0949B5DC}" presName="composite3" presStyleCnt="0"/>
      <dgm:spPr/>
    </dgm:pt>
    <dgm:pt modelId="{1029A8B8-7A7F-4C07-8818-2DD7CF91ED7A}" type="pres">
      <dgm:prSet presAssocID="{BB2FE854-96A2-4763-8F33-E23E0949B5DC}" presName="background3" presStyleLbl="node3" presStyleIdx="3" presStyleCnt="5"/>
      <dgm:spPr/>
    </dgm:pt>
    <dgm:pt modelId="{C8A4F7E9-81E8-445D-A586-871D406FA15F}" type="pres">
      <dgm:prSet presAssocID="{BB2FE854-96A2-4763-8F33-E23E0949B5DC}" presName="text3" presStyleLbl="fgAcc3" presStyleIdx="3" presStyleCnt="5">
        <dgm:presLayoutVars>
          <dgm:chPref val="3"/>
        </dgm:presLayoutVars>
      </dgm:prSet>
      <dgm:spPr/>
    </dgm:pt>
    <dgm:pt modelId="{455C4834-A49F-486F-9EA6-76BADFF54D88}" type="pres">
      <dgm:prSet presAssocID="{BB2FE854-96A2-4763-8F33-E23E0949B5DC}" presName="hierChild4" presStyleCnt="0"/>
      <dgm:spPr/>
    </dgm:pt>
    <dgm:pt modelId="{D6C1B646-A68F-4C3A-9BDA-2A56EE0A5C3B}" type="pres">
      <dgm:prSet presAssocID="{06832CD0-126D-455E-A76E-5D949F2FCE8A}" presName="hierRoot1" presStyleCnt="0"/>
      <dgm:spPr/>
    </dgm:pt>
    <dgm:pt modelId="{A5B11372-575B-42B3-BFF4-5B2546CE9F40}" type="pres">
      <dgm:prSet presAssocID="{06832CD0-126D-455E-A76E-5D949F2FCE8A}" presName="composite" presStyleCnt="0"/>
      <dgm:spPr/>
    </dgm:pt>
    <dgm:pt modelId="{90616404-CD1D-4F0C-B927-B7D7F9121CA0}" type="pres">
      <dgm:prSet presAssocID="{06832CD0-126D-455E-A76E-5D949F2FCE8A}" presName="background" presStyleLbl="node0" presStyleIdx="1" presStyleCnt="2"/>
      <dgm:spPr/>
    </dgm:pt>
    <dgm:pt modelId="{0B053C68-5104-45DD-B86F-66EE9BD59C6F}" type="pres">
      <dgm:prSet presAssocID="{06832CD0-126D-455E-A76E-5D949F2FCE8A}" presName="text" presStyleLbl="fgAcc0" presStyleIdx="1" presStyleCnt="2">
        <dgm:presLayoutVars>
          <dgm:chPref val="3"/>
        </dgm:presLayoutVars>
      </dgm:prSet>
      <dgm:spPr/>
    </dgm:pt>
    <dgm:pt modelId="{49775D1F-661B-4731-BB61-C9DBC9ABF5DA}" type="pres">
      <dgm:prSet presAssocID="{06832CD0-126D-455E-A76E-5D949F2FCE8A}" presName="hierChild2" presStyleCnt="0"/>
      <dgm:spPr/>
    </dgm:pt>
    <dgm:pt modelId="{3A1C00D3-CEEB-4545-887F-3F143103B889}" type="pres">
      <dgm:prSet presAssocID="{CDA1E72B-2417-4D26-B344-2C17141FF221}" presName="Name10" presStyleLbl="parChTrans1D2" presStyleIdx="4" presStyleCnt="5"/>
      <dgm:spPr/>
    </dgm:pt>
    <dgm:pt modelId="{1618BE39-BA34-46DB-B73F-EB8B0314E84A}" type="pres">
      <dgm:prSet presAssocID="{C06DD45E-D526-4CD3-9F0E-9D18AEAB77BA}" presName="hierRoot2" presStyleCnt="0"/>
      <dgm:spPr/>
    </dgm:pt>
    <dgm:pt modelId="{21BA5624-EF1F-4DA7-AECD-408354BC7EF1}" type="pres">
      <dgm:prSet presAssocID="{C06DD45E-D526-4CD3-9F0E-9D18AEAB77BA}" presName="composite2" presStyleCnt="0"/>
      <dgm:spPr/>
    </dgm:pt>
    <dgm:pt modelId="{DCA3D808-63B8-4651-B566-DAF130B5159F}" type="pres">
      <dgm:prSet presAssocID="{C06DD45E-D526-4CD3-9F0E-9D18AEAB77BA}" presName="background2" presStyleLbl="node2" presStyleIdx="4" presStyleCnt="5"/>
      <dgm:spPr/>
    </dgm:pt>
    <dgm:pt modelId="{9896FBAB-47BB-4C8E-8FAF-0A72B9CCA13A}" type="pres">
      <dgm:prSet presAssocID="{C06DD45E-D526-4CD3-9F0E-9D18AEAB77BA}" presName="text2" presStyleLbl="fgAcc2" presStyleIdx="4" presStyleCnt="5">
        <dgm:presLayoutVars>
          <dgm:chPref val="3"/>
        </dgm:presLayoutVars>
      </dgm:prSet>
      <dgm:spPr/>
    </dgm:pt>
    <dgm:pt modelId="{7EBE6FAA-D47F-4EA7-85DF-291624F09654}" type="pres">
      <dgm:prSet presAssocID="{C06DD45E-D526-4CD3-9F0E-9D18AEAB77BA}" presName="hierChild3" presStyleCnt="0"/>
      <dgm:spPr/>
    </dgm:pt>
    <dgm:pt modelId="{BA19DDFC-D2C6-4A1E-8BFB-54288283AE95}" type="pres">
      <dgm:prSet presAssocID="{231ADBB2-D43C-4B05-8EEC-C337BB611518}" presName="Name17" presStyleLbl="parChTrans1D3" presStyleIdx="4" presStyleCnt="5"/>
      <dgm:spPr/>
    </dgm:pt>
    <dgm:pt modelId="{035BB314-175B-48DC-8FD2-A975BD1136F0}" type="pres">
      <dgm:prSet presAssocID="{6A964CA1-F4AA-4BF0-96E1-75497FFBEF76}" presName="hierRoot3" presStyleCnt="0"/>
      <dgm:spPr/>
    </dgm:pt>
    <dgm:pt modelId="{33E8C507-A444-4F54-ACF9-32D4324D386E}" type="pres">
      <dgm:prSet presAssocID="{6A964CA1-F4AA-4BF0-96E1-75497FFBEF76}" presName="composite3" presStyleCnt="0"/>
      <dgm:spPr/>
    </dgm:pt>
    <dgm:pt modelId="{524CFD12-0176-4485-97A2-379241C47583}" type="pres">
      <dgm:prSet presAssocID="{6A964CA1-F4AA-4BF0-96E1-75497FFBEF76}" presName="background3" presStyleLbl="node3" presStyleIdx="4" presStyleCnt="5"/>
      <dgm:spPr/>
    </dgm:pt>
    <dgm:pt modelId="{DAE41BDC-ACF2-4885-8844-4CE2B2D2AAA1}" type="pres">
      <dgm:prSet presAssocID="{6A964CA1-F4AA-4BF0-96E1-75497FFBEF76}" presName="text3" presStyleLbl="fgAcc3" presStyleIdx="4" presStyleCnt="5">
        <dgm:presLayoutVars>
          <dgm:chPref val="3"/>
        </dgm:presLayoutVars>
      </dgm:prSet>
      <dgm:spPr/>
    </dgm:pt>
    <dgm:pt modelId="{ABA36FB8-8159-47E3-8F21-94D4E3D788EA}" type="pres">
      <dgm:prSet presAssocID="{6A964CA1-F4AA-4BF0-96E1-75497FFBEF76}" presName="hierChild4" presStyleCnt="0"/>
      <dgm:spPr/>
    </dgm:pt>
  </dgm:ptLst>
  <dgm:cxnLst>
    <dgm:cxn modelId="{ABEA3800-6E1E-48F6-B6BF-9851C557BACA}" srcId="{918A726D-903F-4DCB-AA4E-8ED3285C8033}" destId="{F468A0A2-9D90-4C17-96F2-B3B144684FA8}" srcOrd="0" destOrd="0" parTransId="{4B3DED38-EA11-4CE3-B1D0-440A1A0E5572}" sibTransId="{0F678611-8DD2-46E9-8864-9B961535200D}"/>
    <dgm:cxn modelId="{472F5603-5955-4A62-90D9-6BDE916B4D34}" type="presOf" srcId="{BB2FE854-96A2-4763-8F33-E23E0949B5DC}" destId="{C8A4F7E9-81E8-445D-A586-871D406FA15F}" srcOrd="0" destOrd="0" presId="urn:microsoft.com/office/officeart/2005/8/layout/hierarchy1"/>
    <dgm:cxn modelId="{63517A0A-8F9D-419B-8485-B1B77934B869}" srcId="{C89ADB62-2395-42D4-BEBA-903DC02D501D}" destId="{918A726D-903F-4DCB-AA4E-8ED3285C8033}" srcOrd="0" destOrd="0" parTransId="{1EE4E4CA-561F-4B90-9EB4-593B3ED84982}" sibTransId="{425A44D2-35AB-4952-AD19-C63C240CB622}"/>
    <dgm:cxn modelId="{1FFAB41D-0803-439D-88F9-A2C76459F651}" type="presOf" srcId="{6A964CA1-F4AA-4BF0-96E1-75497FFBEF76}" destId="{DAE41BDC-ACF2-4885-8844-4CE2B2D2AAA1}" srcOrd="0" destOrd="0" presId="urn:microsoft.com/office/officeart/2005/8/layout/hierarchy1"/>
    <dgm:cxn modelId="{8385D720-D45B-4523-897B-641DEEE543DF}" type="presOf" srcId="{2BDB3221-D427-4F84-9809-9F46DCBD46F1}" destId="{2B7A55F9-8913-4C6C-A090-B3E418F25CFE}" srcOrd="0" destOrd="0" presId="urn:microsoft.com/office/officeart/2005/8/layout/hierarchy1"/>
    <dgm:cxn modelId="{CA0A7F33-9D09-47ED-A571-CBEFD54C1310}" type="presOf" srcId="{0E35AA2A-8A09-432A-8615-6D7D5E64801B}" destId="{3793B557-450F-4D52-B9D6-87002BE8D67B}" srcOrd="0" destOrd="0" presId="urn:microsoft.com/office/officeart/2005/8/layout/hierarchy1"/>
    <dgm:cxn modelId="{8CCA7034-43EA-49A8-B1F9-F30562F326F6}" type="presOf" srcId="{231ADBB2-D43C-4B05-8EEC-C337BB611518}" destId="{BA19DDFC-D2C6-4A1E-8BFB-54288283AE95}" srcOrd="0" destOrd="0" presId="urn:microsoft.com/office/officeart/2005/8/layout/hierarchy1"/>
    <dgm:cxn modelId="{E506C237-F086-47A8-A414-8CB84BE33849}" srcId="{D15A0995-C13E-479E-A5C1-2FB71ECEF662}" destId="{BB2FE854-96A2-4763-8F33-E23E0949B5DC}" srcOrd="0" destOrd="0" parTransId="{DF9C7697-65C5-40B8-ACC7-E005DD4DF4C6}" sibTransId="{8B325972-E108-4E5F-A78E-8BD5A457B8F4}"/>
    <dgm:cxn modelId="{F92CC43C-BF7D-460C-85A8-B13D83249B76}" type="presOf" srcId="{CDA1E72B-2417-4D26-B344-2C17141FF221}" destId="{3A1C00D3-CEEB-4545-887F-3F143103B889}" srcOrd="0" destOrd="0" presId="urn:microsoft.com/office/officeart/2005/8/layout/hierarchy1"/>
    <dgm:cxn modelId="{85F17C3E-E65A-45CC-A4E6-DEEE150126B1}" type="presOf" srcId="{E3B3CAB3-A82D-444D-AC97-56B5E48D4FC5}" destId="{79585FD6-FBEA-4EB4-BB15-A951AD7D0ED4}" srcOrd="0" destOrd="0" presId="urn:microsoft.com/office/officeart/2005/8/layout/hierarchy1"/>
    <dgm:cxn modelId="{00028D5E-890B-4BC7-AD62-4E1F09A462AC}" type="presOf" srcId="{E388DAEB-5015-4517-AA23-72D3994DD17C}" destId="{9F0F7873-4BF6-4B94-A184-8DB3B1AA7971}" srcOrd="0" destOrd="0" presId="urn:microsoft.com/office/officeart/2005/8/layout/hierarchy1"/>
    <dgm:cxn modelId="{73CCC467-AEE7-4600-9BD1-BD4739D1600C}" type="presOf" srcId="{06832CD0-126D-455E-A76E-5D949F2FCE8A}" destId="{0B053C68-5104-45DD-B86F-66EE9BD59C6F}" srcOrd="0" destOrd="0" presId="urn:microsoft.com/office/officeart/2005/8/layout/hierarchy1"/>
    <dgm:cxn modelId="{9CB4D76C-77DC-4363-A659-C2ED6D1183A5}" type="presOf" srcId="{9433C9B4-19F7-45A3-A28B-6E4F01BF0B98}" destId="{462E4A84-2F3B-414A-B85C-3DA3ECC1E5F5}" srcOrd="0" destOrd="0" presId="urn:microsoft.com/office/officeart/2005/8/layout/hierarchy1"/>
    <dgm:cxn modelId="{BB9A764E-BC61-4590-B2BD-9F00BAAA5CBB}" type="presOf" srcId="{DF9C7697-65C5-40B8-ACC7-E005DD4DF4C6}" destId="{35780095-BE31-4733-88A5-0F5508FA4133}" srcOrd="0" destOrd="0" presId="urn:microsoft.com/office/officeart/2005/8/layout/hierarchy1"/>
    <dgm:cxn modelId="{82BB0155-6268-4019-ABD7-AA479F54CE27}" type="presOf" srcId="{921A5762-A841-4CC1-A79B-2638902F940B}" destId="{238B9CFA-BE72-4107-B323-335F7CD42F19}" srcOrd="0" destOrd="0" presId="urn:microsoft.com/office/officeart/2005/8/layout/hierarchy1"/>
    <dgm:cxn modelId="{08816987-D94B-4A43-831A-04702250AF2D}" srcId="{0E35AA2A-8A09-432A-8615-6D7D5E64801B}" destId="{E388DAEB-5015-4517-AA23-72D3994DD17C}" srcOrd="0" destOrd="0" parTransId="{E3B3CAB3-A82D-444D-AC97-56B5E48D4FC5}" sibTransId="{2E4CFD04-4636-44E7-B329-8B13FC8FF3E6}"/>
    <dgm:cxn modelId="{89D5678A-30CE-42FE-B5AC-1ACDEA6375CF}" srcId="{C06DD45E-D526-4CD3-9F0E-9D18AEAB77BA}" destId="{6A964CA1-F4AA-4BF0-96E1-75497FFBEF76}" srcOrd="0" destOrd="0" parTransId="{231ADBB2-D43C-4B05-8EEC-C337BB611518}" sibTransId="{4068FE14-9FE9-4EDB-89DD-9772CFC93DAF}"/>
    <dgm:cxn modelId="{278A3C95-2786-4BFE-9EC6-B22B3301B578}" srcId="{C89ADB62-2395-42D4-BEBA-903DC02D501D}" destId="{0E35AA2A-8A09-432A-8615-6D7D5E64801B}" srcOrd="2" destOrd="0" parTransId="{1B09AA55-E241-4A4E-8733-C90F5F0D6439}" sibTransId="{A0BC5D45-EC02-43BF-A5A6-3D5F00EFDB69}"/>
    <dgm:cxn modelId="{F5AD6CAA-8875-42B1-843F-EAC6041E015D}" srcId="{FD190285-0F81-4E90-B2CB-8233724E8D9B}" destId="{C89ADB62-2395-42D4-BEBA-903DC02D501D}" srcOrd="0" destOrd="0" parTransId="{ACBE8C7E-A08F-4628-8C7E-B792A9E318B4}" sibTransId="{068B69BB-233F-49EA-B46A-5D5B046501AE}"/>
    <dgm:cxn modelId="{A72C18AF-1DEA-42F8-A190-DD2990F462EB}" type="presOf" srcId="{C89ADB62-2395-42D4-BEBA-903DC02D501D}" destId="{DBAFD472-EC64-41CA-B6DD-65023F0F7E0E}" srcOrd="0" destOrd="0" presId="urn:microsoft.com/office/officeart/2005/8/layout/hierarchy1"/>
    <dgm:cxn modelId="{9E1390B6-6AE4-4E8E-B8D2-DF77659BBFF4}" type="presOf" srcId="{1B09AA55-E241-4A4E-8733-C90F5F0D6439}" destId="{FB0A6053-B3F1-494F-AD9D-F7070A34667E}" srcOrd="0" destOrd="0" presId="urn:microsoft.com/office/officeart/2005/8/layout/hierarchy1"/>
    <dgm:cxn modelId="{6C4DFDB9-BB57-4667-9781-0D822B31C326}" type="presOf" srcId="{1EE4E4CA-561F-4B90-9EB4-593B3ED84982}" destId="{281D30B7-E246-4AF3-9AC5-677F8AD976BC}" srcOrd="0" destOrd="0" presId="urn:microsoft.com/office/officeart/2005/8/layout/hierarchy1"/>
    <dgm:cxn modelId="{AF75C3CB-30FC-449C-905A-5D9CBCA2E2EE}" type="presOf" srcId="{F468A0A2-9D90-4C17-96F2-B3B144684FA8}" destId="{86CEDE89-84CC-4609-AE04-3F37F1EC286E}" srcOrd="0" destOrd="0" presId="urn:microsoft.com/office/officeart/2005/8/layout/hierarchy1"/>
    <dgm:cxn modelId="{1DD45ED3-CAC1-4AE4-950B-DD09D2551FE8}" type="presOf" srcId="{D15A0995-C13E-479E-A5C1-2FB71ECEF662}" destId="{1ADBFCD1-8650-4BD8-AC21-692D66C2F47D}" srcOrd="0" destOrd="0" presId="urn:microsoft.com/office/officeart/2005/8/layout/hierarchy1"/>
    <dgm:cxn modelId="{25D9D4D7-E33A-433B-85C6-DC995EE4615A}" type="presOf" srcId="{FD190285-0F81-4E90-B2CB-8233724E8D9B}" destId="{0E44981B-2410-479D-AB18-8F97B158FBD2}" srcOrd="0" destOrd="0" presId="urn:microsoft.com/office/officeart/2005/8/layout/hierarchy1"/>
    <dgm:cxn modelId="{7B6B15DE-137B-41D5-98B3-920659AF9062}" srcId="{C89ADB62-2395-42D4-BEBA-903DC02D501D}" destId="{9433C9B4-19F7-45A3-A28B-6E4F01BF0B98}" srcOrd="1" destOrd="0" parTransId="{5897B357-6342-43BF-B354-FADFD1185719}" sibTransId="{D9F4344D-8CD9-495D-B3F8-9BE16C604E62}"/>
    <dgm:cxn modelId="{B0042DE7-1D55-4A92-89B6-D1A07504820E}" srcId="{9433C9B4-19F7-45A3-A28B-6E4F01BF0B98}" destId="{921A5762-A841-4CC1-A79B-2638902F940B}" srcOrd="0" destOrd="0" parTransId="{2BDB3221-D427-4F84-9809-9F46DCBD46F1}" sibTransId="{E8CDBE88-C2D0-4C06-9E84-1BD9DD6E3CF5}"/>
    <dgm:cxn modelId="{1321E7E8-88D4-4931-9278-0D4DA9A94D59}" type="presOf" srcId="{7725EC43-682B-4C39-8DDE-DCF408B2C91C}" destId="{3513C3C5-864A-4345-884B-ECA3FA3FA7D1}" srcOrd="0" destOrd="0" presId="urn:microsoft.com/office/officeart/2005/8/layout/hierarchy1"/>
    <dgm:cxn modelId="{C52FF0E8-17C9-4D8C-9A0F-FB80463051D8}" srcId="{C89ADB62-2395-42D4-BEBA-903DC02D501D}" destId="{D15A0995-C13E-479E-A5C1-2FB71ECEF662}" srcOrd="3" destOrd="0" parTransId="{7725EC43-682B-4C39-8DDE-DCF408B2C91C}" sibTransId="{59FAE9DF-2EB2-4159-A8B9-67F3472900EE}"/>
    <dgm:cxn modelId="{5CED33ED-7596-4F69-9A16-01F55BFD1C52}" srcId="{FD190285-0F81-4E90-B2CB-8233724E8D9B}" destId="{06832CD0-126D-455E-A76E-5D949F2FCE8A}" srcOrd="1" destOrd="0" parTransId="{21D69FE4-736C-4617-95E7-52CDDCA6803E}" sibTransId="{ADDE7FC5-2393-4E21-8043-A63CD1318B23}"/>
    <dgm:cxn modelId="{38999BF2-9849-4B64-99B0-ACF8F4FFE9A8}" srcId="{06832CD0-126D-455E-A76E-5D949F2FCE8A}" destId="{C06DD45E-D526-4CD3-9F0E-9D18AEAB77BA}" srcOrd="0" destOrd="0" parTransId="{CDA1E72B-2417-4D26-B344-2C17141FF221}" sibTransId="{C733EF94-213E-4E69-942C-0FEED3A812AF}"/>
    <dgm:cxn modelId="{C05228FC-AA26-4A0A-AA12-77257A927A6E}" type="presOf" srcId="{918A726D-903F-4DCB-AA4E-8ED3285C8033}" destId="{9B01854E-C9C0-44D0-81B6-643C5760A82E}" srcOrd="0" destOrd="0" presId="urn:microsoft.com/office/officeart/2005/8/layout/hierarchy1"/>
    <dgm:cxn modelId="{3F1CD8FD-79E1-41D3-8E53-5CA584A624F3}" type="presOf" srcId="{4B3DED38-EA11-4CE3-B1D0-440A1A0E5572}" destId="{9941FAC7-04A0-41FF-932E-1F5F3F34BF7F}" srcOrd="0" destOrd="0" presId="urn:microsoft.com/office/officeart/2005/8/layout/hierarchy1"/>
    <dgm:cxn modelId="{6C198FFE-EB8B-48EC-8B3F-707497A75270}" type="presOf" srcId="{5897B357-6342-43BF-B354-FADFD1185719}" destId="{3283B213-DEE4-4D00-A714-F90B983CB251}" srcOrd="0" destOrd="0" presId="urn:microsoft.com/office/officeart/2005/8/layout/hierarchy1"/>
    <dgm:cxn modelId="{962852FF-7763-4C59-AF45-2F1ECAE06CCA}" type="presOf" srcId="{C06DD45E-D526-4CD3-9F0E-9D18AEAB77BA}" destId="{9896FBAB-47BB-4C8E-8FAF-0A72B9CCA13A}" srcOrd="0" destOrd="0" presId="urn:microsoft.com/office/officeart/2005/8/layout/hierarchy1"/>
    <dgm:cxn modelId="{FCDA2BEE-CDC5-4CA1-ACAD-E94F71C84B5C}" type="presParOf" srcId="{0E44981B-2410-479D-AB18-8F97B158FBD2}" destId="{00B1A971-D54A-40F2-9EE6-4FB6D7A0B48E}" srcOrd="0" destOrd="0" presId="urn:microsoft.com/office/officeart/2005/8/layout/hierarchy1"/>
    <dgm:cxn modelId="{942BB216-EF36-42DE-B8DF-E1DC05185E7E}" type="presParOf" srcId="{00B1A971-D54A-40F2-9EE6-4FB6D7A0B48E}" destId="{699F9B9B-275B-4C5D-8BD2-E75B321A362E}" srcOrd="0" destOrd="0" presId="urn:microsoft.com/office/officeart/2005/8/layout/hierarchy1"/>
    <dgm:cxn modelId="{373B0B88-BD47-447A-8ED0-F047F0A46FB6}" type="presParOf" srcId="{699F9B9B-275B-4C5D-8BD2-E75B321A362E}" destId="{D95E06C6-7302-4191-ABD3-E6827A524E67}" srcOrd="0" destOrd="0" presId="urn:microsoft.com/office/officeart/2005/8/layout/hierarchy1"/>
    <dgm:cxn modelId="{2AC8A4AD-A047-407B-9635-3151DBB4F924}" type="presParOf" srcId="{699F9B9B-275B-4C5D-8BD2-E75B321A362E}" destId="{DBAFD472-EC64-41CA-B6DD-65023F0F7E0E}" srcOrd="1" destOrd="0" presId="urn:microsoft.com/office/officeart/2005/8/layout/hierarchy1"/>
    <dgm:cxn modelId="{A494FD6D-DA23-4E30-9D8E-D8C61072D8AF}" type="presParOf" srcId="{00B1A971-D54A-40F2-9EE6-4FB6D7A0B48E}" destId="{E92781EB-D789-43CE-B244-ED258BE44B0E}" srcOrd="1" destOrd="0" presId="urn:microsoft.com/office/officeart/2005/8/layout/hierarchy1"/>
    <dgm:cxn modelId="{7C9B8F6D-9177-4472-B865-29E19C08F74B}" type="presParOf" srcId="{E92781EB-D789-43CE-B244-ED258BE44B0E}" destId="{281D30B7-E246-4AF3-9AC5-677F8AD976BC}" srcOrd="0" destOrd="0" presId="urn:microsoft.com/office/officeart/2005/8/layout/hierarchy1"/>
    <dgm:cxn modelId="{B9AC010E-85F0-47A1-AC45-18CFFB1F6E16}" type="presParOf" srcId="{E92781EB-D789-43CE-B244-ED258BE44B0E}" destId="{C649BBA0-7363-4140-BF1E-01B9B5B538B7}" srcOrd="1" destOrd="0" presId="urn:microsoft.com/office/officeart/2005/8/layout/hierarchy1"/>
    <dgm:cxn modelId="{0C8D7734-FE56-481F-9840-7D778939472A}" type="presParOf" srcId="{C649BBA0-7363-4140-BF1E-01B9B5B538B7}" destId="{83920AA7-60AC-4710-BD6B-5D0415949472}" srcOrd="0" destOrd="0" presId="urn:microsoft.com/office/officeart/2005/8/layout/hierarchy1"/>
    <dgm:cxn modelId="{D8CB0374-3816-4A5B-A89A-3735C9EDE529}" type="presParOf" srcId="{83920AA7-60AC-4710-BD6B-5D0415949472}" destId="{76DD3E52-0F3F-4FE2-A5B9-3B73360E5426}" srcOrd="0" destOrd="0" presId="urn:microsoft.com/office/officeart/2005/8/layout/hierarchy1"/>
    <dgm:cxn modelId="{F38A902F-B07C-4577-A6E1-E60907B7D3D4}" type="presParOf" srcId="{83920AA7-60AC-4710-BD6B-5D0415949472}" destId="{9B01854E-C9C0-44D0-81B6-643C5760A82E}" srcOrd="1" destOrd="0" presId="urn:microsoft.com/office/officeart/2005/8/layout/hierarchy1"/>
    <dgm:cxn modelId="{12869AF7-7DB7-4B13-B409-7693433E96AE}" type="presParOf" srcId="{C649BBA0-7363-4140-BF1E-01B9B5B538B7}" destId="{B6CB59FC-72E4-445F-8981-F46B89E3DACA}" srcOrd="1" destOrd="0" presId="urn:microsoft.com/office/officeart/2005/8/layout/hierarchy1"/>
    <dgm:cxn modelId="{6F6EE63F-074B-4ED8-9470-60D81718152C}" type="presParOf" srcId="{B6CB59FC-72E4-445F-8981-F46B89E3DACA}" destId="{9941FAC7-04A0-41FF-932E-1F5F3F34BF7F}" srcOrd="0" destOrd="0" presId="urn:microsoft.com/office/officeart/2005/8/layout/hierarchy1"/>
    <dgm:cxn modelId="{B9393A2A-9BD3-454C-B004-EDAE86BE9401}" type="presParOf" srcId="{B6CB59FC-72E4-445F-8981-F46B89E3DACA}" destId="{805C4547-E75F-4E94-901E-832EA053212E}" srcOrd="1" destOrd="0" presId="urn:microsoft.com/office/officeart/2005/8/layout/hierarchy1"/>
    <dgm:cxn modelId="{225AF57D-CB2E-434D-9F56-2FD1F2BB1608}" type="presParOf" srcId="{805C4547-E75F-4E94-901E-832EA053212E}" destId="{A73118F6-6010-44E7-8DC8-67D9A22527CB}" srcOrd="0" destOrd="0" presId="urn:microsoft.com/office/officeart/2005/8/layout/hierarchy1"/>
    <dgm:cxn modelId="{D513C316-9127-40EB-BDBF-DB356B20ECA5}" type="presParOf" srcId="{A73118F6-6010-44E7-8DC8-67D9A22527CB}" destId="{ECF451C2-2784-4CED-B421-B47692F0092D}" srcOrd="0" destOrd="0" presId="urn:microsoft.com/office/officeart/2005/8/layout/hierarchy1"/>
    <dgm:cxn modelId="{25FB268A-48BC-4621-9518-751149409F95}" type="presParOf" srcId="{A73118F6-6010-44E7-8DC8-67D9A22527CB}" destId="{86CEDE89-84CC-4609-AE04-3F37F1EC286E}" srcOrd="1" destOrd="0" presId="urn:microsoft.com/office/officeart/2005/8/layout/hierarchy1"/>
    <dgm:cxn modelId="{E70CE59D-B85A-482E-9EA6-3D7681CF0B36}" type="presParOf" srcId="{805C4547-E75F-4E94-901E-832EA053212E}" destId="{920BB349-1499-4752-B4C0-569B3B948E9B}" srcOrd="1" destOrd="0" presId="urn:microsoft.com/office/officeart/2005/8/layout/hierarchy1"/>
    <dgm:cxn modelId="{9B086EE1-FE07-4C4C-AE79-29C3244983BD}" type="presParOf" srcId="{E92781EB-D789-43CE-B244-ED258BE44B0E}" destId="{3283B213-DEE4-4D00-A714-F90B983CB251}" srcOrd="2" destOrd="0" presId="urn:microsoft.com/office/officeart/2005/8/layout/hierarchy1"/>
    <dgm:cxn modelId="{8C92507C-8519-4AB2-AA4C-6CC0654FFBD4}" type="presParOf" srcId="{E92781EB-D789-43CE-B244-ED258BE44B0E}" destId="{10452982-4A3B-4617-BA86-7229AD10C876}" srcOrd="3" destOrd="0" presId="urn:microsoft.com/office/officeart/2005/8/layout/hierarchy1"/>
    <dgm:cxn modelId="{02836DF0-98F9-4323-9C86-2D56C53448EA}" type="presParOf" srcId="{10452982-4A3B-4617-BA86-7229AD10C876}" destId="{127CF638-724C-48FC-92B3-1ADEA36396A9}" srcOrd="0" destOrd="0" presId="urn:microsoft.com/office/officeart/2005/8/layout/hierarchy1"/>
    <dgm:cxn modelId="{8E61AA5A-1760-473C-B0D2-B8CF696016D7}" type="presParOf" srcId="{127CF638-724C-48FC-92B3-1ADEA36396A9}" destId="{8F9FC9FE-DA34-4AED-940E-FC30159FEBF6}" srcOrd="0" destOrd="0" presId="urn:microsoft.com/office/officeart/2005/8/layout/hierarchy1"/>
    <dgm:cxn modelId="{8BE11D9B-E7C0-4E72-95F1-54573A37F438}" type="presParOf" srcId="{127CF638-724C-48FC-92B3-1ADEA36396A9}" destId="{462E4A84-2F3B-414A-B85C-3DA3ECC1E5F5}" srcOrd="1" destOrd="0" presId="urn:microsoft.com/office/officeart/2005/8/layout/hierarchy1"/>
    <dgm:cxn modelId="{47E54503-4079-4638-8E9D-997173C4123D}" type="presParOf" srcId="{10452982-4A3B-4617-BA86-7229AD10C876}" destId="{20E5FB9F-5A32-44BE-8E1E-143CCB17CA10}" srcOrd="1" destOrd="0" presId="urn:microsoft.com/office/officeart/2005/8/layout/hierarchy1"/>
    <dgm:cxn modelId="{8E67F7EF-D7E4-4D50-A429-5DED21FD13EF}" type="presParOf" srcId="{20E5FB9F-5A32-44BE-8E1E-143CCB17CA10}" destId="{2B7A55F9-8913-4C6C-A090-B3E418F25CFE}" srcOrd="0" destOrd="0" presId="urn:microsoft.com/office/officeart/2005/8/layout/hierarchy1"/>
    <dgm:cxn modelId="{B2533DC2-4A1A-43EE-9EC3-40C87F72FE76}" type="presParOf" srcId="{20E5FB9F-5A32-44BE-8E1E-143CCB17CA10}" destId="{817065E4-DBBE-4093-BDAC-EA7D24DDB781}" srcOrd="1" destOrd="0" presId="urn:microsoft.com/office/officeart/2005/8/layout/hierarchy1"/>
    <dgm:cxn modelId="{A435D444-30E5-4DB2-836B-10761AC17583}" type="presParOf" srcId="{817065E4-DBBE-4093-BDAC-EA7D24DDB781}" destId="{687546A3-850B-466F-B560-D6107B8F1596}" srcOrd="0" destOrd="0" presId="urn:microsoft.com/office/officeart/2005/8/layout/hierarchy1"/>
    <dgm:cxn modelId="{4407986A-0530-4F79-A57F-186911E549B6}" type="presParOf" srcId="{687546A3-850B-466F-B560-D6107B8F1596}" destId="{7ED0DEDF-FDDA-4173-A949-AC3CC7ECB894}" srcOrd="0" destOrd="0" presId="urn:microsoft.com/office/officeart/2005/8/layout/hierarchy1"/>
    <dgm:cxn modelId="{494F00C9-2339-4D07-BF93-77E833A5630B}" type="presParOf" srcId="{687546A3-850B-466F-B560-D6107B8F1596}" destId="{238B9CFA-BE72-4107-B323-335F7CD42F19}" srcOrd="1" destOrd="0" presId="urn:microsoft.com/office/officeart/2005/8/layout/hierarchy1"/>
    <dgm:cxn modelId="{3DA0C5C6-45AE-47F4-9D48-558ABCAC7124}" type="presParOf" srcId="{817065E4-DBBE-4093-BDAC-EA7D24DDB781}" destId="{23D22EC6-D8F2-4D76-BFCE-FDDCDC58B12D}" srcOrd="1" destOrd="0" presId="urn:microsoft.com/office/officeart/2005/8/layout/hierarchy1"/>
    <dgm:cxn modelId="{C49E4E6B-40E4-4B88-8337-32753442D235}" type="presParOf" srcId="{E92781EB-D789-43CE-B244-ED258BE44B0E}" destId="{FB0A6053-B3F1-494F-AD9D-F7070A34667E}" srcOrd="4" destOrd="0" presId="urn:microsoft.com/office/officeart/2005/8/layout/hierarchy1"/>
    <dgm:cxn modelId="{92B27C51-1F1B-4614-A370-F8C792EAB767}" type="presParOf" srcId="{E92781EB-D789-43CE-B244-ED258BE44B0E}" destId="{E31693F9-F57E-4380-A0C3-83A6BAB7DA62}" srcOrd="5" destOrd="0" presId="urn:microsoft.com/office/officeart/2005/8/layout/hierarchy1"/>
    <dgm:cxn modelId="{ECB843A5-6524-415B-A7A9-04D47B165240}" type="presParOf" srcId="{E31693F9-F57E-4380-A0C3-83A6BAB7DA62}" destId="{812569BD-10AA-4816-AB3A-8316AB9706DD}" srcOrd="0" destOrd="0" presId="urn:microsoft.com/office/officeart/2005/8/layout/hierarchy1"/>
    <dgm:cxn modelId="{A9B15B98-104A-482E-973A-B998C06B9F53}" type="presParOf" srcId="{812569BD-10AA-4816-AB3A-8316AB9706DD}" destId="{9A5D5E1F-5ACB-4F12-B59B-23F728C6E8C2}" srcOrd="0" destOrd="0" presId="urn:microsoft.com/office/officeart/2005/8/layout/hierarchy1"/>
    <dgm:cxn modelId="{50D2A6A8-428A-422B-AF81-39AAD6194565}" type="presParOf" srcId="{812569BD-10AA-4816-AB3A-8316AB9706DD}" destId="{3793B557-450F-4D52-B9D6-87002BE8D67B}" srcOrd="1" destOrd="0" presId="urn:microsoft.com/office/officeart/2005/8/layout/hierarchy1"/>
    <dgm:cxn modelId="{0FF05807-D2FD-4B2F-A4AD-8EC4F6244C79}" type="presParOf" srcId="{E31693F9-F57E-4380-A0C3-83A6BAB7DA62}" destId="{218147D2-35B4-43A6-9DDB-51E3F33D33DC}" srcOrd="1" destOrd="0" presId="urn:microsoft.com/office/officeart/2005/8/layout/hierarchy1"/>
    <dgm:cxn modelId="{CCFFC0D9-D669-4A55-92F8-E679BD0185D9}" type="presParOf" srcId="{218147D2-35B4-43A6-9DDB-51E3F33D33DC}" destId="{79585FD6-FBEA-4EB4-BB15-A951AD7D0ED4}" srcOrd="0" destOrd="0" presId="urn:microsoft.com/office/officeart/2005/8/layout/hierarchy1"/>
    <dgm:cxn modelId="{F91490D1-3738-49E6-A1DE-4DF6A1A4FEBE}" type="presParOf" srcId="{218147D2-35B4-43A6-9DDB-51E3F33D33DC}" destId="{21E2521C-F510-4171-A265-811BE0CBB7C5}" srcOrd="1" destOrd="0" presId="urn:microsoft.com/office/officeart/2005/8/layout/hierarchy1"/>
    <dgm:cxn modelId="{D68E37C3-27C7-4797-852A-5DC1FF1E86B3}" type="presParOf" srcId="{21E2521C-F510-4171-A265-811BE0CBB7C5}" destId="{A7DE0F6B-ED72-4D7C-B993-A040A87C259F}" srcOrd="0" destOrd="0" presId="urn:microsoft.com/office/officeart/2005/8/layout/hierarchy1"/>
    <dgm:cxn modelId="{64B0FE2B-6C23-4CFA-AE21-8516A7FDE1CF}" type="presParOf" srcId="{A7DE0F6B-ED72-4D7C-B993-A040A87C259F}" destId="{6E446A2E-45C6-47EF-92F0-EE68956E9FE2}" srcOrd="0" destOrd="0" presId="urn:microsoft.com/office/officeart/2005/8/layout/hierarchy1"/>
    <dgm:cxn modelId="{DC053D99-A11A-4DA4-BFCC-10DFB8E81A68}" type="presParOf" srcId="{A7DE0F6B-ED72-4D7C-B993-A040A87C259F}" destId="{9F0F7873-4BF6-4B94-A184-8DB3B1AA7971}" srcOrd="1" destOrd="0" presId="urn:microsoft.com/office/officeart/2005/8/layout/hierarchy1"/>
    <dgm:cxn modelId="{848A5F36-00FC-4548-95E5-6CB3063AF0F7}" type="presParOf" srcId="{21E2521C-F510-4171-A265-811BE0CBB7C5}" destId="{F81BD528-C60B-4498-BBC2-7814B09A0040}" srcOrd="1" destOrd="0" presId="urn:microsoft.com/office/officeart/2005/8/layout/hierarchy1"/>
    <dgm:cxn modelId="{DA598DBE-DFF0-4597-A946-C042837389C3}" type="presParOf" srcId="{E92781EB-D789-43CE-B244-ED258BE44B0E}" destId="{3513C3C5-864A-4345-884B-ECA3FA3FA7D1}" srcOrd="6" destOrd="0" presId="urn:microsoft.com/office/officeart/2005/8/layout/hierarchy1"/>
    <dgm:cxn modelId="{3BBB256E-D753-472B-B0D1-4E123C0DD916}" type="presParOf" srcId="{E92781EB-D789-43CE-B244-ED258BE44B0E}" destId="{ED596385-DE67-4721-91C2-F6EFC9A569F9}" srcOrd="7" destOrd="0" presId="urn:microsoft.com/office/officeart/2005/8/layout/hierarchy1"/>
    <dgm:cxn modelId="{416AA883-421B-451F-9C81-FE15A68F1B4E}" type="presParOf" srcId="{ED596385-DE67-4721-91C2-F6EFC9A569F9}" destId="{047F2D4D-E81D-4081-81F1-43CBFD3C3001}" srcOrd="0" destOrd="0" presId="urn:microsoft.com/office/officeart/2005/8/layout/hierarchy1"/>
    <dgm:cxn modelId="{474DD05A-570E-4E32-90F1-36106F2324AA}" type="presParOf" srcId="{047F2D4D-E81D-4081-81F1-43CBFD3C3001}" destId="{58CC15F7-8A1C-4F1E-B45E-F3F3B5EE4835}" srcOrd="0" destOrd="0" presId="urn:microsoft.com/office/officeart/2005/8/layout/hierarchy1"/>
    <dgm:cxn modelId="{2544F851-4420-4753-9B6B-DFCC82E3A006}" type="presParOf" srcId="{047F2D4D-E81D-4081-81F1-43CBFD3C3001}" destId="{1ADBFCD1-8650-4BD8-AC21-692D66C2F47D}" srcOrd="1" destOrd="0" presId="urn:microsoft.com/office/officeart/2005/8/layout/hierarchy1"/>
    <dgm:cxn modelId="{A3DF8D5E-64D5-45E5-99D4-CAE74E7DFFDD}" type="presParOf" srcId="{ED596385-DE67-4721-91C2-F6EFC9A569F9}" destId="{8092496C-0F3E-43E0-92B0-9F772351A2BF}" srcOrd="1" destOrd="0" presId="urn:microsoft.com/office/officeart/2005/8/layout/hierarchy1"/>
    <dgm:cxn modelId="{B56DDA44-A863-49B2-AAF7-77134EB47CF7}" type="presParOf" srcId="{8092496C-0F3E-43E0-92B0-9F772351A2BF}" destId="{35780095-BE31-4733-88A5-0F5508FA4133}" srcOrd="0" destOrd="0" presId="urn:microsoft.com/office/officeart/2005/8/layout/hierarchy1"/>
    <dgm:cxn modelId="{51E1D421-5128-4BAE-BBDD-E1A8464F844E}" type="presParOf" srcId="{8092496C-0F3E-43E0-92B0-9F772351A2BF}" destId="{9F9D0B62-27D7-4BC2-8AB3-2353F43C97DB}" srcOrd="1" destOrd="0" presId="urn:microsoft.com/office/officeart/2005/8/layout/hierarchy1"/>
    <dgm:cxn modelId="{1D62CA29-D1D9-4287-975E-E937EBF920B9}" type="presParOf" srcId="{9F9D0B62-27D7-4BC2-8AB3-2353F43C97DB}" destId="{E44BB158-C4D8-4CAD-AB6E-FCCFD4BD54DF}" srcOrd="0" destOrd="0" presId="urn:microsoft.com/office/officeart/2005/8/layout/hierarchy1"/>
    <dgm:cxn modelId="{3DE6C5BF-8F98-45DF-8FDB-A9A398BF9360}" type="presParOf" srcId="{E44BB158-C4D8-4CAD-AB6E-FCCFD4BD54DF}" destId="{1029A8B8-7A7F-4C07-8818-2DD7CF91ED7A}" srcOrd="0" destOrd="0" presId="urn:microsoft.com/office/officeart/2005/8/layout/hierarchy1"/>
    <dgm:cxn modelId="{3E2B31B6-2763-4D76-A530-B34AE81AFFD3}" type="presParOf" srcId="{E44BB158-C4D8-4CAD-AB6E-FCCFD4BD54DF}" destId="{C8A4F7E9-81E8-445D-A586-871D406FA15F}" srcOrd="1" destOrd="0" presId="urn:microsoft.com/office/officeart/2005/8/layout/hierarchy1"/>
    <dgm:cxn modelId="{75D10A7B-EB6C-4143-8185-60308A4A5144}" type="presParOf" srcId="{9F9D0B62-27D7-4BC2-8AB3-2353F43C97DB}" destId="{455C4834-A49F-486F-9EA6-76BADFF54D88}" srcOrd="1" destOrd="0" presId="urn:microsoft.com/office/officeart/2005/8/layout/hierarchy1"/>
    <dgm:cxn modelId="{1C7181CC-7A39-4C13-9A46-78E5D8476602}" type="presParOf" srcId="{0E44981B-2410-479D-AB18-8F97B158FBD2}" destId="{D6C1B646-A68F-4C3A-9BDA-2A56EE0A5C3B}" srcOrd="1" destOrd="0" presId="urn:microsoft.com/office/officeart/2005/8/layout/hierarchy1"/>
    <dgm:cxn modelId="{FD548E0B-EB18-4128-9BDA-9EBFFBC2CD5A}" type="presParOf" srcId="{D6C1B646-A68F-4C3A-9BDA-2A56EE0A5C3B}" destId="{A5B11372-575B-42B3-BFF4-5B2546CE9F40}" srcOrd="0" destOrd="0" presId="urn:microsoft.com/office/officeart/2005/8/layout/hierarchy1"/>
    <dgm:cxn modelId="{2157B894-8B0E-4308-8921-4268791D12C6}" type="presParOf" srcId="{A5B11372-575B-42B3-BFF4-5B2546CE9F40}" destId="{90616404-CD1D-4F0C-B927-B7D7F9121CA0}" srcOrd="0" destOrd="0" presId="urn:microsoft.com/office/officeart/2005/8/layout/hierarchy1"/>
    <dgm:cxn modelId="{5BD25B13-D80A-4C60-9870-192B4689FC9B}" type="presParOf" srcId="{A5B11372-575B-42B3-BFF4-5B2546CE9F40}" destId="{0B053C68-5104-45DD-B86F-66EE9BD59C6F}" srcOrd="1" destOrd="0" presId="urn:microsoft.com/office/officeart/2005/8/layout/hierarchy1"/>
    <dgm:cxn modelId="{1DC1CFD1-D04C-475C-A4FE-00A17453976F}" type="presParOf" srcId="{D6C1B646-A68F-4C3A-9BDA-2A56EE0A5C3B}" destId="{49775D1F-661B-4731-BB61-C9DBC9ABF5DA}" srcOrd="1" destOrd="0" presId="urn:microsoft.com/office/officeart/2005/8/layout/hierarchy1"/>
    <dgm:cxn modelId="{14FE6533-32DB-4769-BD9E-136E94AF4422}" type="presParOf" srcId="{49775D1F-661B-4731-BB61-C9DBC9ABF5DA}" destId="{3A1C00D3-CEEB-4545-887F-3F143103B889}" srcOrd="0" destOrd="0" presId="urn:microsoft.com/office/officeart/2005/8/layout/hierarchy1"/>
    <dgm:cxn modelId="{D9BC67F0-3A1E-41D2-8DB0-A19903572FD0}" type="presParOf" srcId="{49775D1F-661B-4731-BB61-C9DBC9ABF5DA}" destId="{1618BE39-BA34-46DB-B73F-EB8B0314E84A}" srcOrd="1" destOrd="0" presId="urn:microsoft.com/office/officeart/2005/8/layout/hierarchy1"/>
    <dgm:cxn modelId="{41C134A9-5689-40E0-A74E-F587B761F9BE}" type="presParOf" srcId="{1618BE39-BA34-46DB-B73F-EB8B0314E84A}" destId="{21BA5624-EF1F-4DA7-AECD-408354BC7EF1}" srcOrd="0" destOrd="0" presId="urn:microsoft.com/office/officeart/2005/8/layout/hierarchy1"/>
    <dgm:cxn modelId="{7FD28C8B-492E-4B29-9AFA-C8AC6DC7DCB6}" type="presParOf" srcId="{21BA5624-EF1F-4DA7-AECD-408354BC7EF1}" destId="{DCA3D808-63B8-4651-B566-DAF130B5159F}" srcOrd="0" destOrd="0" presId="urn:microsoft.com/office/officeart/2005/8/layout/hierarchy1"/>
    <dgm:cxn modelId="{BBD9571F-76EA-4E88-A268-B4EE1AE7256D}" type="presParOf" srcId="{21BA5624-EF1F-4DA7-AECD-408354BC7EF1}" destId="{9896FBAB-47BB-4C8E-8FAF-0A72B9CCA13A}" srcOrd="1" destOrd="0" presId="urn:microsoft.com/office/officeart/2005/8/layout/hierarchy1"/>
    <dgm:cxn modelId="{B6F2F823-34A5-409F-B085-60BF4A275F13}" type="presParOf" srcId="{1618BE39-BA34-46DB-B73F-EB8B0314E84A}" destId="{7EBE6FAA-D47F-4EA7-85DF-291624F09654}" srcOrd="1" destOrd="0" presId="urn:microsoft.com/office/officeart/2005/8/layout/hierarchy1"/>
    <dgm:cxn modelId="{F494AF9E-9DA7-405B-92F6-76C53725FA2B}" type="presParOf" srcId="{7EBE6FAA-D47F-4EA7-85DF-291624F09654}" destId="{BA19DDFC-D2C6-4A1E-8BFB-54288283AE95}" srcOrd="0" destOrd="0" presId="urn:microsoft.com/office/officeart/2005/8/layout/hierarchy1"/>
    <dgm:cxn modelId="{D551597E-8A9D-464D-A557-2B6CE90C167A}" type="presParOf" srcId="{7EBE6FAA-D47F-4EA7-85DF-291624F09654}" destId="{035BB314-175B-48DC-8FD2-A975BD1136F0}" srcOrd="1" destOrd="0" presId="urn:microsoft.com/office/officeart/2005/8/layout/hierarchy1"/>
    <dgm:cxn modelId="{E45CA241-0CB5-4B59-9CF7-28B79A887A1E}" type="presParOf" srcId="{035BB314-175B-48DC-8FD2-A975BD1136F0}" destId="{33E8C507-A444-4F54-ACF9-32D4324D386E}" srcOrd="0" destOrd="0" presId="urn:microsoft.com/office/officeart/2005/8/layout/hierarchy1"/>
    <dgm:cxn modelId="{CD8D4585-157E-475C-8F2F-94B715069025}" type="presParOf" srcId="{33E8C507-A444-4F54-ACF9-32D4324D386E}" destId="{524CFD12-0176-4485-97A2-379241C47583}" srcOrd="0" destOrd="0" presId="urn:microsoft.com/office/officeart/2005/8/layout/hierarchy1"/>
    <dgm:cxn modelId="{47ABB259-16D7-492A-8758-1C4AD499DA4F}" type="presParOf" srcId="{33E8C507-A444-4F54-ACF9-32D4324D386E}" destId="{DAE41BDC-ACF2-4885-8844-4CE2B2D2AAA1}" srcOrd="1" destOrd="0" presId="urn:microsoft.com/office/officeart/2005/8/layout/hierarchy1"/>
    <dgm:cxn modelId="{CD5AB895-FA2D-49B2-9D50-A2AE594A570A}" type="presParOf" srcId="{035BB314-175B-48DC-8FD2-A975BD1136F0}" destId="{ABA36FB8-8159-47E3-8F21-94D4E3D788EA}"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D190285-0F81-4E90-B2CB-8233724E8D9B}" type="doc">
      <dgm:prSet loTypeId="urn:microsoft.com/office/officeart/2005/8/layout/hierarchy1" loCatId="hierarchy" qsTypeId="urn:microsoft.com/office/officeart/2005/8/quickstyle/simple1" qsCatId="simple" csTypeId="urn:microsoft.com/office/officeart/2005/8/colors/colorful1#1" csCatId="colorful" phldr="1"/>
      <dgm:spPr/>
      <dgm:t>
        <a:bodyPr/>
        <a:lstStyle/>
        <a:p>
          <a:endParaRPr lang="en-US"/>
        </a:p>
      </dgm:t>
    </dgm:pt>
    <dgm:pt modelId="{D15A0995-C13E-479E-A5C1-2FB71ECEF662}">
      <dgm:prSet phldrT="[Text]" custT="1"/>
      <dgm:spPr/>
      <dgm:t>
        <a:bodyPr/>
        <a:lstStyle/>
        <a:p>
          <a:r>
            <a:rPr lang="en-US" sz="2400" b="1" dirty="0">
              <a:latin typeface="+mj-lt"/>
            </a:rPr>
            <a:t>Input Tax  Credits</a:t>
          </a:r>
        </a:p>
      </dgm:t>
    </dgm:pt>
    <dgm:pt modelId="{7725EC43-682B-4C39-8DDE-DCF408B2C91C}" type="parTrans" cxnId="{C52FF0E8-17C9-4D8C-9A0F-FB80463051D8}">
      <dgm:prSet/>
      <dgm:spPr/>
      <dgm:t>
        <a:bodyPr/>
        <a:lstStyle/>
        <a:p>
          <a:endParaRPr lang="en-US" sz="1200">
            <a:latin typeface="+mj-lt"/>
          </a:endParaRPr>
        </a:p>
      </dgm:t>
    </dgm:pt>
    <dgm:pt modelId="{59FAE9DF-2EB2-4159-A8B9-67F3472900EE}" type="sibTrans" cxnId="{C52FF0E8-17C9-4D8C-9A0F-FB80463051D8}">
      <dgm:prSet/>
      <dgm:spPr/>
      <dgm:t>
        <a:bodyPr/>
        <a:lstStyle/>
        <a:p>
          <a:endParaRPr lang="en-US"/>
        </a:p>
      </dgm:t>
    </dgm:pt>
    <dgm:pt modelId="{96F95E8D-02D9-4D7F-9635-2E9F23259D2C}">
      <dgm:prSet custT="1"/>
      <dgm:spPr/>
      <dgm:t>
        <a:bodyPr/>
        <a:lstStyle/>
        <a:p>
          <a:r>
            <a:rPr lang="en-IN" sz="2400" b="1" dirty="0">
              <a:latin typeface="+mj-lt"/>
            </a:rPr>
            <a:t>Table 6 </a:t>
          </a:r>
        </a:p>
        <a:p>
          <a:r>
            <a:rPr lang="en-IN" sz="2400" b="1" dirty="0">
              <a:latin typeface="+mj-lt"/>
            </a:rPr>
            <a:t>Declared as per 3B</a:t>
          </a:r>
        </a:p>
      </dgm:t>
    </dgm:pt>
    <dgm:pt modelId="{5E56B3D5-3B5A-4A43-8D56-5C9322552D81}" type="parTrans" cxnId="{73B4EF43-0059-4CB5-80E9-75B4FFED90A9}">
      <dgm:prSet/>
      <dgm:spPr/>
      <dgm:t>
        <a:bodyPr/>
        <a:lstStyle/>
        <a:p>
          <a:endParaRPr lang="en-IN" sz="1800">
            <a:latin typeface="+mj-lt"/>
          </a:endParaRPr>
        </a:p>
      </dgm:t>
    </dgm:pt>
    <dgm:pt modelId="{58E8F67A-D913-4F8F-9E6B-033E1076C49A}" type="sibTrans" cxnId="{73B4EF43-0059-4CB5-80E9-75B4FFED90A9}">
      <dgm:prSet/>
      <dgm:spPr/>
      <dgm:t>
        <a:bodyPr/>
        <a:lstStyle/>
        <a:p>
          <a:endParaRPr lang="en-IN"/>
        </a:p>
      </dgm:t>
    </dgm:pt>
    <dgm:pt modelId="{07AF1F3B-67E5-4CF3-B4D6-5E335163B6CB}">
      <dgm:prSet custT="1"/>
      <dgm:spPr/>
      <dgm:t>
        <a:bodyPr/>
        <a:lstStyle/>
        <a:p>
          <a:r>
            <a:rPr lang="en-IN" sz="2400" b="1" dirty="0">
              <a:latin typeface="+mj-lt"/>
            </a:rPr>
            <a:t>Table 7 </a:t>
          </a:r>
        </a:p>
        <a:p>
          <a:r>
            <a:rPr lang="en-IN" sz="2400" b="1" dirty="0">
              <a:latin typeface="+mj-lt"/>
            </a:rPr>
            <a:t>Reversals as per 3B</a:t>
          </a:r>
        </a:p>
      </dgm:t>
    </dgm:pt>
    <dgm:pt modelId="{04963CE8-48AA-4D7E-BA0B-9CB86E3D6234}" type="parTrans" cxnId="{6D9D28FC-785A-423E-8912-CDDDFA0B676F}">
      <dgm:prSet/>
      <dgm:spPr/>
      <dgm:t>
        <a:bodyPr/>
        <a:lstStyle/>
        <a:p>
          <a:endParaRPr lang="en-IN" sz="1800">
            <a:latin typeface="+mj-lt"/>
          </a:endParaRPr>
        </a:p>
      </dgm:t>
    </dgm:pt>
    <dgm:pt modelId="{B8708067-58EA-4158-9569-2A40EBEC27A5}" type="sibTrans" cxnId="{6D9D28FC-785A-423E-8912-CDDDFA0B676F}">
      <dgm:prSet/>
      <dgm:spPr/>
      <dgm:t>
        <a:bodyPr/>
        <a:lstStyle/>
        <a:p>
          <a:endParaRPr lang="en-IN"/>
        </a:p>
      </dgm:t>
    </dgm:pt>
    <dgm:pt modelId="{BB881D41-0993-4407-8F32-BD7497F4C44C}">
      <dgm:prSet custT="1"/>
      <dgm:spPr/>
      <dgm:t>
        <a:bodyPr/>
        <a:lstStyle/>
        <a:p>
          <a:r>
            <a:rPr lang="en-IN" sz="2400" b="1" dirty="0">
              <a:latin typeface="+mj-lt"/>
            </a:rPr>
            <a:t>Table 8</a:t>
          </a:r>
        </a:p>
        <a:p>
          <a:r>
            <a:rPr lang="en-IN" sz="2400" b="1" dirty="0">
              <a:latin typeface="+mj-lt"/>
            </a:rPr>
            <a:t>Reconciliation with 2A</a:t>
          </a:r>
        </a:p>
      </dgm:t>
    </dgm:pt>
    <dgm:pt modelId="{77B204B5-9C2C-4D38-A4AA-3778F008646C}" type="parTrans" cxnId="{E0894339-FF2F-4E91-81EE-EEF54A11AC25}">
      <dgm:prSet/>
      <dgm:spPr/>
      <dgm:t>
        <a:bodyPr/>
        <a:lstStyle/>
        <a:p>
          <a:endParaRPr lang="en-IN" sz="1800">
            <a:latin typeface="+mj-lt"/>
          </a:endParaRPr>
        </a:p>
      </dgm:t>
    </dgm:pt>
    <dgm:pt modelId="{6A1A03FE-0B57-41D0-8F21-49A1839B4A74}" type="sibTrans" cxnId="{E0894339-FF2F-4E91-81EE-EEF54A11AC25}">
      <dgm:prSet/>
      <dgm:spPr/>
      <dgm:t>
        <a:bodyPr/>
        <a:lstStyle/>
        <a:p>
          <a:endParaRPr lang="en-IN"/>
        </a:p>
      </dgm:t>
    </dgm:pt>
    <dgm:pt modelId="{0E44981B-2410-479D-AB18-8F97B158FBD2}" type="pres">
      <dgm:prSet presAssocID="{FD190285-0F81-4E90-B2CB-8233724E8D9B}" presName="hierChild1" presStyleCnt="0">
        <dgm:presLayoutVars>
          <dgm:chPref val="1"/>
          <dgm:dir/>
          <dgm:animOne val="branch"/>
          <dgm:animLvl val="lvl"/>
          <dgm:resizeHandles/>
        </dgm:presLayoutVars>
      </dgm:prSet>
      <dgm:spPr/>
    </dgm:pt>
    <dgm:pt modelId="{C423A4BD-B4C6-4D58-8E3F-BA23020B6FE5}" type="pres">
      <dgm:prSet presAssocID="{D15A0995-C13E-479E-A5C1-2FB71ECEF662}" presName="hierRoot1" presStyleCnt="0"/>
      <dgm:spPr/>
    </dgm:pt>
    <dgm:pt modelId="{C2987E6E-2517-42AA-9438-40DF3BD9A4CA}" type="pres">
      <dgm:prSet presAssocID="{D15A0995-C13E-479E-A5C1-2FB71ECEF662}" presName="composite" presStyleCnt="0"/>
      <dgm:spPr/>
    </dgm:pt>
    <dgm:pt modelId="{2D3F984A-2ECE-496F-A85D-F4A8B404B81B}" type="pres">
      <dgm:prSet presAssocID="{D15A0995-C13E-479E-A5C1-2FB71ECEF662}" presName="background" presStyleLbl="node0" presStyleIdx="0" presStyleCnt="1"/>
      <dgm:spPr/>
    </dgm:pt>
    <dgm:pt modelId="{5B066707-1444-4FCA-96CC-0E08A2FCCD38}" type="pres">
      <dgm:prSet presAssocID="{D15A0995-C13E-479E-A5C1-2FB71ECEF662}" presName="text" presStyleLbl="fgAcc0" presStyleIdx="0" presStyleCnt="1">
        <dgm:presLayoutVars>
          <dgm:chPref val="3"/>
        </dgm:presLayoutVars>
      </dgm:prSet>
      <dgm:spPr/>
    </dgm:pt>
    <dgm:pt modelId="{29751177-841B-4777-AA39-E25AB1DC39E2}" type="pres">
      <dgm:prSet presAssocID="{D15A0995-C13E-479E-A5C1-2FB71ECEF662}" presName="hierChild2" presStyleCnt="0"/>
      <dgm:spPr/>
    </dgm:pt>
    <dgm:pt modelId="{94878F71-E52C-42A9-B405-F8B8F2D119D4}" type="pres">
      <dgm:prSet presAssocID="{5E56B3D5-3B5A-4A43-8D56-5C9322552D81}" presName="Name10" presStyleLbl="parChTrans1D2" presStyleIdx="0" presStyleCnt="3"/>
      <dgm:spPr/>
    </dgm:pt>
    <dgm:pt modelId="{8EFAFC32-00AB-47EA-B8BD-74F556013294}" type="pres">
      <dgm:prSet presAssocID="{96F95E8D-02D9-4D7F-9635-2E9F23259D2C}" presName="hierRoot2" presStyleCnt="0"/>
      <dgm:spPr/>
    </dgm:pt>
    <dgm:pt modelId="{09ACB336-5A84-486C-A8EB-6A2E9F3BE6C6}" type="pres">
      <dgm:prSet presAssocID="{96F95E8D-02D9-4D7F-9635-2E9F23259D2C}" presName="composite2" presStyleCnt="0"/>
      <dgm:spPr/>
    </dgm:pt>
    <dgm:pt modelId="{53E05857-7511-4CD9-9804-445383C55FE6}" type="pres">
      <dgm:prSet presAssocID="{96F95E8D-02D9-4D7F-9635-2E9F23259D2C}" presName="background2" presStyleLbl="node2" presStyleIdx="0" presStyleCnt="3"/>
      <dgm:spPr/>
    </dgm:pt>
    <dgm:pt modelId="{7EAEDA1C-C802-48F7-9A4D-398BAAB86B78}" type="pres">
      <dgm:prSet presAssocID="{96F95E8D-02D9-4D7F-9635-2E9F23259D2C}" presName="text2" presStyleLbl="fgAcc2" presStyleIdx="0" presStyleCnt="3" custScaleX="127602">
        <dgm:presLayoutVars>
          <dgm:chPref val="3"/>
        </dgm:presLayoutVars>
      </dgm:prSet>
      <dgm:spPr/>
    </dgm:pt>
    <dgm:pt modelId="{4015DE2C-BFB7-454E-986A-2E099B5A0CC0}" type="pres">
      <dgm:prSet presAssocID="{96F95E8D-02D9-4D7F-9635-2E9F23259D2C}" presName="hierChild3" presStyleCnt="0"/>
      <dgm:spPr/>
    </dgm:pt>
    <dgm:pt modelId="{8CC7A2CD-BAFE-49CB-9469-6B113E3C2963}" type="pres">
      <dgm:prSet presAssocID="{04963CE8-48AA-4D7E-BA0B-9CB86E3D6234}" presName="Name10" presStyleLbl="parChTrans1D2" presStyleIdx="1" presStyleCnt="3"/>
      <dgm:spPr/>
    </dgm:pt>
    <dgm:pt modelId="{137F9F15-AF22-447F-B0DB-0BB596668E5E}" type="pres">
      <dgm:prSet presAssocID="{07AF1F3B-67E5-4CF3-B4D6-5E335163B6CB}" presName="hierRoot2" presStyleCnt="0"/>
      <dgm:spPr/>
    </dgm:pt>
    <dgm:pt modelId="{7BB53ADB-41DF-488F-A903-9C39C17AFED4}" type="pres">
      <dgm:prSet presAssocID="{07AF1F3B-67E5-4CF3-B4D6-5E335163B6CB}" presName="composite2" presStyleCnt="0"/>
      <dgm:spPr/>
    </dgm:pt>
    <dgm:pt modelId="{67CE990B-C0FD-43FC-BEE7-FD6481D74371}" type="pres">
      <dgm:prSet presAssocID="{07AF1F3B-67E5-4CF3-B4D6-5E335163B6CB}" presName="background2" presStyleLbl="node2" presStyleIdx="1" presStyleCnt="3"/>
      <dgm:spPr/>
    </dgm:pt>
    <dgm:pt modelId="{44B5AF64-41A4-446C-A83D-DE85E922EF82}" type="pres">
      <dgm:prSet presAssocID="{07AF1F3B-67E5-4CF3-B4D6-5E335163B6CB}" presName="text2" presStyleLbl="fgAcc2" presStyleIdx="1" presStyleCnt="3" custScaleX="124885">
        <dgm:presLayoutVars>
          <dgm:chPref val="3"/>
        </dgm:presLayoutVars>
      </dgm:prSet>
      <dgm:spPr/>
    </dgm:pt>
    <dgm:pt modelId="{8F2D8BF7-6C4A-4C17-B77B-2C745DD3AEB0}" type="pres">
      <dgm:prSet presAssocID="{07AF1F3B-67E5-4CF3-B4D6-5E335163B6CB}" presName="hierChild3" presStyleCnt="0"/>
      <dgm:spPr/>
    </dgm:pt>
    <dgm:pt modelId="{9B4F3A9E-EEB4-491B-B1A7-31DEE8252230}" type="pres">
      <dgm:prSet presAssocID="{77B204B5-9C2C-4D38-A4AA-3778F008646C}" presName="Name10" presStyleLbl="parChTrans1D2" presStyleIdx="2" presStyleCnt="3"/>
      <dgm:spPr/>
    </dgm:pt>
    <dgm:pt modelId="{D4D59533-3047-4F93-8223-29199C67F499}" type="pres">
      <dgm:prSet presAssocID="{BB881D41-0993-4407-8F32-BD7497F4C44C}" presName="hierRoot2" presStyleCnt="0"/>
      <dgm:spPr/>
    </dgm:pt>
    <dgm:pt modelId="{58766FD2-5BEB-4D40-ABFB-589DAD8356CB}" type="pres">
      <dgm:prSet presAssocID="{BB881D41-0993-4407-8F32-BD7497F4C44C}" presName="composite2" presStyleCnt="0"/>
      <dgm:spPr/>
    </dgm:pt>
    <dgm:pt modelId="{3AA87061-4DB1-49F0-B5CA-D49CAD5CBD69}" type="pres">
      <dgm:prSet presAssocID="{BB881D41-0993-4407-8F32-BD7497F4C44C}" presName="background2" presStyleLbl="node2" presStyleIdx="2" presStyleCnt="3"/>
      <dgm:spPr/>
    </dgm:pt>
    <dgm:pt modelId="{2A89B3F4-09B9-453A-A10F-01DE5ACDBD57}" type="pres">
      <dgm:prSet presAssocID="{BB881D41-0993-4407-8F32-BD7497F4C44C}" presName="text2" presStyleLbl="fgAcc2" presStyleIdx="2" presStyleCnt="3" custScaleX="138863">
        <dgm:presLayoutVars>
          <dgm:chPref val="3"/>
        </dgm:presLayoutVars>
      </dgm:prSet>
      <dgm:spPr/>
    </dgm:pt>
    <dgm:pt modelId="{9CC7719E-3DE1-41A6-B4BD-53179F1E46F1}" type="pres">
      <dgm:prSet presAssocID="{BB881D41-0993-4407-8F32-BD7497F4C44C}" presName="hierChild3" presStyleCnt="0"/>
      <dgm:spPr/>
    </dgm:pt>
  </dgm:ptLst>
  <dgm:cxnLst>
    <dgm:cxn modelId="{3FF8B130-6FAE-48A3-A2CD-A22A60234C00}" type="presOf" srcId="{FD190285-0F81-4E90-B2CB-8233724E8D9B}" destId="{0E44981B-2410-479D-AB18-8F97B158FBD2}" srcOrd="0" destOrd="0" presId="urn:microsoft.com/office/officeart/2005/8/layout/hierarchy1"/>
    <dgm:cxn modelId="{E0894339-FF2F-4E91-81EE-EEF54A11AC25}" srcId="{D15A0995-C13E-479E-A5C1-2FB71ECEF662}" destId="{BB881D41-0993-4407-8F32-BD7497F4C44C}" srcOrd="2" destOrd="0" parTransId="{77B204B5-9C2C-4D38-A4AA-3778F008646C}" sibTransId="{6A1A03FE-0B57-41D0-8F21-49A1839B4A74}"/>
    <dgm:cxn modelId="{73B4EF43-0059-4CB5-80E9-75B4FFED90A9}" srcId="{D15A0995-C13E-479E-A5C1-2FB71ECEF662}" destId="{96F95E8D-02D9-4D7F-9635-2E9F23259D2C}" srcOrd="0" destOrd="0" parTransId="{5E56B3D5-3B5A-4A43-8D56-5C9322552D81}" sibTransId="{58E8F67A-D913-4F8F-9E6B-033E1076C49A}"/>
    <dgm:cxn modelId="{51EF1F4E-4563-4576-B9CD-78780FFEC4AA}" type="presOf" srcId="{04963CE8-48AA-4D7E-BA0B-9CB86E3D6234}" destId="{8CC7A2CD-BAFE-49CB-9469-6B113E3C2963}" srcOrd="0" destOrd="0" presId="urn:microsoft.com/office/officeart/2005/8/layout/hierarchy1"/>
    <dgm:cxn modelId="{A20F8A70-911C-4EBD-B350-29FCA02CA622}" type="presOf" srcId="{BB881D41-0993-4407-8F32-BD7497F4C44C}" destId="{2A89B3F4-09B9-453A-A10F-01DE5ACDBD57}" srcOrd="0" destOrd="0" presId="urn:microsoft.com/office/officeart/2005/8/layout/hierarchy1"/>
    <dgm:cxn modelId="{9195DE8A-4941-4F2C-BBE1-668D62EC4902}" type="presOf" srcId="{07AF1F3B-67E5-4CF3-B4D6-5E335163B6CB}" destId="{44B5AF64-41A4-446C-A83D-DE85E922EF82}" srcOrd="0" destOrd="0" presId="urn:microsoft.com/office/officeart/2005/8/layout/hierarchy1"/>
    <dgm:cxn modelId="{C5100F93-2E9C-4155-9B70-EE0CA3659FFD}" type="presOf" srcId="{96F95E8D-02D9-4D7F-9635-2E9F23259D2C}" destId="{7EAEDA1C-C802-48F7-9A4D-398BAAB86B78}" srcOrd="0" destOrd="0" presId="urn:microsoft.com/office/officeart/2005/8/layout/hierarchy1"/>
    <dgm:cxn modelId="{C0BB60A6-C482-4576-9F19-49A948020220}" type="presOf" srcId="{D15A0995-C13E-479E-A5C1-2FB71ECEF662}" destId="{5B066707-1444-4FCA-96CC-0E08A2FCCD38}" srcOrd="0" destOrd="0" presId="urn:microsoft.com/office/officeart/2005/8/layout/hierarchy1"/>
    <dgm:cxn modelId="{262E0DCF-19F3-4850-A27F-965251400DA6}" type="presOf" srcId="{77B204B5-9C2C-4D38-A4AA-3778F008646C}" destId="{9B4F3A9E-EEB4-491B-B1A7-31DEE8252230}" srcOrd="0" destOrd="0" presId="urn:microsoft.com/office/officeart/2005/8/layout/hierarchy1"/>
    <dgm:cxn modelId="{18B032E8-F2D1-4AF0-9B96-11B3E91D32BB}" type="presOf" srcId="{5E56B3D5-3B5A-4A43-8D56-5C9322552D81}" destId="{94878F71-E52C-42A9-B405-F8B8F2D119D4}" srcOrd="0" destOrd="0" presId="urn:microsoft.com/office/officeart/2005/8/layout/hierarchy1"/>
    <dgm:cxn modelId="{C52FF0E8-17C9-4D8C-9A0F-FB80463051D8}" srcId="{FD190285-0F81-4E90-B2CB-8233724E8D9B}" destId="{D15A0995-C13E-479E-A5C1-2FB71ECEF662}" srcOrd="0" destOrd="0" parTransId="{7725EC43-682B-4C39-8DDE-DCF408B2C91C}" sibTransId="{59FAE9DF-2EB2-4159-A8B9-67F3472900EE}"/>
    <dgm:cxn modelId="{6D9D28FC-785A-423E-8912-CDDDFA0B676F}" srcId="{D15A0995-C13E-479E-A5C1-2FB71ECEF662}" destId="{07AF1F3B-67E5-4CF3-B4D6-5E335163B6CB}" srcOrd="1" destOrd="0" parTransId="{04963CE8-48AA-4D7E-BA0B-9CB86E3D6234}" sibTransId="{B8708067-58EA-4158-9569-2A40EBEC27A5}"/>
    <dgm:cxn modelId="{FF7CE926-F0BD-41CA-B9DA-AF7FAA423C76}" type="presParOf" srcId="{0E44981B-2410-479D-AB18-8F97B158FBD2}" destId="{C423A4BD-B4C6-4D58-8E3F-BA23020B6FE5}" srcOrd="0" destOrd="0" presId="urn:microsoft.com/office/officeart/2005/8/layout/hierarchy1"/>
    <dgm:cxn modelId="{2D987BCB-082C-42D9-AEC4-AD422ABD506B}" type="presParOf" srcId="{C423A4BD-B4C6-4D58-8E3F-BA23020B6FE5}" destId="{C2987E6E-2517-42AA-9438-40DF3BD9A4CA}" srcOrd="0" destOrd="0" presId="urn:microsoft.com/office/officeart/2005/8/layout/hierarchy1"/>
    <dgm:cxn modelId="{F2460CFB-4BB8-4704-BC26-7D50A30378CB}" type="presParOf" srcId="{C2987E6E-2517-42AA-9438-40DF3BD9A4CA}" destId="{2D3F984A-2ECE-496F-A85D-F4A8B404B81B}" srcOrd="0" destOrd="0" presId="urn:microsoft.com/office/officeart/2005/8/layout/hierarchy1"/>
    <dgm:cxn modelId="{E8C68A55-C73C-4699-95FE-E3DF7F04CA90}" type="presParOf" srcId="{C2987E6E-2517-42AA-9438-40DF3BD9A4CA}" destId="{5B066707-1444-4FCA-96CC-0E08A2FCCD38}" srcOrd="1" destOrd="0" presId="urn:microsoft.com/office/officeart/2005/8/layout/hierarchy1"/>
    <dgm:cxn modelId="{194FB690-CA45-40B4-9F8A-6D9D8B95B8EF}" type="presParOf" srcId="{C423A4BD-B4C6-4D58-8E3F-BA23020B6FE5}" destId="{29751177-841B-4777-AA39-E25AB1DC39E2}" srcOrd="1" destOrd="0" presId="urn:microsoft.com/office/officeart/2005/8/layout/hierarchy1"/>
    <dgm:cxn modelId="{6EE4D97D-B4FB-4159-8261-47351CEAF850}" type="presParOf" srcId="{29751177-841B-4777-AA39-E25AB1DC39E2}" destId="{94878F71-E52C-42A9-B405-F8B8F2D119D4}" srcOrd="0" destOrd="0" presId="urn:microsoft.com/office/officeart/2005/8/layout/hierarchy1"/>
    <dgm:cxn modelId="{60EA24F8-E760-47A7-ACEF-FA26E77E0FCF}" type="presParOf" srcId="{29751177-841B-4777-AA39-E25AB1DC39E2}" destId="{8EFAFC32-00AB-47EA-B8BD-74F556013294}" srcOrd="1" destOrd="0" presId="urn:microsoft.com/office/officeart/2005/8/layout/hierarchy1"/>
    <dgm:cxn modelId="{BDF0AF8F-2B5B-4DF9-B407-A4A29E2749F5}" type="presParOf" srcId="{8EFAFC32-00AB-47EA-B8BD-74F556013294}" destId="{09ACB336-5A84-486C-A8EB-6A2E9F3BE6C6}" srcOrd="0" destOrd="0" presId="urn:microsoft.com/office/officeart/2005/8/layout/hierarchy1"/>
    <dgm:cxn modelId="{FD17BEA6-BE60-46A5-8E32-D5A08BD0479F}" type="presParOf" srcId="{09ACB336-5A84-486C-A8EB-6A2E9F3BE6C6}" destId="{53E05857-7511-4CD9-9804-445383C55FE6}" srcOrd="0" destOrd="0" presId="urn:microsoft.com/office/officeart/2005/8/layout/hierarchy1"/>
    <dgm:cxn modelId="{E3DE0733-5A29-4809-A72F-0555BE9A584D}" type="presParOf" srcId="{09ACB336-5A84-486C-A8EB-6A2E9F3BE6C6}" destId="{7EAEDA1C-C802-48F7-9A4D-398BAAB86B78}" srcOrd="1" destOrd="0" presId="urn:microsoft.com/office/officeart/2005/8/layout/hierarchy1"/>
    <dgm:cxn modelId="{81F0EF58-24DD-42B7-B302-3B266721CE06}" type="presParOf" srcId="{8EFAFC32-00AB-47EA-B8BD-74F556013294}" destId="{4015DE2C-BFB7-454E-986A-2E099B5A0CC0}" srcOrd="1" destOrd="0" presId="urn:microsoft.com/office/officeart/2005/8/layout/hierarchy1"/>
    <dgm:cxn modelId="{A8EDA8A4-3AC0-477E-9BD2-A97BEA78BC8E}" type="presParOf" srcId="{29751177-841B-4777-AA39-E25AB1DC39E2}" destId="{8CC7A2CD-BAFE-49CB-9469-6B113E3C2963}" srcOrd="2" destOrd="0" presId="urn:microsoft.com/office/officeart/2005/8/layout/hierarchy1"/>
    <dgm:cxn modelId="{59D3BF4F-C50E-42A9-9274-866E7B057686}" type="presParOf" srcId="{29751177-841B-4777-AA39-E25AB1DC39E2}" destId="{137F9F15-AF22-447F-B0DB-0BB596668E5E}" srcOrd="3" destOrd="0" presId="urn:microsoft.com/office/officeart/2005/8/layout/hierarchy1"/>
    <dgm:cxn modelId="{7260EE47-0F04-46E6-BEA9-42A8B75DB6A0}" type="presParOf" srcId="{137F9F15-AF22-447F-B0DB-0BB596668E5E}" destId="{7BB53ADB-41DF-488F-A903-9C39C17AFED4}" srcOrd="0" destOrd="0" presId="urn:microsoft.com/office/officeart/2005/8/layout/hierarchy1"/>
    <dgm:cxn modelId="{B7E4B51F-9392-4064-B034-E63E8C7D9652}" type="presParOf" srcId="{7BB53ADB-41DF-488F-A903-9C39C17AFED4}" destId="{67CE990B-C0FD-43FC-BEE7-FD6481D74371}" srcOrd="0" destOrd="0" presId="urn:microsoft.com/office/officeart/2005/8/layout/hierarchy1"/>
    <dgm:cxn modelId="{36607594-C22D-4278-A4EC-B20C971B0C3E}" type="presParOf" srcId="{7BB53ADB-41DF-488F-A903-9C39C17AFED4}" destId="{44B5AF64-41A4-446C-A83D-DE85E922EF82}" srcOrd="1" destOrd="0" presId="urn:microsoft.com/office/officeart/2005/8/layout/hierarchy1"/>
    <dgm:cxn modelId="{58386EDD-305E-4520-B0C0-A5D0F8AEB77F}" type="presParOf" srcId="{137F9F15-AF22-447F-B0DB-0BB596668E5E}" destId="{8F2D8BF7-6C4A-4C17-B77B-2C745DD3AEB0}" srcOrd="1" destOrd="0" presId="urn:microsoft.com/office/officeart/2005/8/layout/hierarchy1"/>
    <dgm:cxn modelId="{FDC90C19-7F8B-4E9E-B694-FEA1D4941B82}" type="presParOf" srcId="{29751177-841B-4777-AA39-E25AB1DC39E2}" destId="{9B4F3A9E-EEB4-491B-B1A7-31DEE8252230}" srcOrd="4" destOrd="0" presId="urn:microsoft.com/office/officeart/2005/8/layout/hierarchy1"/>
    <dgm:cxn modelId="{D8D18C55-9840-46ED-ABA6-A251044AD29E}" type="presParOf" srcId="{29751177-841B-4777-AA39-E25AB1DC39E2}" destId="{D4D59533-3047-4F93-8223-29199C67F499}" srcOrd="5" destOrd="0" presId="urn:microsoft.com/office/officeart/2005/8/layout/hierarchy1"/>
    <dgm:cxn modelId="{12D7C6D3-FD3A-4F05-B934-0B03039B809F}" type="presParOf" srcId="{D4D59533-3047-4F93-8223-29199C67F499}" destId="{58766FD2-5BEB-4D40-ABFB-589DAD8356CB}" srcOrd="0" destOrd="0" presId="urn:microsoft.com/office/officeart/2005/8/layout/hierarchy1"/>
    <dgm:cxn modelId="{28C453D4-9E52-4E4A-8225-AA29B5D9CAB3}" type="presParOf" srcId="{58766FD2-5BEB-4D40-ABFB-589DAD8356CB}" destId="{3AA87061-4DB1-49F0-B5CA-D49CAD5CBD69}" srcOrd="0" destOrd="0" presId="urn:microsoft.com/office/officeart/2005/8/layout/hierarchy1"/>
    <dgm:cxn modelId="{D175BAF3-D8D2-452B-8A7E-87555D48BE63}" type="presParOf" srcId="{58766FD2-5BEB-4D40-ABFB-589DAD8356CB}" destId="{2A89B3F4-09B9-453A-A10F-01DE5ACDBD57}" srcOrd="1" destOrd="0" presId="urn:microsoft.com/office/officeart/2005/8/layout/hierarchy1"/>
    <dgm:cxn modelId="{727820F4-AA32-4371-9E40-B948A567F27F}" type="presParOf" srcId="{D4D59533-3047-4F93-8223-29199C67F499}" destId="{9CC7719E-3DE1-41A6-B4BD-53179F1E46F1}"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19DDFC-D2C6-4A1E-8BFB-54288283AE95}">
      <dsp:nvSpPr>
        <dsp:cNvPr id="0" name=""/>
        <dsp:cNvSpPr/>
      </dsp:nvSpPr>
      <dsp:spPr>
        <a:xfrm>
          <a:off x="8931339" y="2934719"/>
          <a:ext cx="91440" cy="476560"/>
        </a:xfrm>
        <a:custGeom>
          <a:avLst/>
          <a:gdLst/>
          <a:ahLst/>
          <a:cxnLst/>
          <a:rect l="0" t="0" r="0" b="0"/>
          <a:pathLst>
            <a:path>
              <a:moveTo>
                <a:pt x="45720" y="0"/>
              </a:moveTo>
              <a:lnTo>
                <a:pt x="45720" y="476560"/>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A1C00D3-CEEB-4545-887F-3F143103B889}">
      <dsp:nvSpPr>
        <dsp:cNvPr id="0" name=""/>
        <dsp:cNvSpPr/>
      </dsp:nvSpPr>
      <dsp:spPr>
        <a:xfrm>
          <a:off x="8931339" y="1417645"/>
          <a:ext cx="91440" cy="476560"/>
        </a:xfrm>
        <a:custGeom>
          <a:avLst/>
          <a:gdLst/>
          <a:ahLst/>
          <a:cxnLst/>
          <a:rect l="0" t="0" r="0" b="0"/>
          <a:pathLst>
            <a:path>
              <a:moveTo>
                <a:pt x="45720" y="0"/>
              </a:moveTo>
              <a:lnTo>
                <a:pt x="45720" y="47656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5780095-BE31-4733-88A5-0F5508FA4133}">
      <dsp:nvSpPr>
        <dsp:cNvPr id="0" name=""/>
        <dsp:cNvSpPr/>
      </dsp:nvSpPr>
      <dsp:spPr>
        <a:xfrm>
          <a:off x="6928602" y="2934719"/>
          <a:ext cx="91440" cy="476560"/>
        </a:xfrm>
        <a:custGeom>
          <a:avLst/>
          <a:gdLst/>
          <a:ahLst/>
          <a:cxnLst/>
          <a:rect l="0" t="0" r="0" b="0"/>
          <a:pathLst>
            <a:path>
              <a:moveTo>
                <a:pt x="45720" y="0"/>
              </a:moveTo>
              <a:lnTo>
                <a:pt x="45720" y="476560"/>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513C3C5-864A-4345-884B-ECA3FA3FA7D1}">
      <dsp:nvSpPr>
        <dsp:cNvPr id="0" name=""/>
        <dsp:cNvSpPr/>
      </dsp:nvSpPr>
      <dsp:spPr>
        <a:xfrm>
          <a:off x="3899207" y="1417645"/>
          <a:ext cx="3075114" cy="476560"/>
        </a:xfrm>
        <a:custGeom>
          <a:avLst/>
          <a:gdLst/>
          <a:ahLst/>
          <a:cxnLst/>
          <a:rect l="0" t="0" r="0" b="0"/>
          <a:pathLst>
            <a:path>
              <a:moveTo>
                <a:pt x="0" y="0"/>
              </a:moveTo>
              <a:lnTo>
                <a:pt x="0" y="324762"/>
              </a:lnTo>
              <a:lnTo>
                <a:pt x="3075114" y="324762"/>
              </a:lnTo>
              <a:lnTo>
                <a:pt x="3075114" y="47656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9585FD6-FBEA-4EB4-BB15-A951AD7D0ED4}">
      <dsp:nvSpPr>
        <dsp:cNvPr id="0" name=""/>
        <dsp:cNvSpPr/>
      </dsp:nvSpPr>
      <dsp:spPr>
        <a:xfrm>
          <a:off x="4925865" y="2934719"/>
          <a:ext cx="91440" cy="476560"/>
        </a:xfrm>
        <a:custGeom>
          <a:avLst/>
          <a:gdLst/>
          <a:ahLst/>
          <a:cxnLst/>
          <a:rect l="0" t="0" r="0" b="0"/>
          <a:pathLst>
            <a:path>
              <a:moveTo>
                <a:pt x="45720" y="0"/>
              </a:moveTo>
              <a:lnTo>
                <a:pt x="45720" y="476560"/>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B0A6053-B3F1-494F-AD9D-F7070A34667E}">
      <dsp:nvSpPr>
        <dsp:cNvPr id="0" name=""/>
        <dsp:cNvSpPr/>
      </dsp:nvSpPr>
      <dsp:spPr>
        <a:xfrm>
          <a:off x="3899207" y="1417645"/>
          <a:ext cx="1072377" cy="476560"/>
        </a:xfrm>
        <a:custGeom>
          <a:avLst/>
          <a:gdLst/>
          <a:ahLst/>
          <a:cxnLst/>
          <a:rect l="0" t="0" r="0" b="0"/>
          <a:pathLst>
            <a:path>
              <a:moveTo>
                <a:pt x="0" y="0"/>
              </a:moveTo>
              <a:lnTo>
                <a:pt x="0" y="324762"/>
              </a:lnTo>
              <a:lnTo>
                <a:pt x="1072377" y="324762"/>
              </a:lnTo>
              <a:lnTo>
                <a:pt x="1072377" y="47656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B7A55F9-8913-4C6C-A090-B3E418F25CFE}">
      <dsp:nvSpPr>
        <dsp:cNvPr id="0" name=""/>
        <dsp:cNvSpPr/>
      </dsp:nvSpPr>
      <dsp:spPr>
        <a:xfrm>
          <a:off x="2923128" y="2934719"/>
          <a:ext cx="91440" cy="476560"/>
        </a:xfrm>
        <a:custGeom>
          <a:avLst/>
          <a:gdLst/>
          <a:ahLst/>
          <a:cxnLst/>
          <a:rect l="0" t="0" r="0" b="0"/>
          <a:pathLst>
            <a:path>
              <a:moveTo>
                <a:pt x="45720" y="0"/>
              </a:moveTo>
              <a:lnTo>
                <a:pt x="45720" y="476560"/>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283B213-DEE4-4D00-A714-F90B983CB251}">
      <dsp:nvSpPr>
        <dsp:cNvPr id="0" name=""/>
        <dsp:cNvSpPr/>
      </dsp:nvSpPr>
      <dsp:spPr>
        <a:xfrm>
          <a:off x="2968848" y="1417645"/>
          <a:ext cx="930359" cy="476560"/>
        </a:xfrm>
        <a:custGeom>
          <a:avLst/>
          <a:gdLst/>
          <a:ahLst/>
          <a:cxnLst/>
          <a:rect l="0" t="0" r="0" b="0"/>
          <a:pathLst>
            <a:path>
              <a:moveTo>
                <a:pt x="930359" y="0"/>
              </a:moveTo>
              <a:lnTo>
                <a:pt x="930359" y="324762"/>
              </a:lnTo>
              <a:lnTo>
                <a:pt x="0" y="324762"/>
              </a:lnTo>
              <a:lnTo>
                <a:pt x="0" y="47656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941FAC7-04A0-41FF-932E-1F5F3F34BF7F}">
      <dsp:nvSpPr>
        <dsp:cNvPr id="0" name=""/>
        <dsp:cNvSpPr/>
      </dsp:nvSpPr>
      <dsp:spPr>
        <a:xfrm>
          <a:off x="849381" y="3351496"/>
          <a:ext cx="91440" cy="476560"/>
        </a:xfrm>
        <a:custGeom>
          <a:avLst/>
          <a:gdLst/>
          <a:ahLst/>
          <a:cxnLst/>
          <a:rect l="0" t="0" r="0" b="0"/>
          <a:pathLst>
            <a:path>
              <a:moveTo>
                <a:pt x="45720" y="0"/>
              </a:moveTo>
              <a:lnTo>
                <a:pt x="45720" y="476560"/>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81D30B7-E246-4AF3-9AC5-677F8AD976BC}">
      <dsp:nvSpPr>
        <dsp:cNvPr id="0" name=""/>
        <dsp:cNvSpPr/>
      </dsp:nvSpPr>
      <dsp:spPr>
        <a:xfrm>
          <a:off x="895101" y="1417645"/>
          <a:ext cx="3004105" cy="476560"/>
        </a:xfrm>
        <a:custGeom>
          <a:avLst/>
          <a:gdLst/>
          <a:ahLst/>
          <a:cxnLst/>
          <a:rect l="0" t="0" r="0" b="0"/>
          <a:pathLst>
            <a:path>
              <a:moveTo>
                <a:pt x="3004105" y="0"/>
              </a:moveTo>
              <a:lnTo>
                <a:pt x="3004105" y="324762"/>
              </a:lnTo>
              <a:lnTo>
                <a:pt x="0" y="324762"/>
              </a:lnTo>
              <a:lnTo>
                <a:pt x="0" y="47656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95E06C6-7302-4191-ABD3-E6827A524E67}">
      <dsp:nvSpPr>
        <dsp:cNvPr id="0" name=""/>
        <dsp:cNvSpPr/>
      </dsp:nvSpPr>
      <dsp:spPr>
        <a:xfrm>
          <a:off x="3079906" y="377132"/>
          <a:ext cx="1638603" cy="104051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BAFD472-EC64-41CA-B6DD-65023F0F7E0E}">
      <dsp:nvSpPr>
        <dsp:cNvPr id="0" name=""/>
        <dsp:cNvSpPr/>
      </dsp:nvSpPr>
      <dsp:spPr>
        <a:xfrm>
          <a:off x="3261973" y="550096"/>
          <a:ext cx="1638603" cy="104051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t>Annual Return</a:t>
          </a:r>
        </a:p>
      </dsp:txBody>
      <dsp:txXfrm>
        <a:off x="3292449" y="580572"/>
        <a:ext cx="1577651" cy="979561"/>
      </dsp:txXfrm>
    </dsp:sp>
    <dsp:sp modelId="{76DD3E52-0F3F-4FE2-A5B9-3B73360E5426}">
      <dsp:nvSpPr>
        <dsp:cNvPr id="0" name=""/>
        <dsp:cNvSpPr/>
      </dsp:nvSpPr>
      <dsp:spPr>
        <a:xfrm>
          <a:off x="4791" y="1894206"/>
          <a:ext cx="1780620" cy="145729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B01854E-C9C0-44D0-81B6-643C5760A82E}">
      <dsp:nvSpPr>
        <dsp:cNvPr id="0" name=""/>
        <dsp:cNvSpPr/>
      </dsp:nvSpPr>
      <dsp:spPr>
        <a:xfrm>
          <a:off x="186858" y="2067170"/>
          <a:ext cx="1780620" cy="145729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t>Registered Person</a:t>
          </a:r>
        </a:p>
        <a:p>
          <a:pPr marL="0" lvl="0" indent="0" algn="ctr" defTabSz="800100">
            <a:lnSpc>
              <a:spcPct val="90000"/>
            </a:lnSpc>
            <a:spcBef>
              <a:spcPct val="0"/>
            </a:spcBef>
            <a:spcAft>
              <a:spcPct val="35000"/>
            </a:spcAft>
            <a:buNone/>
          </a:pPr>
          <a:r>
            <a:rPr lang="en-US" sz="1800" b="1" kern="1200" dirty="0">
              <a:solidFill>
                <a:srgbClr val="FF0000"/>
              </a:solidFill>
            </a:rPr>
            <a:t>EXCEPT</a:t>
          </a:r>
        </a:p>
        <a:p>
          <a:pPr marL="0" lvl="0" indent="0" algn="ctr" defTabSz="800100">
            <a:lnSpc>
              <a:spcPct val="90000"/>
            </a:lnSpc>
            <a:spcBef>
              <a:spcPct val="0"/>
            </a:spcBef>
            <a:spcAft>
              <a:spcPct val="35000"/>
            </a:spcAft>
            <a:buNone/>
          </a:pPr>
          <a:r>
            <a:rPr lang="en-US" sz="1800" b="1" kern="1200" dirty="0"/>
            <a:t>ISD, CTP, NRTP, TDS, TCS</a:t>
          </a:r>
        </a:p>
      </dsp:txBody>
      <dsp:txXfrm>
        <a:off x="229541" y="2109853"/>
        <a:ext cx="1695254" cy="1371924"/>
      </dsp:txXfrm>
    </dsp:sp>
    <dsp:sp modelId="{ECF451C2-2784-4CED-B421-B47692F0092D}">
      <dsp:nvSpPr>
        <dsp:cNvPr id="0" name=""/>
        <dsp:cNvSpPr/>
      </dsp:nvSpPr>
      <dsp:spPr>
        <a:xfrm>
          <a:off x="75800" y="3828057"/>
          <a:ext cx="1638603" cy="104051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6CEDE89-84CC-4609-AE04-3F37F1EC286E}">
      <dsp:nvSpPr>
        <dsp:cNvPr id="0" name=""/>
        <dsp:cNvSpPr/>
      </dsp:nvSpPr>
      <dsp:spPr>
        <a:xfrm>
          <a:off x="257867" y="4001021"/>
          <a:ext cx="1638603" cy="104051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t>GSTR 9</a:t>
          </a:r>
        </a:p>
      </dsp:txBody>
      <dsp:txXfrm>
        <a:off x="288343" y="4031497"/>
        <a:ext cx="1577651" cy="979561"/>
      </dsp:txXfrm>
    </dsp:sp>
    <dsp:sp modelId="{8F9FC9FE-DA34-4AED-940E-FC30159FEBF6}">
      <dsp:nvSpPr>
        <dsp:cNvPr id="0" name=""/>
        <dsp:cNvSpPr/>
      </dsp:nvSpPr>
      <dsp:spPr>
        <a:xfrm>
          <a:off x="2149546" y="1894206"/>
          <a:ext cx="1638603" cy="104051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62E4A84-2F3B-414A-B85C-3DA3ECC1E5F5}">
      <dsp:nvSpPr>
        <dsp:cNvPr id="0" name=""/>
        <dsp:cNvSpPr/>
      </dsp:nvSpPr>
      <dsp:spPr>
        <a:xfrm>
          <a:off x="2331613" y="2067170"/>
          <a:ext cx="1638603" cy="104051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t>Composition Dealer     Rule 80(2)</a:t>
          </a:r>
        </a:p>
      </dsp:txBody>
      <dsp:txXfrm>
        <a:off x="2362089" y="2097646"/>
        <a:ext cx="1577651" cy="979561"/>
      </dsp:txXfrm>
    </dsp:sp>
    <dsp:sp modelId="{7ED0DEDF-FDDA-4173-A949-AC3CC7ECB894}">
      <dsp:nvSpPr>
        <dsp:cNvPr id="0" name=""/>
        <dsp:cNvSpPr/>
      </dsp:nvSpPr>
      <dsp:spPr>
        <a:xfrm>
          <a:off x="2149546" y="3411279"/>
          <a:ext cx="1638603" cy="104051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38B9CFA-BE72-4107-B323-335F7CD42F19}">
      <dsp:nvSpPr>
        <dsp:cNvPr id="0" name=""/>
        <dsp:cNvSpPr/>
      </dsp:nvSpPr>
      <dsp:spPr>
        <a:xfrm>
          <a:off x="2331613" y="3584243"/>
          <a:ext cx="1638603" cy="104051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t>GSTR 9A</a:t>
          </a:r>
        </a:p>
      </dsp:txBody>
      <dsp:txXfrm>
        <a:off x="2362089" y="3614719"/>
        <a:ext cx="1577651" cy="979561"/>
      </dsp:txXfrm>
    </dsp:sp>
    <dsp:sp modelId="{9A5D5E1F-5ACB-4F12-B59B-23F728C6E8C2}">
      <dsp:nvSpPr>
        <dsp:cNvPr id="0" name=""/>
        <dsp:cNvSpPr/>
      </dsp:nvSpPr>
      <dsp:spPr>
        <a:xfrm>
          <a:off x="4152283" y="1894206"/>
          <a:ext cx="1638603" cy="104051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793B557-450F-4D52-B9D6-87002BE8D67B}">
      <dsp:nvSpPr>
        <dsp:cNvPr id="0" name=""/>
        <dsp:cNvSpPr/>
      </dsp:nvSpPr>
      <dsp:spPr>
        <a:xfrm>
          <a:off x="4334350" y="2067170"/>
          <a:ext cx="1638603" cy="104051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t>TCS</a:t>
          </a:r>
        </a:p>
      </dsp:txBody>
      <dsp:txXfrm>
        <a:off x="4364826" y="2097646"/>
        <a:ext cx="1577651" cy="979561"/>
      </dsp:txXfrm>
    </dsp:sp>
    <dsp:sp modelId="{6E446A2E-45C6-47EF-92F0-EE68956E9FE2}">
      <dsp:nvSpPr>
        <dsp:cNvPr id="0" name=""/>
        <dsp:cNvSpPr/>
      </dsp:nvSpPr>
      <dsp:spPr>
        <a:xfrm>
          <a:off x="4152283" y="3411279"/>
          <a:ext cx="1638603" cy="104051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F0F7873-4BF6-4B94-A184-8DB3B1AA7971}">
      <dsp:nvSpPr>
        <dsp:cNvPr id="0" name=""/>
        <dsp:cNvSpPr/>
      </dsp:nvSpPr>
      <dsp:spPr>
        <a:xfrm>
          <a:off x="4334350" y="3584243"/>
          <a:ext cx="1638603" cy="104051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t>GSTR 9B</a:t>
          </a:r>
        </a:p>
      </dsp:txBody>
      <dsp:txXfrm>
        <a:off x="4364826" y="3614719"/>
        <a:ext cx="1577651" cy="979561"/>
      </dsp:txXfrm>
    </dsp:sp>
    <dsp:sp modelId="{58CC15F7-8A1C-4F1E-B45E-F3F3B5EE4835}">
      <dsp:nvSpPr>
        <dsp:cNvPr id="0" name=""/>
        <dsp:cNvSpPr/>
      </dsp:nvSpPr>
      <dsp:spPr>
        <a:xfrm>
          <a:off x="6155021" y="1894206"/>
          <a:ext cx="1638603" cy="104051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ADBFCD1-8650-4BD8-AC21-692D66C2F47D}">
      <dsp:nvSpPr>
        <dsp:cNvPr id="0" name=""/>
        <dsp:cNvSpPr/>
      </dsp:nvSpPr>
      <dsp:spPr>
        <a:xfrm>
          <a:off x="6337088" y="2067170"/>
          <a:ext cx="1638603" cy="104051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t>Audit</a:t>
          </a:r>
        </a:p>
        <a:p>
          <a:pPr marL="0" lvl="0" indent="0" algn="ctr" defTabSz="889000">
            <a:lnSpc>
              <a:spcPct val="90000"/>
            </a:lnSpc>
            <a:spcBef>
              <a:spcPct val="0"/>
            </a:spcBef>
            <a:spcAft>
              <a:spcPct val="35000"/>
            </a:spcAft>
            <a:buNone/>
          </a:pPr>
          <a:r>
            <a:rPr lang="en-US" sz="2000" b="1" kern="1200" dirty="0"/>
            <a:t>TO &gt; 2 crores</a:t>
          </a:r>
        </a:p>
      </dsp:txBody>
      <dsp:txXfrm>
        <a:off x="6367564" y="2097646"/>
        <a:ext cx="1577651" cy="979561"/>
      </dsp:txXfrm>
    </dsp:sp>
    <dsp:sp modelId="{1029A8B8-7A7F-4C07-8818-2DD7CF91ED7A}">
      <dsp:nvSpPr>
        <dsp:cNvPr id="0" name=""/>
        <dsp:cNvSpPr/>
      </dsp:nvSpPr>
      <dsp:spPr>
        <a:xfrm>
          <a:off x="6155021" y="3411279"/>
          <a:ext cx="1638603" cy="104051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8A4F7E9-81E8-445D-A586-871D406FA15F}">
      <dsp:nvSpPr>
        <dsp:cNvPr id="0" name=""/>
        <dsp:cNvSpPr/>
      </dsp:nvSpPr>
      <dsp:spPr>
        <a:xfrm>
          <a:off x="6337088" y="3584243"/>
          <a:ext cx="1638603" cy="104051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t>GSTR 9C</a:t>
          </a:r>
        </a:p>
      </dsp:txBody>
      <dsp:txXfrm>
        <a:off x="6367564" y="3614719"/>
        <a:ext cx="1577651" cy="979561"/>
      </dsp:txXfrm>
    </dsp:sp>
    <dsp:sp modelId="{90616404-CD1D-4F0C-B927-B7D7F9121CA0}">
      <dsp:nvSpPr>
        <dsp:cNvPr id="0" name=""/>
        <dsp:cNvSpPr/>
      </dsp:nvSpPr>
      <dsp:spPr>
        <a:xfrm>
          <a:off x="8157758" y="377132"/>
          <a:ext cx="1638603" cy="104051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B053C68-5104-45DD-B86F-66EE9BD59C6F}">
      <dsp:nvSpPr>
        <dsp:cNvPr id="0" name=""/>
        <dsp:cNvSpPr/>
      </dsp:nvSpPr>
      <dsp:spPr>
        <a:xfrm>
          <a:off x="8339825" y="550096"/>
          <a:ext cx="1638603" cy="104051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t>Excludes</a:t>
          </a:r>
        </a:p>
      </dsp:txBody>
      <dsp:txXfrm>
        <a:off x="8370301" y="580572"/>
        <a:ext cx="1577651" cy="979561"/>
      </dsp:txXfrm>
    </dsp:sp>
    <dsp:sp modelId="{DCA3D808-63B8-4651-B566-DAF130B5159F}">
      <dsp:nvSpPr>
        <dsp:cNvPr id="0" name=""/>
        <dsp:cNvSpPr/>
      </dsp:nvSpPr>
      <dsp:spPr>
        <a:xfrm>
          <a:off x="8157758" y="1894206"/>
          <a:ext cx="1638603" cy="104051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896FBAB-47BB-4C8E-8FAF-0A72B9CCA13A}">
      <dsp:nvSpPr>
        <dsp:cNvPr id="0" name=""/>
        <dsp:cNvSpPr/>
      </dsp:nvSpPr>
      <dsp:spPr>
        <a:xfrm>
          <a:off x="8339825" y="2067170"/>
          <a:ext cx="1638603" cy="104051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t>ISD /TDS</a:t>
          </a:r>
        </a:p>
      </dsp:txBody>
      <dsp:txXfrm>
        <a:off x="8370301" y="2097646"/>
        <a:ext cx="1577651" cy="979561"/>
      </dsp:txXfrm>
    </dsp:sp>
    <dsp:sp modelId="{524CFD12-0176-4485-97A2-379241C47583}">
      <dsp:nvSpPr>
        <dsp:cNvPr id="0" name=""/>
        <dsp:cNvSpPr/>
      </dsp:nvSpPr>
      <dsp:spPr>
        <a:xfrm>
          <a:off x="8157758" y="3411279"/>
          <a:ext cx="1638603" cy="104051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AE41BDC-ACF2-4885-8844-4CE2B2D2AAA1}">
      <dsp:nvSpPr>
        <dsp:cNvPr id="0" name=""/>
        <dsp:cNvSpPr/>
      </dsp:nvSpPr>
      <dsp:spPr>
        <a:xfrm>
          <a:off x="8339825" y="3584243"/>
          <a:ext cx="1638603" cy="104051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t>CTP /NRTP</a:t>
          </a:r>
        </a:p>
      </dsp:txBody>
      <dsp:txXfrm>
        <a:off x="8370301" y="3614719"/>
        <a:ext cx="1577651" cy="97956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4F3A9E-EEB4-491B-B1A7-31DEE8252230}">
      <dsp:nvSpPr>
        <dsp:cNvPr id="0" name=""/>
        <dsp:cNvSpPr/>
      </dsp:nvSpPr>
      <dsp:spPr>
        <a:xfrm>
          <a:off x="4291588" y="1144694"/>
          <a:ext cx="2676217" cy="524251"/>
        </a:xfrm>
        <a:custGeom>
          <a:avLst/>
          <a:gdLst/>
          <a:ahLst/>
          <a:cxnLst/>
          <a:rect l="0" t="0" r="0" b="0"/>
          <a:pathLst>
            <a:path>
              <a:moveTo>
                <a:pt x="0" y="0"/>
              </a:moveTo>
              <a:lnTo>
                <a:pt x="0" y="357261"/>
              </a:lnTo>
              <a:lnTo>
                <a:pt x="2676217" y="357261"/>
              </a:lnTo>
              <a:lnTo>
                <a:pt x="2676217" y="524251"/>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CC7A2CD-BAFE-49CB-9469-6B113E3C2963}">
      <dsp:nvSpPr>
        <dsp:cNvPr id="0" name=""/>
        <dsp:cNvSpPr/>
      </dsp:nvSpPr>
      <dsp:spPr>
        <a:xfrm>
          <a:off x="4190094" y="1144694"/>
          <a:ext cx="101494" cy="524251"/>
        </a:xfrm>
        <a:custGeom>
          <a:avLst/>
          <a:gdLst/>
          <a:ahLst/>
          <a:cxnLst/>
          <a:rect l="0" t="0" r="0" b="0"/>
          <a:pathLst>
            <a:path>
              <a:moveTo>
                <a:pt x="101494" y="0"/>
              </a:moveTo>
              <a:lnTo>
                <a:pt x="101494" y="357261"/>
              </a:lnTo>
              <a:lnTo>
                <a:pt x="0" y="357261"/>
              </a:lnTo>
              <a:lnTo>
                <a:pt x="0" y="524251"/>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4878F71-E52C-42A9-B405-F8B8F2D119D4}">
      <dsp:nvSpPr>
        <dsp:cNvPr id="0" name=""/>
        <dsp:cNvSpPr/>
      </dsp:nvSpPr>
      <dsp:spPr>
        <a:xfrm>
          <a:off x="1513876" y="1144694"/>
          <a:ext cx="2777712" cy="524251"/>
        </a:xfrm>
        <a:custGeom>
          <a:avLst/>
          <a:gdLst/>
          <a:ahLst/>
          <a:cxnLst/>
          <a:rect l="0" t="0" r="0" b="0"/>
          <a:pathLst>
            <a:path>
              <a:moveTo>
                <a:pt x="2777712" y="0"/>
              </a:moveTo>
              <a:lnTo>
                <a:pt x="2777712" y="357261"/>
              </a:lnTo>
              <a:lnTo>
                <a:pt x="0" y="357261"/>
              </a:lnTo>
              <a:lnTo>
                <a:pt x="0" y="524251"/>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D3F984A-2ECE-496F-A85D-F4A8B404B81B}">
      <dsp:nvSpPr>
        <dsp:cNvPr id="0" name=""/>
        <dsp:cNvSpPr/>
      </dsp:nvSpPr>
      <dsp:spPr>
        <a:xfrm>
          <a:off x="3390297" y="54"/>
          <a:ext cx="1802582" cy="114464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B066707-1444-4FCA-96CC-0E08A2FCCD38}">
      <dsp:nvSpPr>
        <dsp:cNvPr id="0" name=""/>
        <dsp:cNvSpPr/>
      </dsp:nvSpPr>
      <dsp:spPr>
        <a:xfrm>
          <a:off x="3590584" y="190327"/>
          <a:ext cx="1802582" cy="114464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dirty="0">
              <a:latin typeface="+mj-lt"/>
            </a:rPr>
            <a:t>Input Tax  Credits</a:t>
          </a:r>
        </a:p>
      </dsp:txBody>
      <dsp:txXfrm>
        <a:off x="3624109" y="223852"/>
        <a:ext cx="1735532" cy="1077590"/>
      </dsp:txXfrm>
    </dsp:sp>
    <dsp:sp modelId="{53E05857-7511-4CD9-9804-445383C55FE6}">
      <dsp:nvSpPr>
        <dsp:cNvPr id="0" name=""/>
        <dsp:cNvSpPr/>
      </dsp:nvSpPr>
      <dsp:spPr>
        <a:xfrm>
          <a:off x="363810" y="1668945"/>
          <a:ext cx="2300131" cy="1144640"/>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EAEDA1C-C802-48F7-9A4D-398BAAB86B78}">
      <dsp:nvSpPr>
        <dsp:cNvPr id="0" name=""/>
        <dsp:cNvSpPr/>
      </dsp:nvSpPr>
      <dsp:spPr>
        <a:xfrm>
          <a:off x="564097" y="1859218"/>
          <a:ext cx="2300131" cy="1144640"/>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IN" sz="2400" b="1" kern="1200" dirty="0">
              <a:latin typeface="+mj-lt"/>
            </a:rPr>
            <a:t>Table 6 </a:t>
          </a:r>
        </a:p>
        <a:p>
          <a:pPr marL="0" lvl="0" indent="0" algn="ctr" defTabSz="1066800">
            <a:lnSpc>
              <a:spcPct val="90000"/>
            </a:lnSpc>
            <a:spcBef>
              <a:spcPct val="0"/>
            </a:spcBef>
            <a:spcAft>
              <a:spcPct val="35000"/>
            </a:spcAft>
            <a:buNone/>
          </a:pPr>
          <a:r>
            <a:rPr lang="en-IN" sz="2400" b="1" kern="1200" dirty="0">
              <a:latin typeface="+mj-lt"/>
            </a:rPr>
            <a:t>Declared as per 3B</a:t>
          </a:r>
        </a:p>
      </dsp:txBody>
      <dsp:txXfrm>
        <a:off x="597622" y="1892743"/>
        <a:ext cx="2233081" cy="1077590"/>
      </dsp:txXfrm>
    </dsp:sp>
    <dsp:sp modelId="{67CE990B-C0FD-43FC-BEE7-FD6481D74371}">
      <dsp:nvSpPr>
        <dsp:cNvPr id="0" name=""/>
        <dsp:cNvSpPr/>
      </dsp:nvSpPr>
      <dsp:spPr>
        <a:xfrm>
          <a:off x="3064516" y="1668945"/>
          <a:ext cx="2251155" cy="1144640"/>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4B5AF64-41A4-446C-A83D-DE85E922EF82}">
      <dsp:nvSpPr>
        <dsp:cNvPr id="0" name=""/>
        <dsp:cNvSpPr/>
      </dsp:nvSpPr>
      <dsp:spPr>
        <a:xfrm>
          <a:off x="3264803" y="1859218"/>
          <a:ext cx="2251155" cy="1144640"/>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IN" sz="2400" b="1" kern="1200" dirty="0">
              <a:latin typeface="+mj-lt"/>
            </a:rPr>
            <a:t>Table 7 </a:t>
          </a:r>
        </a:p>
        <a:p>
          <a:pPr marL="0" lvl="0" indent="0" algn="ctr" defTabSz="1066800">
            <a:lnSpc>
              <a:spcPct val="90000"/>
            </a:lnSpc>
            <a:spcBef>
              <a:spcPct val="0"/>
            </a:spcBef>
            <a:spcAft>
              <a:spcPct val="35000"/>
            </a:spcAft>
            <a:buNone/>
          </a:pPr>
          <a:r>
            <a:rPr lang="en-IN" sz="2400" b="1" kern="1200" dirty="0">
              <a:latin typeface="+mj-lt"/>
            </a:rPr>
            <a:t>Reversals as per 3B</a:t>
          </a:r>
        </a:p>
      </dsp:txBody>
      <dsp:txXfrm>
        <a:off x="3298328" y="1892743"/>
        <a:ext cx="2184105" cy="1077590"/>
      </dsp:txXfrm>
    </dsp:sp>
    <dsp:sp modelId="{3AA87061-4DB1-49F0-B5CA-D49CAD5CBD69}">
      <dsp:nvSpPr>
        <dsp:cNvPr id="0" name=""/>
        <dsp:cNvSpPr/>
      </dsp:nvSpPr>
      <dsp:spPr>
        <a:xfrm>
          <a:off x="5716245" y="1668945"/>
          <a:ext cx="2503120" cy="1144640"/>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A89B3F4-09B9-453A-A10F-01DE5ACDBD57}">
      <dsp:nvSpPr>
        <dsp:cNvPr id="0" name=""/>
        <dsp:cNvSpPr/>
      </dsp:nvSpPr>
      <dsp:spPr>
        <a:xfrm>
          <a:off x="5916532" y="1859218"/>
          <a:ext cx="2503120" cy="1144640"/>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IN" sz="2400" b="1" kern="1200" dirty="0">
              <a:latin typeface="+mj-lt"/>
            </a:rPr>
            <a:t>Table 8</a:t>
          </a:r>
        </a:p>
        <a:p>
          <a:pPr marL="0" lvl="0" indent="0" algn="ctr" defTabSz="1066800">
            <a:lnSpc>
              <a:spcPct val="90000"/>
            </a:lnSpc>
            <a:spcBef>
              <a:spcPct val="0"/>
            </a:spcBef>
            <a:spcAft>
              <a:spcPct val="35000"/>
            </a:spcAft>
            <a:buNone/>
          </a:pPr>
          <a:r>
            <a:rPr lang="en-IN" sz="2400" b="1" kern="1200" dirty="0">
              <a:latin typeface="+mj-lt"/>
            </a:rPr>
            <a:t>Reconciliation with 2A</a:t>
          </a:r>
        </a:p>
      </dsp:txBody>
      <dsp:txXfrm>
        <a:off x="5950057" y="1892743"/>
        <a:ext cx="2436070" cy="1077590"/>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2F677B3-4FCD-433C-AE00-9ED2099A8034}" type="datetimeFigureOut">
              <a:rPr lang="en-IN" smtClean="0"/>
              <a:pPr/>
              <a:t>23/11/2018</a:t>
            </a:fld>
            <a:endParaRPr lang="en-IN"/>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7E8FAE5-FD60-466D-9C0C-2AB250BA6A21}" type="slidenum">
              <a:rPr lang="en-IN" smtClean="0"/>
              <a:pPr/>
              <a:t>‹#›</a:t>
            </a:fld>
            <a:endParaRPr lang="en-IN"/>
          </a:p>
        </p:txBody>
      </p:sp>
    </p:spTree>
    <p:extLst>
      <p:ext uri="{BB962C8B-B14F-4D97-AF65-F5344CB8AC3E}">
        <p14:creationId xmlns:p14="http://schemas.microsoft.com/office/powerpoint/2010/main" val="774435822"/>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D5579D-4049-4CBC-953F-8E56B02064FE}" type="datetimeFigureOut">
              <a:rPr lang="en-IN" smtClean="0"/>
              <a:pPr/>
              <a:t>23/11/2018</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96D4A3-95C9-426E-B663-7AD0A671F08E}" type="slidenum">
              <a:rPr lang="en-IN" smtClean="0"/>
              <a:pPr/>
              <a:t>‹#›</a:t>
            </a:fld>
            <a:endParaRPr lang="en-IN"/>
          </a:p>
        </p:txBody>
      </p:sp>
    </p:spTree>
    <p:extLst>
      <p:ext uri="{BB962C8B-B14F-4D97-AF65-F5344CB8AC3E}">
        <p14:creationId xmlns:p14="http://schemas.microsoft.com/office/powerpoint/2010/main" val="39711869"/>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IN"/>
          </a:p>
        </p:txBody>
      </p:sp>
      <p:sp>
        <p:nvSpPr>
          <p:cNvPr id="5" name="Footer Placeholder 4"/>
          <p:cNvSpPr>
            <a:spLocks noGrp="1"/>
          </p:cNvSpPr>
          <p:nvPr>
            <p:ph type="ftr" sz="quarter" idx="4"/>
          </p:nvPr>
        </p:nvSpPr>
        <p:spPr/>
        <p:txBody>
          <a:bodyPr/>
          <a:lstStyle/>
          <a:p>
            <a:endParaRPr lang="en-IN"/>
          </a:p>
        </p:txBody>
      </p:sp>
      <p:sp>
        <p:nvSpPr>
          <p:cNvPr id="6" name="Slide Number Placeholder 5"/>
          <p:cNvSpPr>
            <a:spLocks noGrp="1"/>
          </p:cNvSpPr>
          <p:nvPr>
            <p:ph type="sldNum" sz="quarter" idx="5"/>
          </p:nvPr>
        </p:nvSpPr>
        <p:spPr/>
        <p:txBody>
          <a:bodyPr/>
          <a:lstStyle/>
          <a:p>
            <a:fld id="{2396D4A3-95C9-426E-B663-7AD0A671F08E}" type="slidenum">
              <a:rPr lang="en-IN" smtClean="0"/>
              <a:pPr/>
              <a:t>1</a:t>
            </a:fld>
            <a:endParaRPr lang="en-IN"/>
          </a:p>
        </p:txBody>
      </p:sp>
    </p:spTree>
    <p:extLst>
      <p:ext uri="{BB962C8B-B14F-4D97-AF65-F5344CB8AC3E}">
        <p14:creationId xmlns:p14="http://schemas.microsoft.com/office/powerpoint/2010/main" val="25276610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Annapurna</a:t>
            </a:r>
          </a:p>
        </p:txBody>
      </p:sp>
      <p:sp>
        <p:nvSpPr>
          <p:cNvPr id="4" name="Header Placeholder 3"/>
          <p:cNvSpPr>
            <a:spLocks noGrp="1"/>
          </p:cNvSpPr>
          <p:nvPr>
            <p:ph type="hdr" sz="quarter" idx="10"/>
          </p:nvPr>
        </p:nvSpPr>
        <p:spPr/>
        <p:txBody>
          <a:bodyPr/>
          <a:lstStyle/>
          <a:p>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2396D4A3-95C9-426E-B663-7AD0A671F08E}" type="slidenum">
              <a:rPr lang="en-IN" smtClean="0"/>
              <a:pPr/>
              <a:t>35</a:t>
            </a:fld>
            <a:endParaRPr lang="en-IN" dirty="0"/>
          </a:p>
        </p:txBody>
      </p:sp>
    </p:spTree>
    <p:extLst>
      <p:ext uri="{BB962C8B-B14F-4D97-AF65-F5344CB8AC3E}">
        <p14:creationId xmlns:p14="http://schemas.microsoft.com/office/powerpoint/2010/main" val="17311105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Rule 21 of</a:t>
            </a:r>
            <a:r>
              <a:rPr lang="en-IN" baseline="0" dirty="0"/>
              <a:t> Return rules talk about annual return</a:t>
            </a:r>
            <a:endParaRPr lang="en-IN" dirty="0"/>
          </a:p>
        </p:txBody>
      </p:sp>
      <p:sp>
        <p:nvSpPr>
          <p:cNvPr id="4" name="Header Placeholder 3"/>
          <p:cNvSpPr>
            <a:spLocks noGrp="1"/>
          </p:cNvSpPr>
          <p:nvPr>
            <p:ph type="hdr" sz="quarter" idx="10"/>
          </p:nvPr>
        </p:nvSpPr>
        <p:spPr/>
        <p:txBody>
          <a:bodyPr/>
          <a:lstStyle/>
          <a:p>
            <a:endParaRPr lang="en-IN" dirty="0"/>
          </a:p>
        </p:txBody>
      </p:sp>
      <p:sp>
        <p:nvSpPr>
          <p:cNvPr id="5" name="Footer Placeholder 4"/>
          <p:cNvSpPr>
            <a:spLocks noGrp="1"/>
          </p:cNvSpPr>
          <p:nvPr>
            <p:ph type="ftr" sz="quarter" idx="11"/>
          </p:nvPr>
        </p:nvSpPr>
        <p:spPr/>
        <p:txBody>
          <a:bodyPr/>
          <a:lstStyle/>
          <a:p>
            <a:r>
              <a:rPr lang="en-IN"/>
              <a:t>CA.Annapurna Srikanth &amp; Venugopal Gella</a:t>
            </a:r>
            <a:endParaRPr lang="en-IN" dirty="0"/>
          </a:p>
        </p:txBody>
      </p:sp>
      <p:sp>
        <p:nvSpPr>
          <p:cNvPr id="6" name="Slide Number Placeholder 5"/>
          <p:cNvSpPr>
            <a:spLocks noGrp="1"/>
          </p:cNvSpPr>
          <p:nvPr>
            <p:ph type="sldNum" sz="quarter" idx="12"/>
          </p:nvPr>
        </p:nvSpPr>
        <p:spPr/>
        <p:txBody>
          <a:bodyPr/>
          <a:lstStyle/>
          <a:p>
            <a:fld id="{2396D4A3-95C9-426E-B663-7AD0A671F08E}" type="slidenum">
              <a:rPr lang="en-IN" smtClean="0"/>
              <a:pPr/>
              <a:t>37</a:t>
            </a:fld>
            <a:endParaRPr lang="en-IN" dirty="0"/>
          </a:p>
        </p:txBody>
      </p:sp>
    </p:spTree>
    <p:extLst>
      <p:ext uri="{BB962C8B-B14F-4D97-AF65-F5344CB8AC3E}">
        <p14:creationId xmlns:p14="http://schemas.microsoft.com/office/powerpoint/2010/main" val="10821824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6H for next year</a:t>
            </a:r>
          </a:p>
        </p:txBody>
      </p:sp>
      <p:sp>
        <p:nvSpPr>
          <p:cNvPr id="4" name="Header Placeholder 3"/>
          <p:cNvSpPr>
            <a:spLocks noGrp="1"/>
          </p:cNvSpPr>
          <p:nvPr>
            <p:ph type="hdr" sz="quarter" idx="10"/>
          </p:nvPr>
        </p:nvSpPr>
        <p:spPr/>
        <p:txBody>
          <a:bodyPr/>
          <a:lstStyle/>
          <a:p>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2396D4A3-95C9-426E-B663-7AD0A671F08E}" type="slidenum">
              <a:rPr lang="en-IN" smtClean="0"/>
              <a:pPr/>
              <a:t>39</a:t>
            </a:fld>
            <a:endParaRPr lang="en-IN" dirty="0"/>
          </a:p>
        </p:txBody>
      </p:sp>
    </p:spTree>
    <p:extLst>
      <p:ext uri="{BB962C8B-B14F-4D97-AF65-F5344CB8AC3E}">
        <p14:creationId xmlns:p14="http://schemas.microsoft.com/office/powerpoint/2010/main" val="41235494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6H for next year</a:t>
            </a:r>
          </a:p>
        </p:txBody>
      </p:sp>
      <p:sp>
        <p:nvSpPr>
          <p:cNvPr id="4" name="Header Placeholder 3"/>
          <p:cNvSpPr>
            <a:spLocks noGrp="1"/>
          </p:cNvSpPr>
          <p:nvPr>
            <p:ph type="hdr" sz="quarter" idx="10"/>
          </p:nvPr>
        </p:nvSpPr>
        <p:spPr/>
        <p:txBody>
          <a:bodyPr/>
          <a:lstStyle/>
          <a:p>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2396D4A3-95C9-426E-B663-7AD0A671F08E}" type="slidenum">
              <a:rPr lang="en-IN" smtClean="0"/>
              <a:pPr/>
              <a:t>40</a:t>
            </a:fld>
            <a:endParaRPr lang="en-IN" dirty="0"/>
          </a:p>
        </p:txBody>
      </p:sp>
    </p:spTree>
    <p:extLst>
      <p:ext uri="{BB962C8B-B14F-4D97-AF65-F5344CB8AC3E}">
        <p14:creationId xmlns:p14="http://schemas.microsoft.com/office/powerpoint/2010/main" val="4422196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6H for next year</a:t>
            </a:r>
          </a:p>
        </p:txBody>
      </p:sp>
      <p:sp>
        <p:nvSpPr>
          <p:cNvPr id="4" name="Header Placeholder 3"/>
          <p:cNvSpPr>
            <a:spLocks noGrp="1"/>
          </p:cNvSpPr>
          <p:nvPr>
            <p:ph type="hdr" sz="quarter" idx="10"/>
          </p:nvPr>
        </p:nvSpPr>
        <p:spPr/>
        <p:txBody>
          <a:bodyPr/>
          <a:lstStyle/>
          <a:p>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2396D4A3-95C9-426E-B663-7AD0A671F08E}" type="slidenum">
              <a:rPr lang="en-IN" smtClean="0"/>
              <a:pPr/>
              <a:t>41</a:t>
            </a:fld>
            <a:endParaRPr lang="en-IN" dirty="0"/>
          </a:p>
        </p:txBody>
      </p:sp>
    </p:spTree>
    <p:extLst>
      <p:ext uri="{BB962C8B-B14F-4D97-AF65-F5344CB8AC3E}">
        <p14:creationId xmlns:p14="http://schemas.microsoft.com/office/powerpoint/2010/main" val="24968156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6H for next year</a:t>
            </a:r>
          </a:p>
        </p:txBody>
      </p:sp>
      <p:sp>
        <p:nvSpPr>
          <p:cNvPr id="4" name="Header Placeholder 3"/>
          <p:cNvSpPr>
            <a:spLocks noGrp="1"/>
          </p:cNvSpPr>
          <p:nvPr>
            <p:ph type="hdr" sz="quarter" idx="10"/>
          </p:nvPr>
        </p:nvSpPr>
        <p:spPr/>
        <p:txBody>
          <a:bodyPr/>
          <a:lstStyle/>
          <a:p>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2396D4A3-95C9-426E-B663-7AD0A671F08E}" type="slidenum">
              <a:rPr lang="en-IN" smtClean="0"/>
              <a:pPr/>
              <a:t>42</a:t>
            </a:fld>
            <a:endParaRPr lang="en-IN" dirty="0"/>
          </a:p>
        </p:txBody>
      </p:sp>
    </p:spTree>
    <p:extLst>
      <p:ext uri="{BB962C8B-B14F-4D97-AF65-F5344CB8AC3E}">
        <p14:creationId xmlns:p14="http://schemas.microsoft.com/office/powerpoint/2010/main" val="34784498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dirty="0" err="1"/>
              <a:t>Annpurna</a:t>
            </a:r>
            <a:r>
              <a:rPr lang="en-IN" dirty="0"/>
              <a:t> &amp; Issues to be </a:t>
            </a:r>
            <a:r>
              <a:rPr lang="en-IN" dirty="0" err="1"/>
              <a:t>discuused</a:t>
            </a:r>
            <a:endParaRPr lang="en-IN" dirty="0"/>
          </a:p>
          <a:p>
            <a:endParaRPr lang="en-IN" dirty="0"/>
          </a:p>
        </p:txBody>
      </p:sp>
      <p:sp>
        <p:nvSpPr>
          <p:cNvPr id="4" name="Header Placeholder 3"/>
          <p:cNvSpPr>
            <a:spLocks noGrp="1"/>
          </p:cNvSpPr>
          <p:nvPr>
            <p:ph type="hdr" sz="quarter" idx="10"/>
          </p:nvPr>
        </p:nvSpPr>
        <p:spPr/>
        <p:txBody>
          <a:bodyPr/>
          <a:lstStyle/>
          <a:p>
            <a:endParaRPr lang="en-IN" dirty="0"/>
          </a:p>
        </p:txBody>
      </p:sp>
      <p:sp>
        <p:nvSpPr>
          <p:cNvPr id="5" name="Footer Placeholder 4"/>
          <p:cNvSpPr>
            <a:spLocks noGrp="1"/>
          </p:cNvSpPr>
          <p:nvPr>
            <p:ph type="ftr" sz="quarter" idx="11"/>
          </p:nvPr>
        </p:nvSpPr>
        <p:spPr/>
        <p:txBody>
          <a:bodyPr/>
          <a:lstStyle/>
          <a:p>
            <a:r>
              <a:rPr lang="en-IN"/>
              <a:t>CA.Annapurna Srikanth &amp; Venugopal Gella</a:t>
            </a:r>
            <a:endParaRPr lang="en-IN" dirty="0"/>
          </a:p>
        </p:txBody>
      </p:sp>
      <p:sp>
        <p:nvSpPr>
          <p:cNvPr id="6" name="Slide Number Placeholder 5"/>
          <p:cNvSpPr>
            <a:spLocks noGrp="1"/>
          </p:cNvSpPr>
          <p:nvPr>
            <p:ph type="sldNum" sz="quarter" idx="12"/>
          </p:nvPr>
        </p:nvSpPr>
        <p:spPr/>
        <p:txBody>
          <a:bodyPr/>
          <a:lstStyle/>
          <a:p>
            <a:fld id="{2396D4A3-95C9-426E-B663-7AD0A671F08E}" type="slidenum">
              <a:rPr lang="en-IN" smtClean="0"/>
              <a:pPr/>
              <a:t>44</a:t>
            </a:fld>
            <a:endParaRPr lang="en-IN" dirty="0"/>
          </a:p>
        </p:txBody>
      </p:sp>
    </p:spTree>
    <p:extLst>
      <p:ext uri="{BB962C8B-B14F-4D97-AF65-F5344CB8AC3E}">
        <p14:creationId xmlns:p14="http://schemas.microsoft.com/office/powerpoint/2010/main" val="18374717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u="none" strike="noStrike" kern="1200" baseline="0" dirty="0">
              <a:solidFill>
                <a:schemeClr val="tx1"/>
              </a:solidFill>
              <a:latin typeface="+mn-lt"/>
              <a:ea typeface="+mn-ea"/>
              <a:cs typeface="+mn-cs"/>
            </a:endParaRPr>
          </a:p>
          <a:p>
            <a:r>
              <a:rPr lang="en-GB" sz="1200" b="1" i="0" u="sng" strike="noStrike" kern="1200" baseline="0" dirty="0">
                <a:solidFill>
                  <a:schemeClr val="tx1"/>
                </a:solidFill>
                <a:latin typeface="+mn-lt"/>
                <a:ea typeface="+mn-ea"/>
                <a:cs typeface="+mn-cs"/>
              </a:rPr>
              <a:t>Particulars of transactions </a:t>
            </a:r>
            <a:r>
              <a:rPr lang="en-GB" sz="1200" b="0" i="0" u="none" strike="noStrike" kern="1200" baseline="0" dirty="0">
                <a:solidFill>
                  <a:schemeClr val="tx1"/>
                </a:solidFill>
                <a:latin typeface="+mn-lt"/>
                <a:ea typeface="+mn-ea"/>
                <a:cs typeface="+mn-cs"/>
              </a:rPr>
              <a:t>for the previous FY but declared in the returns of April to September of current FY or date of filing of Annual Return for previous financial year, whichever is earlier. </a:t>
            </a:r>
          </a:p>
          <a:p>
            <a:endParaRPr lang="en-IN" dirty="0"/>
          </a:p>
        </p:txBody>
      </p:sp>
      <p:sp>
        <p:nvSpPr>
          <p:cNvPr id="4" name="Slide Number Placeholder 3"/>
          <p:cNvSpPr>
            <a:spLocks noGrp="1"/>
          </p:cNvSpPr>
          <p:nvPr>
            <p:ph type="sldNum" sz="quarter" idx="10"/>
          </p:nvPr>
        </p:nvSpPr>
        <p:spPr/>
        <p:txBody>
          <a:bodyPr/>
          <a:lstStyle/>
          <a:p>
            <a:fld id="{7617502D-FA8C-4785-849E-B8B9708B2063}" type="slidenum">
              <a:rPr lang="en-IN" smtClean="0"/>
              <a:pPr/>
              <a:t>46</a:t>
            </a:fld>
            <a:endParaRPr lang="en-IN"/>
          </a:p>
        </p:txBody>
      </p:sp>
      <p:sp>
        <p:nvSpPr>
          <p:cNvPr id="5" name="Footer Placeholder 4">
            <a:extLst>
              <a:ext uri="{FF2B5EF4-FFF2-40B4-BE49-F238E27FC236}">
                <a16:creationId xmlns:a16="http://schemas.microsoft.com/office/drawing/2014/main" id="{7ECD484E-645B-4718-B9BE-852636B336D4}"/>
              </a:ext>
            </a:extLst>
          </p:cNvPr>
          <p:cNvSpPr>
            <a:spLocks noGrp="1"/>
          </p:cNvSpPr>
          <p:nvPr>
            <p:ph type="ftr" sz="quarter" idx="11"/>
          </p:nvPr>
        </p:nvSpPr>
        <p:spPr/>
        <p:txBody>
          <a:bodyPr/>
          <a:lstStyle/>
          <a:p>
            <a:r>
              <a:rPr lang="en-IN"/>
              <a:t>By CA Prakash N</a:t>
            </a:r>
          </a:p>
        </p:txBody>
      </p:sp>
    </p:spTree>
    <p:extLst>
      <p:ext uri="{BB962C8B-B14F-4D97-AF65-F5344CB8AC3E}">
        <p14:creationId xmlns:p14="http://schemas.microsoft.com/office/powerpoint/2010/main" val="15113915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Header Placeholder 3"/>
          <p:cNvSpPr>
            <a:spLocks noGrp="1"/>
          </p:cNvSpPr>
          <p:nvPr>
            <p:ph type="hdr" sz="quarter" idx="10"/>
          </p:nvPr>
        </p:nvSpPr>
        <p:spPr/>
        <p:txBody>
          <a:bodyPr/>
          <a:lstStyle/>
          <a:p>
            <a:endParaRPr lang="en-IN" dirty="0"/>
          </a:p>
        </p:txBody>
      </p:sp>
      <p:sp>
        <p:nvSpPr>
          <p:cNvPr id="5" name="Footer Placeholder 4"/>
          <p:cNvSpPr>
            <a:spLocks noGrp="1"/>
          </p:cNvSpPr>
          <p:nvPr>
            <p:ph type="ftr" sz="quarter" idx="11"/>
          </p:nvPr>
        </p:nvSpPr>
        <p:spPr/>
        <p:txBody>
          <a:bodyPr/>
          <a:lstStyle/>
          <a:p>
            <a:r>
              <a:rPr lang="en-IN"/>
              <a:t>CA.Annapurna Srikanth &amp; Venugopal Gella</a:t>
            </a:r>
            <a:endParaRPr lang="en-IN" dirty="0"/>
          </a:p>
        </p:txBody>
      </p:sp>
      <p:sp>
        <p:nvSpPr>
          <p:cNvPr id="6" name="Slide Number Placeholder 5"/>
          <p:cNvSpPr>
            <a:spLocks noGrp="1"/>
          </p:cNvSpPr>
          <p:nvPr>
            <p:ph type="sldNum" sz="quarter" idx="12"/>
          </p:nvPr>
        </p:nvSpPr>
        <p:spPr/>
        <p:txBody>
          <a:bodyPr/>
          <a:lstStyle/>
          <a:p>
            <a:fld id="{2396D4A3-95C9-426E-B663-7AD0A671F08E}" type="slidenum">
              <a:rPr lang="en-IN" smtClean="0"/>
              <a:pPr/>
              <a:t>48</a:t>
            </a:fld>
            <a:endParaRPr lang="en-IN" dirty="0"/>
          </a:p>
        </p:txBody>
      </p:sp>
    </p:spTree>
    <p:extLst>
      <p:ext uri="{BB962C8B-B14F-4D97-AF65-F5344CB8AC3E}">
        <p14:creationId xmlns:p14="http://schemas.microsoft.com/office/powerpoint/2010/main" val="6519408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Header Placeholder 3"/>
          <p:cNvSpPr>
            <a:spLocks noGrp="1"/>
          </p:cNvSpPr>
          <p:nvPr>
            <p:ph type="hdr" sz="quarter" idx="10"/>
          </p:nvPr>
        </p:nvSpPr>
        <p:spPr/>
        <p:txBody>
          <a:bodyPr/>
          <a:lstStyle/>
          <a:p>
            <a:endParaRPr lang="en-IN" dirty="0"/>
          </a:p>
        </p:txBody>
      </p:sp>
      <p:sp>
        <p:nvSpPr>
          <p:cNvPr id="5" name="Footer Placeholder 4"/>
          <p:cNvSpPr>
            <a:spLocks noGrp="1"/>
          </p:cNvSpPr>
          <p:nvPr>
            <p:ph type="ftr" sz="quarter" idx="11"/>
          </p:nvPr>
        </p:nvSpPr>
        <p:spPr/>
        <p:txBody>
          <a:bodyPr/>
          <a:lstStyle/>
          <a:p>
            <a:r>
              <a:rPr lang="en-IN"/>
              <a:t>CA.Annapurna Srikanth &amp; Venugopal Gella</a:t>
            </a:r>
            <a:endParaRPr lang="en-IN" dirty="0"/>
          </a:p>
        </p:txBody>
      </p:sp>
      <p:sp>
        <p:nvSpPr>
          <p:cNvPr id="6" name="Slide Number Placeholder 5"/>
          <p:cNvSpPr>
            <a:spLocks noGrp="1"/>
          </p:cNvSpPr>
          <p:nvPr>
            <p:ph type="sldNum" sz="quarter" idx="12"/>
          </p:nvPr>
        </p:nvSpPr>
        <p:spPr/>
        <p:txBody>
          <a:bodyPr/>
          <a:lstStyle/>
          <a:p>
            <a:fld id="{2396D4A3-95C9-426E-B663-7AD0A671F08E}" type="slidenum">
              <a:rPr lang="en-IN" smtClean="0"/>
              <a:pPr/>
              <a:t>49</a:t>
            </a:fld>
            <a:endParaRPr lang="en-IN" dirty="0"/>
          </a:p>
        </p:txBody>
      </p:sp>
    </p:spTree>
    <p:extLst>
      <p:ext uri="{BB962C8B-B14F-4D97-AF65-F5344CB8AC3E}">
        <p14:creationId xmlns:p14="http://schemas.microsoft.com/office/powerpoint/2010/main" val="7499213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Rule 21 of</a:t>
            </a:r>
            <a:r>
              <a:rPr lang="en-IN" baseline="0" dirty="0"/>
              <a:t> Return rules talk about annual return</a:t>
            </a:r>
            <a:endParaRPr lang="en-IN" dirty="0"/>
          </a:p>
        </p:txBody>
      </p:sp>
      <p:sp>
        <p:nvSpPr>
          <p:cNvPr id="4" name="Header Placeholder 3"/>
          <p:cNvSpPr>
            <a:spLocks noGrp="1"/>
          </p:cNvSpPr>
          <p:nvPr>
            <p:ph type="hdr" sz="quarter" idx="10"/>
          </p:nvPr>
        </p:nvSpPr>
        <p:spPr/>
        <p:txBody>
          <a:bodyPr/>
          <a:lstStyle/>
          <a:p>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2396D4A3-95C9-426E-B663-7AD0A671F08E}" type="slidenum">
              <a:rPr lang="en-IN" smtClean="0"/>
              <a:pPr/>
              <a:t>15</a:t>
            </a:fld>
            <a:endParaRPr lang="en-IN" dirty="0"/>
          </a:p>
        </p:txBody>
      </p:sp>
    </p:spTree>
    <p:extLst>
      <p:ext uri="{BB962C8B-B14F-4D97-AF65-F5344CB8AC3E}">
        <p14:creationId xmlns:p14="http://schemas.microsoft.com/office/powerpoint/2010/main" val="25786645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dirty="0" err="1"/>
              <a:t>Annpurna</a:t>
            </a:r>
            <a:r>
              <a:rPr lang="en-IN" dirty="0"/>
              <a:t> &amp; Issues to be </a:t>
            </a:r>
            <a:r>
              <a:rPr lang="en-IN" dirty="0" err="1"/>
              <a:t>discuused</a:t>
            </a:r>
            <a:endParaRPr lang="en-IN" dirty="0"/>
          </a:p>
          <a:p>
            <a:endParaRPr lang="en-IN" dirty="0"/>
          </a:p>
        </p:txBody>
      </p:sp>
      <p:sp>
        <p:nvSpPr>
          <p:cNvPr id="4" name="Header Placeholder 3"/>
          <p:cNvSpPr>
            <a:spLocks noGrp="1"/>
          </p:cNvSpPr>
          <p:nvPr>
            <p:ph type="hdr" sz="quarter" idx="10"/>
          </p:nvPr>
        </p:nvSpPr>
        <p:spPr/>
        <p:txBody>
          <a:bodyPr/>
          <a:lstStyle/>
          <a:p>
            <a:endParaRPr lang="en-IN" dirty="0"/>
          </a:p>
        </p:txBody>
      </p:sp>
      <p:sp>
        <p:nvSpPr>
          <p:cNvPr id="5" name="Footer Placeholder 4"/>
          <p:cNvSpPr>
            <a:spLocks noGrp="1"/>
          </p:cNvSpPr>
          <p:nvPr>
            <p:ph type="ftr" sz="quarter" idx="11"/>
          </p:nvPr>
        </p:nvSpPr>
        <p:spPr/>
        <p:txBody>
          <a:bodyPr/>
          <a:lstStyle/>
          <a:p>
            <a:r>
              <a:rPr lang="en-IN"/>
              <a:t>CA.Annapurna Srikanth &amp; Venugopal Gella</a:t>
            </a:r>
            <a:endParaRPr lang="en-IN" dirty="0"/>
          </a:p>
        </p:txBody>
      </p:sp>
      <p:sp>
        <p:nvSpPr>
          <p:cNvPr id="6" name="Slide Number Placeholder 5"/>
          <p:cNvSpPr>
            <a:spLocks noGrp="1"/>
          </p:cNvSpPr>
          <p:nvPr>
            <p:ph type="sldNum" sz="quarter" idx="12"/>
          </p:nvPr>
        </p:nvSpPr>
        <p:spPr/>
        <p:txBody>
          <a:bodyPr/>
          <a:lstStyle/>
          <a:p>
            <a:fld id="{2396D4A3-95C9-426E-B663-7AD0A671F08E}" type="slidenum">
              <a:rPr lang="en-IN" smtClean="0"/>
              <a:pPr/>
              <a:t>50</a:t>
            </a:fld>
            <a:endParaRPr lang="en-IN" dirty="0"/>
          </a:p>
        </p:txBody>
      </p:sp>
    </p:spTree>
    <p:extLst>
      <p:ext uri="{BB962C8B-B14F-4D97-AF65-F5344CB8AC3E}">
        <p14:creationId xmlns:p14="http://schemas.microsoft.com/office/powerpoint/2010/main" val="19838849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dirty="0" err="1"/>
              <a:t>Annpurna</a:t>
            </a:r>
            <a:r>
              <a:rPr lang="en-IN" dirty="0"/>
              <a:t> &amp; Issues to be </a:t>
            </a:r>
            <a:r>
              <a:rPr lang="en-IN" dirty="0" err="1"/>
              <a:t>discuused</a:t>
            </a:r>
            <a:endParaRPr lang="en-IN" dirty="0"/>
          </a:p>
          <a:p>
            <a:endParaRPr lang="en-IN" dirty="0"/>
          </a:p>
        </p:txBody>
      </p:sp>
      <p:sp>
        <p:nvSpPr>
          <p:cNvPr id="4" name="Header Placeholder 3"/>
          <p:cNvSpPr>
            <a:spLocks noGrp="1"/>
          </p:cNvSpPr>
          <p:nvPr>
            <p:ph type="hdr" sz="quarter" idx="10"/>
          </p:nvPr>
        </p:nvSpPr>
        <p:spPr/>
        <p:txBody>
          <a:bodyPr/>
          <a:lstStyle/>
          <a:p>
            <a:endParaRPr lang="en-IN" dirty="0"/>
          </a:p>
        </p:txBody>
      </p:sp>
      <p:sp>
        <p:nvSpPr>
          <p:cNvPr id="5" name="Footer Placeholder 4"/>
          <p:cNvSpPr>
            <a:spLocks noGrp="1"/>
          </p:cNvSpPr>
          <p:nvPr>
            <p:ph type="ftr" sz="quarter" idx="11"/>
          </p:nvPr>
        </p:nvSpPr>
        <p:spPr/>
        <p:txBody>
          <a:bodyPr/>
          <a:lstStyle/>
          <a:p>
            <a:r>
              <a:rPr lang="en-IN"/>
              <a:t>CA.Annapurna Srikanth &amp; Venugopal Gella</a:t>
            </a:r>
            <a:endParaRPr lang="en-IN" dirty="0"/>
          </a:p>
        </p:txBody>
      </p:sp>
      <p:sp>
        <p:nvSpPr>
          <p:cNvPr id="6" name="Slide Number Placeholder 5"/>
          <p:cNvSpPr>
            <a:spLocks noGrp="1"/>
          </p:cNvSpPr>
          <p:nvPr>
            <p:ph type="sldNum" sz="quarter" idx="12"/>
          </p:nvPr>
        </p:nvSpPr>
        <p:spPr/>
        <p:txBody>
          <a:bodyPr/>
          <a:lstStyle/>
          <a:p>
            <a:fld id="{2396D4A3-95C9-426E-B663-7AD0A671F08E}" type="slidenum">
              <a:rPr lang="en-IN" smtClean="0"/>
              <a:pPr/>
              <a:t>51</a:t>
            </a:fld>
            <a:endParaRPr lang="en-IN" dirty="0"/>
          </a:p>
        </p:txBody>
      </p:sp>
    </p:spTree>
    <p:extLst>
      <p:ext uri="{BB962C8B-B14F-4D97-AF65-F5344CB8AC3E}">
        <p14:creationId xmlns:p14="http://schemas.microsoft.com/office/powerpoint/2010/main" val="25579800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dirty="0" err="1"/>
              <a:t>Annpurna</a:t>
            </a:r>
            <a:r>
              <a:rPr lang="en-IN" dirty="0"/>
              <a:t> &amp; Issues to be </a:t>
            </a:r>
            <a:r>
              <a:rPr lang="en-IN" dirty="0" err="1"/>
              <a:t>discuused</a:t>
            </a:r>
            <a:endParaRPr lang="en-IN" dirty="0"/>
          </a:p>
          <a:p>
            <a:endParaRPr lang="en-IN" dirty="0"/>
          </a:p>
        </p:txBody>
      </p:sp>
      <p:sp>
        <p:nvSpPr>
          <p:cNvPr id="4" name="Header Placeholder 3"/>
          <p:cNvSpPr>
            <a:spLocks noGrp="1"/>
          </p:cNvSpPr>
          <p:nvPr>
            <p:ph type="hdr" sz="quarter" idx="10"/>
          </p:nvPr>
        </p:nvSpPr>
        <p:spPr/>
        <p:txBody>
          <a:bodyPr/>
          <a:lstStyle/>
          <a:p>
            <a:endParaRPr lang="en-IN" dirty="0"/>
          </a:p>
        </p:txBody>
      </p:sp>
      <p:sp>
        <p:nvSpPr>
          <p:cNvPr id="5" name="Footer Placeholder 4"/>
          <p:cNvSpPr>
            <a:spLocks noGrp="1"/>
          </p:cNvSpPr>
          <p:nvPr>
            <p:ph type="ftr" sz="quarter" idx="11"/>
          </p:nvPr>
        </p:nvSpPr>
        <p:spPr/>
        <p:txBody>
          <a:bodyPr/>
          <a:lstStyle/>
          <a:p>
            <a:r>
              <a:rPr lang="en-IN"/>
              <a:t>CA.Annapurna Srikanth &amp; Venugopal Gella</a:t>
            </a:r>
            <a:endParaRPr lang="en-IN" dirty="0"/>
          </a:p>
        </p:txBody>
      </p:sp>
      <p:sp>
        <p:nvSpPr>
          <p:cNvPr id="6" name="Slide Number Placeholder 5"/>
          <p:cNvSpPr>
            <a:spLocks noGrp="1"/>
          </p:cNvSpPr>
          <p:nvPr>
            <p:ph type="sldNum" sz="quarter" idx="12"/>
          </p:nvPr>
        </p:nvSpPr>
        <p:spPr/>
        <p:txBody>
          <a:bodyPr/>
          <a:lstStyle/>
          <a:p>
            <a:fld id="{2396D4A3-95C9-426E-B663-7AD0A671F08E}" type="slidenum">
              <a:rPr lang="en-IN" smtClean="0"/>
              <a:pPr/>
              <a:t>52</a:t>
            </a:fld>
            <a:endParaRPr lang="en-IN" dirty="0"/>
          </a:p>
        </p:txBody>
      </p:sp>
    </p:spTree>
    <p:extLst>
      <p:ext uri="{BB962C8B-B14F-4D97-AF65-F5344CB8AC3E}">
        <p14:creationId xmlns:p14="http://schemas.microsoft.com/office/powerpoint/2010/main" val="34555282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dirty="0" err="1"/>
              <a:t>Annpurna</a:t>
            </a:r>
            <a:r>
              <a:rPr lang="en-IN" dirty="0"/>
              <a:t> &amp; Issues to be </a:t>
            </a:r>
            <a:r>
              <a:rPr lang="en-IN" dirty="0" err="1"/>
              <a:t>discuused</a:t>
            </a:r>
            <a:endParaRPr lang="en-IN" dirty="0"/>
          </a:p>
          <a:p>
            <a:endParaRPr lang="en-IN" dirty="0"/>
          </a:p>
        </p:txBody>
      </p:sp>
      <p:sp>
        <p:nvSpPr>
          <p:cNvPr id="4" name="Header Placeholder 3"/>
          <p:cNvSpPr>
            <a:spLocks noGrp="1"/>
          </p:cNvSpPr>
          <p:nvPr>
            <p:ph type="hdr" sz="quarter" idx="10"/>
          </p:nvPr>
        </p:nvSpPr>
        <p:spPr/>
        <p:txBody>
          <a:bodyPr/>
          <a:lstStyle/>
          <a:p>
            <a:endParaRPr lang="en-IN" dirty="0"/>
          </a:p>
        </p:txBody>
      </p:sp>
      <p:sp>
        <p:nvSpPr>
          <p:cNvPr id="5" name="Footer Placeholder 4"/>
          <p:cNvSpPr>
            <a:spLocks noGrp="1"/>
          </p:cNvSpPr>
          <p:nvPr>
            <p:ph type="ftr" sz="quarter" idx="11"/>
          </p:nvPr>
        </p:nvSpPr>
        <p:spPr/>
        <p:txBody>
          <a:bodyPr/>
          <a:lstStyle/>
          <a:p>
            <a:r>
              <a:rPr lang="en-IN"/>
              <a:t>CA.Annapurna Srikanth &amp; Venugopal Gella</a:t>
            </a:r>
            <a:endParaRPr lang="en-IN" dirty="0"/>
          </a:p>
        </p:txBody>
      </p:sp>
      <p:sp>
        <p:nvSpPr>
          <p:cNvPr id="6" name="Slide Number Placeholder 5"/>
          <p:cNvSpPr>
            <a:spLocks noGrp="1"/>
          </p:cNvSpPr>
          <p:nvPr>
            <p:ph type="sldNum" sz="quarter" idx="12"/>
          </p:nvPr>
        </p:nvSpPr>
        <p:spPr/>
        <p:txBody>
          <a:bodyPr/>
          <a:lstStyle/>
          <a:p>
            <a:fld id="{2396D4A3-95C9-426E-B663-7AD0A671F08E}" type="slidenum">
              <a:rPr lang="en-IN" smtClean="0"/>
              <a:pPr/>
              <a:t>53</a:t>
            </a:fld>
            <a:endParaRPr lang="en-IN" dirty="0"/>
          </a:p>
        </p:txBody>
      </p:sp>
    </p:spTree>
    <p:extLst>
      <p:ext uri="{BB962C8B-B14F-4D97-AF65-F5344CB8AC3E}">
        <p14:creationId xmlns:p14="http://schemas.microsoft.com/office/powerpoint/2010/main" val="377466047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dirty="0" err="1"/>
              <a:t>Annpurna</a:t>
            </a:r>
            <a:r>
              <a:rPr lang="en-IN" dirty="0"/>
              <a:t> &amp; Issues to be </a:t>
            </a:r>
            <a:r>
              <a:rPr lang="en-IN" dirty="0" err="1"/>
              <a:t>discuused</a:t>
            </a:r>
            <a:endParaRPr lang="en-IN" dirty="0"/>
          </a:p>
          <a:p>
            <a:endParaRPr lang="en-IN" dirty="0"/>
          </a:p>
        </p:txBody>
      </p:sp>
      <p:sp>
        <p:nvSpPr>
          <p:cNvPr id="4" name="Header Placeholder 3"/>
          <p:cNvSpPr>
            <a:spLocks noGrp="1"/>
          </p:cNvSpPr>
          <p:nvPr>
            <p:ph type="hdr" sz="quarter" idx="10"/>
          </p:nvPr>
        </p:nvSpPr>
        <p:spPr/>
        <p:txBody>
          <a:bodyPr/>
          <a:lstStyle/>
          <a:p>
            <a:endParaRPr lang="en-IN" dirty="0"/>
          </a:p>
        </p:txBody>
      </p:sp>
      <p:sp>
        <p:nvSpPr>
          <p:cNvPr id="5" name="Footer Placeholder 4"/>
          <p:cNvSpPr>
            <a:spLocks noGrp="1"/>
          </p:cNvSpPr>
          <p:nvPr>
            <p:ph type="ftr" sz="quarter" idx="11"/>
          </p:nvPr>
        </p:nvSpPr>
        <p:spPr/>
        <p:txBody>
          <a:bodyPr/>
          <a:lstStyle/>
          <a:p>
            <a:r>
              <a:rPr lang="en-IN"/>
              <a:t>CA.Annapurna Srikanth &amp; Venugopal Gella</a:t>
            </a:r>
            <a:endParaRPr lang="en-IN" dirty="0"/>
          </a:p>
        </p:txBody>
      </p:sp>
      <p:sp>
        <p:nvSpPr>
          <p:cNvPr id="6" name="Slide Number Placeholder 5"/>
          <p:cNvSpPr>
            <a:spLocks noGrp="1"/>
          </p:cNvSpPr>
          <p:nvPr>
            <p:ph type="sldNum" sz="quarter" idx="12"/>
          </p:nvPr>
        </p:nvSpPr>
        <p:spPr/>
        <p:txBody>
          <a:bodyPr/>
          <a:lstStyle/>
          <a:p>
            <a:fld id="{2396D4A3-95C9-426E-B663-7AD0A671F08E}" type="slidenum">
              <a:rPr lang="en-IN" smtClean="0"/>
              <a:pPr/>
              <a:t>54</a:t>
            </a:fld>
            <a:endParaRPr lang="en-IN" dirty="0"/>
          </a:p>
        </p:txBody>
      </p:sp>
    </p:spTree>
    <p:extLst>
      <p:ext uri="{BB962C8B-B14F-4D97-AF65-F5344CB8AC3E}">
        <p14:creationId xmlns:p14="http://schemas.microsoft.com/office/powerpoint/2010/main" val="18124085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Header Placeholder 3"/>
          <p:cNvSpPr>
            <a:spLocks noGrp="1"/>
          </p:cNvSpPr>
          <p:nvPr>
            <p:ph type="hdr" sz="quarter"/>
          </p:nvPr>
        </p:nvSpPr>
        <p:spPr/>
        <p:txBody>
          <a:bodyPr/>
          <a:lstStyle/>
          <a:p>
            <a:endParaRPr lang="en-IN"/>
          </a:p>
        </p:txBody>
      </p:sp>
      <p:sp>
        <p:nvSpPr>
          <p:cNvPr id="5" name="Footer Placeholder 4"/>
          <p:cNvSpPr>
            <a:spLocks noGrp="1"/>
          </p:cNvSpPr>
          <p:nvPr>
            <p:ph type="ftr" sz="quarter" idx="4"/>
          </p:nvPr>
        </p:nvSpPr>
        <p:spPr/>
        <p:txBody>
          <a:bodyPr/>
          <a:lstStyle/>
          <a:p>
            <a:endParaRPr lang="en-IN"/>
          </a:p>
        </p:txBody>
      </p:sp>
      <p:sp>
        <p:nvSpPr>
          <p:cNvPr id="6" name="Slide Number Placeholder 5"/>
          <p:cNvSpPr>
            <a:spLocks noGrp="1"/>
          </p:cNvSpPr>
          <p:nvPr>
            <p:ph type="sldNum" sz="quarter" idx="5"/>
          </p:nvPr>
        </p:nvSpPr>
        <p:spPr/>
        <p:txBody>
          <a:bodyPr/>
          <a:lstStyle/>
          <a:p>
            <a:fld id="{2396D4A3-95C9-426E-B663-7AD0A671F08E}" type="slidenum">
              <a:rPr lang="en-IN" smtClean="0"/>
              <a:pPr/>
              <a:t>23</a:t>
            </a:fld>
            <a:endParaRPr lang="en-IN"/>
          </a:p>
        </p:txBody>
      </p:sp>
    </p:spTree>
    <p:extLst>
      <p:ext uri="{BB962C8B-B14F-4D97-AF65-F5344CB8AC3E}">
        <p14:creationId xmlns:p14="http://schemas.microsoft.com/office/powerpoint/2010/main" val="33455055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Header Placeholder 3"/>
          <p:cNvSpPr>
            <a:spLocks noGrp="1"/>
          </p:cNvSpPr>
          <p:nvPr>
            <p:ph type="hdr" sz="quarter"/>
          </p:nvPr>
        </p:nvSpPr>
        <p:spPr/>
        <p:txBody>
          <a:bodyPr/>
          <a:lstStyle/>
          <a:p>
            <a:endParaRPr lang="en-IN"/>
          </a:p>
        </p:txBody>
      </p:sp>
      <p:sp>
        <p:nvSpPr>
          <p:cNvPr id="5" name="Footer Placeholder 4"/>
          <p:cNvSpPr>
            <a:spLocks noGrp="1"/>
          </p:cNvSpPr>
          <p:nvPr>
            <p:ph type="ftr" sz="quarter" idx="4"/>
          </p:nvPr>
        </p:nvSpPr>
        <p:spPr/>
        <p:txBody>
          <a:bodyPr/>
          <a:lstStyle/>
          <a:p>
            <a:endParaRPr lang="en-IN"/>
          </a:p>
        </p:txBody>
      </p:sp>
      <p:sp>
        <p:nvSpPr>
          <p:cNvPr id="6" name="Slide Number Placeholder 5"/>
          <p:cNvSpPr>
            <a:spLocks noGrp="1"/>
          </p:cNvSpPr>
          <p:nvPr>
            <p:ph type="sldNum" sz="quarter" idx="5"/>
          </p:nvPr>
        </p:nvSpPr>
        <p:spPr/>
        <p:txBody>
          <a:bodyPr/>
          <a:lstStyle/>
          <a:p>
            <a:fld id="{2396D4A3-95C9-426E-B663-7AD0A671F08E}" type="slidenum">
              <a:rPr lang="en-IN" smtClean="0"/>
              <a:pPr/>
              <a:t>24</a:t>
            </a:fld>
            <a:endParaRPr lang="en-IN"/>
          </a:p>
        </p:txBody>
      </p:sp>
    </p:spTree>
    <p:extLst>
      <p:ext uri="{BB962C8B-B14F-4D97-AF65-F5344CB8AC3E}">
        <p14:creationId xmlns:p14="http://schemas.microsoft.com/office/powerpoint/2010/main" val="28230438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Rule 21 of</a:t>
            </a:r>
            <a:r>
              <a:rPr lang="en-IN" baseline="0" dirty="0"/>
              <a:t> Return rules talk about annual return</a:t>
            </a:r>
            <a:endParaRPr lang="en-IN" dirty="0"/>
          </a:p>
        </p:txBody>
      </p:sp>
      <p:sp>
        <p:nvSpPr>
          <p:cNvPr id="4" name="Header Placeholder 3"/>
          <p:cNvSpPr>
            <a:spLocks noGrp="1"/>
          </p:cNvSpPr>
          <p:nvPr>
            <p:ph type="hdr" sz="quarter" idx="10"/>
          </p:nvPr>
        </p:nvSpPr>
        <p:spPr/>
        <p:txBody>
          <a:bodyPr/>
          <a:lstStyle/>
          <a:p>
            <a:endParaRPr lang="en-IN" dirty="0"/>
          </a:p>
        </p:txBody>
      </p:sp>
      <p:sp>
        <p:nvSpPr>
          <p:cNvPr id="5" name="Footer Placeholder 4"/>
          <p:cNvSpPr>
            <a:spLocks noGrp="1"/>
          </p:cNvSpPr>
          <p:nvPr>
            <p:ph type="ftr" sz="quarter" idx="11"/>
          </p:nvPr>
        </p:nvSpPr>
        <p:spPr/>
        <p:txBody>
          <a:bodyPr/>
          <a:lstStyle/>
          <a:p>
            <a:r>
              <a:rPr lang="en-IN"/>
              <a:t>CA.Annapurna Srikanth &amp; Venugopal Gella</a:t>
            </a:r>
            <a:endParaRPr lang="en-IN" dirty="0"/>
          </a:p>
        </p:txBody>
      </p:sp>
      <p:sp>
        <p:nvSpPr>
          <p:cNvPr id="6" name="Slide Number Placeholder 5"/>
          <p:cNvSpPr>
            <a:spLocks noGrp="1"/>
          </p:cNvSpPr>
          <p:nvPr>
            <p:ph type="sldNum" sz="quarter" idx="12"/>
          </p:nvPr>
        </p:nvSpPr>
        <p:spPr/>
        <p:txBody>
          <a:bodyPr/>
          <a:lstStyle/>
          <a:p>
            <a:fld id="{2396D4A3-95C9-426E-B663-7AD0A671F08E}" type="slidenum">
              <a:rPr lang="en-IN" smtClean="0"/>
              <a:pPr/>
              <a:t>29</a:t>
            </a:fld>
            <a:endParaRPr lang="en-IN" dirty="0"/>
          </a:p>
        </p:txBody>
      </p:sp>
    </p:spTree>
    <p:extLst>
      <p:ext uri="{BB962C8B-B14F-4D97-AF65-F5344CB8AC3E}">
        <p14:creationId xmlns:p14="http://schemas.microsoft.com/office/powerpoint/2010/main" val="14637966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dirty="0" err="1"/>
              <a:t>Annpurna</a:t>
            </a:r>
            <a:r>
              <a:rPr lang="en-IN" dirty="0"/>
              <a:t> &amp; Issues to be </a:t>
            </a:r>
            <a:r>
              <a:rPr lang="en-IN" dirty="0" err="1"/>
              <a:t>discuused</a:t>
            </a:r>
            <a:endParaRPr lang="en-IN" dirty="0"/>
          </a:p>
          <a:p>
            <a:endParaRPr lang="en-IN" dirty="0"/>
          </a:p>
        </p:txBody>
      </p:sp>
      <p:sp>
        <p:nvSpPr>
          <p:cNvPr id="4" name="Header Placeholder 3"/>
          <p:cNvSpPr>
            <a:spLocks noGrp="1"/>
          </p:cNvSpPr>
          <p:nvPr>
            <p:ph type="hdr" sz="quarter" idx="10"/>
          </p:nvPr>
        </p:nvSpPr>
        <p:spPr/>
        <p:txBody>
          <a:bodyPr/>
          <a:lstStyle/>
          <a:p>
            <a:endParaRPr lang="en-IN" dirty="0"/>
          </a:p>
        </p:txBody>
      </p:sp>
      <p:sp>
        <p:nvSpPr>
          <p:cNvPr id="5" name="Footer Placeholder 4"/>
          <p:cNvSpPr>
            <a:spLocks noGrp="1"/>
          </p:cNvSpPr>
          <p:nvPr>
            <p:ph type="ftr" sz="quarter" idx="11"/>
          </p:nvPr>
        </p:nvSpPr>
        <p:spPr/>
        <p:txBody>
          <a:bodyPr/>
          <a:lstStyle/>
          <a:p>
            <a:r>
              <a:rPr lang="en-IN"/>
              <a:t>CA.Annapurna Srikanth &amp; Venugopal Gella</a:t>
            </a:r>
            <a:endParaRPr lang="en-IN" dirty="0"/>
          </a:p>
        </p:txBody>
      </p:sp>
      <p:sp>
        <p:nvSpPr>
          <p:cNvPr id="6" name="Slide Number Placeholder 5"/>
          <p:cNvSpPr>
            <a:spLocks noGrp="1"/>
          </p:cNvSpPr>
          <p:nvPr>
            <p:ph type="sldNum" sz="quarter" idx="12"/>
          </p:nvPr>
        </p:nvSpPr>
        <p:spPr/>
        <p:txBody>
          <a:bodyPr/>
          <a:lstStyle/>
          <a:p>
            <a:fld id="{2396D4A3-95C9-426E-B663-7AD0A671F08E}" type="slidenum">
              <a:rPr lang="en-IN" smtClean="0"/>
              <a:pPr/>
              <a:t>30</a:t>
            </a:fld>
            <a:endParaRPr lang="en-IN" dirty="0"/>
          </a:p>
        </p:txBody>
      </p:sp>
    </p:spTree>
    <p:extLst>
      <p:ext uri="{BB962C8B-B14F-4D97-AF65-F5344CB8AC3E}">
        <p14:creationId xmlns:p14="http://schemas.microsoft.com/office/powerpoint/2010/main" val="7251216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Annapurna</a:t>
            </a:r>
          </a:p>
        </p:txBody>
      </p:sp>
      <p:sp>
        <p:nvSpPr>
          <p:cNvPr id="4" name="Header Placeholder 3"/>
          <p:cNvSpPr>
            <a:spLocks noGrp="1"/>
          </p:cNvSpPr>
          <p:nvPr>
            <p:ph type="hdr" sz="quarter" idx="10"/>
          </p:nvPr>
        </p:nvSpPr>
        <p:spPr/>
        <p:txBody>
          <a:bodyPr/>
          <a:lstStyle/>
          <a:p>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2396D4A3-95C9-426E-B663-7AD0A671F08E}" type="slidenum">
              <a:rPr lang="en-IN" smtClean="0"/>
              <a:pPr/>
              <a:t>32</a:t>
            </a:fld>
            <a:endParaRPr lang="en-IN" dirty="0"/>
          </a:p>
        </p:txBody>
      </p:sp>
    </p:spTree>
    <p:extLst>
      <p:ext uri="{BB962C8B-B14F-4D97-AF65-F5344CB8AC3E}">
        <p14:creationId xmlns:p14="http://schemas.microsoft.com/office/powerpoint/2010/main" val="23197771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Annapurna</a:t>
            </a:r>
          </a:p>
        </p:txBody>
      </p:sp>
      <p:sp>
        <p:nvSpPr>
          <p:cNvPr id="4" name="Header Placeholder 3"/>
          <p:cNvSpPr>
            <a:spLocks noGrp="1"/>
          </p:cNvSpPr>
          <p:nvPr>
            <p:ph type="hdr" sz="quarter" idx="10"/>
          </p:nvPr>
        </p:nvSpPr>
        <p:spPr/>
        <p:txBody>
          <a:bodyPr/>
          <a:lstStyle/>
          <a:p>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2396D4A3-95C9-426E-B663-7AD0A671F08E}" type="slidenum">
              <a:rPr lang="en-IN" smtClean="0"/>
              <a:pPr/>
              <a:t>33</a:t>
            </a:fld>
            <a:endParaRPr lang="en-IN" dirty="0"/>
          </a:p>
        </p:txBody>
      </p:sp>
    </p:spTree>
    <p:extLst>
      <p:ext uri="{BB962C8B-B14F-4D97-AF65-F5344CB8AC3E}">
        <p14:creationId xmlns:p14="http://schemas.microsoft.com/office/powerpoint/2010/main" val="15608281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Annapurna</a:t>
            </a:r>
          </a:p>
        </p:txBody>
      </p:sp>
      <p:sp>
        <p:nvSpPr>
          <p:cNvPr id="4" name="Header Placeholder 3"/>
          <p:cNvSpPr>
            <a:spLocks noGrp="1"/>
          </p:cNvSpPr>
          <p:nvPr>
            <p:ph type="hdr" sz="quarter" idx="10"/>
          </p:nvPr>
        </p:nvSpPr>
        <p:spPr/>
        <p:txBody>
          <a:bodyPr/>
          <a:lstStyle/>
          <a:p>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2396D4A3-95C9-426E-B663-7AD0A671F08E}" type="slidenum">
              <a:rPr lang="en-IN" smtClean="0"/>
              <a:pPr/>
              <a:t>34</a:t>
            </a:fld>
            <a:endParaRPr lang="en-IN" dirty="0"/>
          </a:p>
        </p:txBody>
      </p:sp>
    </p:spTree>
    <p:extLst>
      <p:ext uri="{BB962C8B-B14F-4D97-AF65-F5344CB8AC3E}">
        <p14:creationId xmlns:p14="http://schemas.microsoft.com/office/powerpoint/2010/main" val="39110628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p:cNvSpPr>
            <a:spLocks noGrp="1"/>
          </p:cNvSpPr>
          <p:nvPr>
            <p:ph type="dt" sz="half" idx="10"/>
          </p:nvPr>
        </p:nvSpPr>
        <p:spPr/>
        <p:txBody>
          <a:bodyPr/>
          <a:lstStyle/>
          <a:p>
            <a:fld id="{5A66C069-179E-4B62-B7F0-63400448BD72}" type="datetime1">
              <a:rPr lang="en-IN" smtClean="0"/>
              <a:pPr/>
              <a:t>23/11/2018</a:t>
            </a:fld>
            <a:endParaRPr lang="en-IN"/>
          </a:p>
        </p:txBody>
      </p:sp>
      <p:sp>
        <p:nvSpPr>
          <p:cNvPr id="5" name="Footer Placeholder 4"/>
          <p:cNvSpPr>
            <a:spLocks noGrp="1"/>
          </p:cNvSpPr>
          <p:nvPr>
            <p:ph type="ftr" sz="quarter" idx="11"/>
          </p:nvPr>
        </p:nvSpPr>
        <p:spPr/>
        <p:txBody>
          <a:bodyPr/>
          <a:lstStyle/>
          <a:p>
            <a:r>
              <a:rPr lang="pt-BR"/>
              <a:t>S &amp; Y</a:t>
            </a:r>
            <a:endParaRPr lang="en-IN"/>
          </a:p>
        </p:txBody>
      </p:sp>
      <p:sp>
        <p:nvSpPr>
          <p:cNvPr id="6" name="Slide Number Placeholder 5"/>
          <p:cNvSpPr>
            <a:spLocks noGrp="1"/>
          </p:cNvSpPr>
          <p:nvPr>
            <p:ph type="sldNum" sz="quarter" idx="12"/>
          </p:nvPr>
        </p:nvSpPr>
        <p:spPr/>
        <p:txBody>
          <a:bodyPr/>
          <a:lstStyle/>
          <a:p>
            <a:fld id="{72CC1286-1CFD-434F-91E2-447085530BDC}" type="slidenum">
              <a:rPr lang="en-IN" smtClean="0"/>
              <a:pPr/>
              <a:t>‹#›</a:t>
            </a:fld>
            <a:endParaRPr lang="en-IN"/>
          </a:p>
        </p:txBody>
      </p:sp>
    </p:spTree>
    <p:extLst>
      <p:ext uri="{BB962C8B-B14F-4D97-AF65-F5344CB8AC3E}">
        <p14:creationId xmlns:p14="http://schemas.microsoft.com/office/powerpoint/2010/main" val="2534601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6B0EA3FC-726C-40F9-BBB2-18C1AFB9458F}" type="datetime1">
              <a:rPr lang="en-IN" smtClean="0"/>
              <a:pPr/>
              <a:t>23/11/2018</a:t>
            </a:fld>
            <a:endParaRPr lang="en-IN"/>
          </a:p>
        </p:txBody>
      </p:sp>
      <p:sp>
        <p:nvSpPr>
          <p:cNvPr id="5" name="Footer Placeholder 4"/>
          <p:cNvSpPr>
            <a:spLocks noGrp="1"/>
          </p:cNvSpPr>
          <p:nvPr>
            <p:ph type="ftr" sz="quarter" idx="11"/>
          </p:nvPr>
        </p:nvSpPr>
        <p:spPr/>
        <p:txBody>
          <a:bodyPr/>
          <a:lstStyle/>
          <a:p>
            <a:r>
              <a:rPr lang="pt-BR"/>
              <a:t>S &amp; Y</a:t>
            </a:r>
            <a:endParaRPr lang="en-IN"/>
          </a:p>
        </p:txBody>
      </p:sp>
      <p:sp>
        <p:nvSpPr>
          <p:cNvPr id="6" name="Slide Number Placeholder 5"/>
          <p:cNvSpPr>
            <a:spLocks noGrp="1"/>
          </p:cNvSpPr>
          <p:nvPr>
            <p:ph type="sldNum" sz="quarter" idx="12"/>
          </p:nvPr>
        </p:nvSpPr>
        <p:spPr/>
        <p:txBody>
          <a:bodyPr/>
          <a:lstStyle/>
          <a:p>
            <a:fld id="{72CC1286-1CFD-434F-91E2-447085530BDC}" type="slidenum">
              <a:rPr lang="en-IN" smtClean="0"/>
              <a:pPr/>
              <a:t>‹#›</a:t>
            </a:fld>
            <a:endParaRPr lang="en-IN"/>
          </a:p>
        </p:txBody>
      </p:sp>
    </p:spTree>
    <p:extLst>
      <p:ext uri="{BB962C8B-B14F-4D97-AF65-F5344CB8AC3E}">
        <p14:creationId xmlns:p14="http://schemas.microsoft.com/office/powerpoint/2010/main" val="31515092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005E628C-56D0-4852-BD25-185E95F50502}" type="datetime1">
              <a:rPr lang="en-IN" smtClean="0"/>
              <a:pPr/>
              <a:t>23/11/2018</a:t>
            </a:fld>
            <a:endParaRPr lang="en-IN"/>
          </a:p>
        </p:txBody>
      </p:sp>
      <p:sp>
        <p:nvSpPr>
          <p:cNvPr id="5" name="Footer Placeholder 4"/>
          <p:cNvSpPr>
            <a:spLocks noGrp="1"/>
          </p:cNvSpPr>
          <p:nvPr>
            <p:ph type="ftr" sz="quarter" idx="11"/>
          </p:nvPr>
        </p:nvSpPr>
        <p:spPr/>
        <p:txBody>
          <a:bodyPr/>
          <a:lstStyle/>
          <a:p>
            <a:r>
              <a:rPr lang="pt-BR"/>
              <a:t>S &amp; Y</a:t>
            </a:r>
            <a:endParaRPr lang="en-IN"/>
          </a:p>
        </p:txBody>
      </p:sp>
      <p:sp>
        <p:nvSpPr>
          <p:cNvPr id="6" name="Slide Number Placeholder 5"/>
          <p:cNvSpPr>
            <a:spLocks noGrp="1"/>
          </p:cNvSpPr>
          <p:nvPr>
            <p:ph type="sldNum" sz="quarter" idx="12"/>
          </p:nvPr>
        </p:nvSpPr>
        <p:spPr/>
        <p:txBody>
          <a:bodyPr/>
          <a:lstStyle/>
          <a:p>
            <a:fld id="{72CC1286-1CFD-434F-91E2-447085530BDC}" type="slidenum">
              <a:rPr lang="en-IN" smtClean="0"/>
              <a:pPr/>
              <a:t>‹#›</a:t>
            </a:fld>
            <a:endParaRPr lang="en-IN"/>
          </a:p>
        </p:txBody>
      </p:sp>
    </p:spTree>
    <p:extLst>
      <p:ext uri="{BB962C8B-B14F-4D97-AF65-F5344CB8AC3E}">
        <p14:creationId xmlns:p14="http://schemas.microsoft.com/office/powerpoint/2010/main" val="6797082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Text Placeholder 2"/>
          <p:cNvSpPr>
            <a:spLocks noGrp="1"/>
          </p:cNvSpPr>
          <p:nvPr>
            <p:ph type="body"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4C4E86C0-90DC-4648-AD3F-35472E690AF6}" type="datetime1">
              <a:rPr lang="en-IN" smtClean="0"/>
              <a:pPr/>
              <a:t>23/11/2018</a:t>
            </a:fld>
            <a:endParaRPr lang="en-IN"/>
          </a:p>
        </p:txBody>
      </p:sp>
      <p:sp>
        <p:nvSpPr>
          <p:cNvPr id="5" name="Footer Placeholder 4"/>
          <p:cNvSpPr>
            <a:spLocks noGrp="1"/>
          </p:cNvSpPr>
          <p:nvPr>
            <p:ph type="ftr" sz="quarter" idx="11"/>
          </p:nvPr>
        </p:nvSpPr>
        <p:spPr/>
        <p:txBody>
          <a:bodyPr/>
          <a:lstStyle/>
          <a:p>
            <a:r>
              <a:rPr lang="pt-BR"/>
              <a:t>S &amp; Y</a:t>
            </a:r>
            <a:endParaRPr lang="en-IN"/>
          </a:p>
        </p:txBody>
      </p:sp>
      <p:sp>
        <p:nvSpPr>
          <p:cNvPr id="6" name="Slide Number Placeholder 5"/>
          <p:cNvSpPr>
            <a:spLocks noGrp="1"/>
          </p:cNvSpPr>
          <p:nvPr>
            <p:ph type="sldNum" sz="quarter" idx="12"/>
          </p:nvPr>
        </p:nvSpPr>
        <p:spPr/>
        <p:txBody>
          <a:bodyPr/>
          <a:lstStyle/>
          <a:p>
            <a:fld id="{72CC1286-1CFD-434F-91E2-447085530BDC}" type="slidenum">
              <a:rPr lang="en-IN" smtClean="0"/>
              <a:pPr/>
              <a:t>‹#›</a:t>
            </a:fld>
            <a:endParaRPr lang="en-IN"/>
          </a:p>
        </p:txBody>
      </p:sp>
    </p:spTree>
    <p:extLst>
      <p:ext uri="{BB962C8B-B14F-4D97-AF65-F5344CB8AC3E}">
        <p14:creationId xmlns:p14="http://schemas.microsoft.com/office/powerpoint/2010/main" val="31799299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Date Placeholder 2"/>
          <p:cNvSpPr>
            <a:spLocks noGrp="1"/>
          </p:cNvSpPr>
          <p:nvPr>
            <p:ph type="dt" sz="half" idx="10"/>
          </p:nvPr>
        </p:nvSpPr>
        <p:spPr/>
        <p:txBody>
          <a:bodyPr/>
          <a:lstStyle/>
          <a:p>
            <a:fld id="{E9DD9FAD-DD1C-48F9-A9BE-2D482836F1BF}" type="datetime1">
              <a:rPr lang="en-IN" smtClean="0"/>
              <a:pPr/>
              <a:t>23/11/2018</a:t>
            </a:fld>
            <a:endParaRPr lang="en-IN"/>
          </a:p>
        </p:txBody>
      </p:sp>
      <p:sp>
        <p:nvSpPr>
          <p:cNvPr id="4" name="Footer Placeholder 3"/>
          <p:cNvSpPr>
            <a:spLocks noGrp="1"/>
          </p:cNvSpPr>
          <p:nvPr>
            <p:ph type="ftr" sz="quarter" idx="11"/>
          </p:nvPr>
        </p:nvSpPr>
        <p:spPr/>
        <p:txBody>
          <a:bodyPr/>
          <a:lstStyle/>
          <a:p>
            <a:r>
              <a:rPr lang="pt-BR"/>
              <a:t>S &amp; Y</a:t>
            </a:r>
            <a:endParaRPr lang="en-IN"/>
          </a:p>
        </p:txBody>
      </p:sp>
      <p:sp>
        <p:nvSpPr>
          <p:cNvPr id="5" name="Slide Number Placeholder 4"/>
          <p:cNvSpPr>
            <a:spLocks noGrp="1"/>
          </p:cNvSpPr>
          <p:nvPr>
            <p:ph type="sldNum" sz="quarter" idx="12"/>
          </p:nvPr>
        </p:nvSpPr>
        <p:spPr/>
        <p:txBody>
          <a:bodyPr/>
          <a:lstStyle/>
          <a:p>
            <a:fld id="{72CC1286-1CFD-434F-91E2-447085530BDC}" type="slidenum">
              <a:rPr lang="en-IN" smtClean="0"/>
              <a:pPr/>
              <a:t>‹#›</a:t>
            </a:fld>
            <a:endParaRPr lang="en-IN"/>
          </a:p>
        </p:txBody>
      </p:sp>
    </p:spTree>
    <p:extLst>
      <p:ext uri="{BB962C8B-B14F-4D97-AF65-F5344CB8AC3E}">
        <p14:creationId xmlns:p14="http://schemas.microsoft.com/office/powerpoint/2010/main" val="34032467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99236"/>
            <a:ext cx="10515600" cy="532750"/>
          </a:xfrm>
          <a:gradFill flip="none" rotWithShape="1">
            <a:gsLst>
              <a:gs pos="0">
                <a:schemeClr val="accent5">
                  <a:lumMod val="67000"/>
                </a:schemeClr>
              </a:gs>
              <a:gs pos="48000">
                <a:schemeClr val="accent5">
                  <a:lumMod val="97000"/>
                  <a:lumOff val="3000"/>
                </a:schemeClr>
              </a:gs>
              <a:gs pos="100000">
                <a:schemeClr val="accent5">
                  <a:lumMod val="60000"/>
                  <a:lumOff val="40000"/>
                </a:schemeClr>
              </a:gs>
            </a:gsLst>
            <a:lin ang="16200000" scaled="1"/>
            <a:tileRect/>
          </a:gradFill>
          <a:ln>
            <a:noFill/>
          </a:ln>
          <a:effectLst>
            <a:glow rad="63500">
              <a:schemeClr val="accent1">
                <a:satMod val="175000"/>
                <a:alpha val="40000"/>
              </a:schemeClr>
            </a:glow>
          </a:effectLst>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a:lstStyle>
            <a:lvl1pPr algn="ctr">
              <a:defRPr>
                <a:solidFill>
                  <a:schemeClr val="bg1"/>
                </a:solidFill>
              </a:defRPr>
            </a:lvl1pPr>
          </a:lstStyle>
          <a:p>
            <a:r>
              <a:rPr lang="en-US" dirty="0"/>
              <a:t>Click to edit Master title style</a:t>
            </a:r>
            <a:endParaRPr lang="en-IN" dirty="0"/>
          </a:p>
        </p:txBody>
      </p:sp>
      <p:sp>
        <p:nvSpPr>
          <p:cNvPr id="3" name="Content Placeholder 2"/>
          <p:cNvSpPr>
            <a:spLocks noGrp="1"/>
          </p:cNvSpPr>
          <p:nvPr>
            <p:ph idx="1"/>
          </p:nvPr>
        </p:nvSpPr>
        <p:spPr>
          <a:xfrm>
            <a:off x="838200" y="1039190"/>
            <a:ext cx="10515600" cy="5137774"/>
          </a:xfrm>
        </p:spPr>
        <p:style>
          <a:lnRef idx="2">
            <a:schemeClr val="accent2"/>
          </a:lnRef>
          <a:fillRef idx="1">
            <a:schemeClr val="lt1"/>
          </a:fillRef>
          <a:effectRef idx="0">
            <a:schemeClr val="accent2"/>
          </a:effectRef>
          <a:fontRef idx="minor">
            <a:schemeClr val="dk1"/>
          </a:fontRef>
        </p:style>
        <p:txBody>
          <a:bodyPr/>
          <a:lstStyle>
            <a:lvl1pPr>
              <a:defRPr>
                <a:solidFill>
                  <a:srgbClr val="0070C0"/>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4" name="Date Placeholder 3"/>
          <p:cNvSpPr>
            <a:spLocks noGrp="1"/>
          </p:cNvSpPr>
          <p:nvPr>
            <p:ph type="dt" sz="half" idx="10"/>
          </p:nvPr>
        </p:nvSpPr>
        <p:spPr/>
        <p:txBody>
          <a:bodyPr/>
          <a:lstStyle/>
          <a:p>
            <a:fld id="{74CA122B-FC36-4D57-86CC-C6D97A456DCB}" type="datetime1">
              <a:rPr lang="en-IN" smtClean="0"/>
              <a:pPr/>
              <a:t>23/11/2018</a:t>
            </a:fld>
            <a:endParaRPr lang="en-IN"/>
          </a:p>
        </p:txBody>
      </p:sp>
      <p:sp>
        <p:nvSpPr>
          <p:cNvPr id="5" name="Footer Placeholder 4"/>
          <p:cNvSpPr>
            <a:spLocks noGrp="1"/>
          </p:cNvSpPr>
          <p:nvPr>
            <p:ph type="ftr" sz="quarter" idx="11"/>
          </p:nvPr>
        </p:nvSpPr>
        <p:spPr/>
        <p:txBody>
          <a:bodyPr/>
          <a:lstStyle/>
          <a:p>
            <a:r>
              <a:rPr lang="pt-BR"/>
              <a:t>S &amp; Y</a:t>
            </a:r>
            <a:endParaRPr lang="en-IN"/>
          </a:p>
        </p:txBody>
      </p:sp>
      <p:sp>
        <p:nvSpPr>
          <p:cNvPr id="6" name="Slide Number Placeholder 5"/>
          <p:cNvSpPr>
            <a:spLocks noGrp="1"/>
          </p:cNvSpPr>
          <p:nvPr>
            <p:ph type="sldNum" sz="quarter" idx="12"/>
          </p:nvPr>
        </p:nvSpPr>
        <p:spPr/>
        <p:txBody>
          <a:bodyPr/>
          <a:lstStyle/>
          <a:p>
            <a:fld id="{72CC1286-1CFD-434F-91E2-447085530BDC}" type="slidenum">
              <a:rPr lang="en-IN" smtClean="0"/>
              <a:pPr/>
              <a:t>‹#›</a:t>
            </a:fld>
            <a:endParaRPr lang="en-IN"/>
          </a:p>
        </p:txBody>
      </p:sp>
      <p:sp>
        <p:nvSpPr>
          <p:cNvPr id="7" name="Rectangle 6">
            <a:extLst>
              <a:ext uri="{FF2B5EF4-FFF2-40B4-BE49-F238E27FC236}">
                <a16:creationId xmlns:a16="http://schemas.microsoft.com/office/drawing/2014/main" id="{13C27232-FD56-4BE1-8203-42A77575E071}"/>
              </a:ext>
            </a:extLst>
          </p:cNvPr>
          <p:cNvSpPr/>
          <p:nvPr userDrawn="1"/>
        </p:nvSpPr>
        <p:spPr>
          <a:xfrm>
            <a:off x="10947935" y="6458765"/>
            <a:ext cx="563744" cy="369332"/>
          </a:xfrm>
          <a:prstGeom prst="rect">
            <a:avLst/>
          </a:prstGeom>
        </p:spPr>
        <p:txBody>
          <a:bodyPr wrap="none">
            <a:spAutoFit/>
          </a:bodyPr>
          <a:lstStyle/>
          <a:p>
            <a:r>
              <a:rPr lang="en-IN" sz="1800" dirty="0" err="1">
                <a:solidFill>
                  <a:schemeClr val="tx1"/>
                </a:solidFill>
              </a:rPr>
              <a:t>VnV</a:t>
            </a:r>
            <a:endParaRPr lang="en-IN" dirty="0">
              <a:solidFill>
                <a:schemeClr val="tx1"/>
              </a:solidFill>
            </a:endParaRPr>
          </a:p>
        </p:txBody>
      </p:sp>
    </p:spTree>
    <p:extLst>
      <p:ext uri="{BB962C8B-B14F-4D97-AF65-F5344CB8AC3E}">
        <p14:creationId xmlns:p14="http://schemas.microsoft.com/office/powerpoint/2010/main" val="30879204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E5580B5-331A-41C9-A4AF-3831C3E36AE8}" type="datetime1">
              <a:rPr lang="en-IN" smtClean="0"/>
              <a:pPr/>
              <a:t>23/11/2018</a:t>
            </a:fld>
            <a:endParaRPr lang="en-IN"/>
          </a:p>
        </p:txBody>
      </p:sp>
      <p:sp>
        <p:nvSpPr>
          <p:cNvPr id="5" name="Footer Placeholder 4"/>
          <p:cNvSpPr>
            <a:spLocks noGrp="1"/>
          </p:cNvSpPr>
          <p:nvPr>
            <p:ph type="ftr" sz="quarter" idx="11"/>
          </p:nvPr>
        </p:nvSpPr>
        <p:spPr/>
        <p:txBody>
          <a:bodyPr/>
          <a:lstStyle/>
          <a:p>
            <a:r>
              <a:rPr lang="pt-BR"/>
              <a:t>S &amp; Y</a:t>
            </a:r>
            <a:endParaRPr lang="en-IN"/>
          </a:p>
        </p:txBody>
      </p:sp>
      <p:sp>
        <p:nvSpPr>
          <p:cNvPr id="6" name="Slide Number Placeholder 5"/>
          <p:cNvSpPr>
            <a:spLocks noGrp="1"/>
          </p:cNvSpPr>
          <p:nvPr>
            <p:ph type="sldNum" sz="quarter" idx="12"/>
          </p:nvPr>
        </p:nvSpPr>
        <p:spPr/>
        <p:txBody>
          <a:bodyPr/>
          <a:lstStyle/>
          <a:p>
            <a:fld id="{72CC1286-1CFD-434F-91E2-447085530BDC}" type="slidenum">
              <a:rPr lang="en-IN" smtClean="0"/>
              <a:pPr/>
              <a:t>‹#›</a:t>
            </a:fld>
            <a:endParaRPr lang="en-IN"/>
          </a:p>
        </p:txBody>
      </p:sp>
    </p:spTree>
    <p:extLst>
      <p:ext uri="{BB962C8B-B14F-4D97-AF65-F5344CB8AC3E}">
        <p14:creationId xmlns:p14="http://schemas.microsoft.com/office/powerpoint/2010/main" val="9666727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p:cNvSpPr>
            <a:spLocks noGrp="1"/>
          </p:cNvSpPr>
          <p:nvPr>
            <p:ph type="dt" sz="half" idx="10"/>
          </p:nvPr>
        </p:nvSpPr>
        <p:spPr/>
        <p:txBody>
          <a:bodyPr/>
          <a:lstStyle/>
          <a:p>
            <a:fld id="{9D7F4903-60BE-4EC5-841E-AE97FFB6A00A}" type="datetime1">
              <a:rPr lang="en-IN" smtClean="0"/>
              <a:pPr/>
              <a:t>23/11/2018</a:t>
            </a:fld>
            <a:endParaRPr lang="en-IN"/>
          </a:p>
        </p:txBody>
      </p:sp>
      <p:sp>
        <p:nvSpPr>
          <p:cNvPr id="6" name="Footer Placeholder 5"/>
          <p:cNvSpPr>
            <a:spLocks noGrp="1"/>
          </p:cNvSpPr>
          <p:nvPr>
            <p:ph type="ftr" sz="quarter" idx="11"/>
          </p:nvPr>
        </p:nvSpPr>
        <p:spPr/>
        <p:txBody>
          <a:bodyPr/>
          <a:lstStyle/>
          <a:p>
            <a:r>
              <a:rPr lang="pt-BR"/>
              <a:t>S &amp; Y</a:t>
            </a:r>
            <a:endParaRPr lang="en-IN"/>
          </a:p>
        </p:txBody>
      </p:sp>
      <p:sp>
        <p:nvSpPr>
          <p:cNvPr id="7" name="Slide Number Placeholder 6"/>
          <p:cNvSpPr>
            <a:spLocks noGrp="1"/>
          </p:cNvSpPr>
          <p:nvPr>
            <p:ph type="sldNum" sz="quarter" idx="12"/>
          </p:nvPr>
        </p:nvSpPr>
        <p:spPr/>
        <p:txBody>
          <a:bodyPr/>
          <a:lstStyle/>
          <a:p>
            <a:fld id="{72CC1286-1CFD-434F-91E2-447085530BDC}" type="slidenum">
              <a:rPr lang="en-IN" smtClean="0"/>
              <a:pPr/>
              <a:t>‹#›</a:t>
            </a:fld>
            <a:endParaRPr lang="en-IN"/>
          </a:p>
        </p:txBody>
      </p:sp>
    </p:spTree>
    <p:extLst>
      <p:ext uri="{BB962C8B-B14F-4D97-AF65-F5344CB8AC3E}">
        <p14:creationId xmlns:p14="http://schemas.microsoft.com/office/powerpoint/2010/main" val="37151222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p:cNvSpPr>
            <a:spLocks noGrp="1"/>
          </p:cNvSpPr>
          <p:nvPr>
            <p:ph type="dt" sz="half" idx="10"/>
          </p:nvPr>
        </p:nvSpPr>
        <p:spPr/>
        <p:txBody>
          <a:bodyPr/>
          <a:lstStyle/>
          <a:p>
            <a:fld id="{1C97D730-8113-4B82-A3B1-2D5D15C505B8}" type="datetime1">
              <a:rPr lang="en-IN" smtClean="0"/>
              <a:pPr/>
              <a:t>23/11/2018</a:t>
            </a:fld>
            <a:endParaRPr lang="en-IN"/>
          </a:p>
        </p:txBody>
      </p:sp>
      <p:sp>
        <p:nvSpPr>
          <p:cNvPr id="8" name="Footer Placeholder 7"/>
          <p:cNvSpPr>
            <a:spLocks noGrp="1"/>
          </p:cNvSpPr>
          <p:nvPr>
            <p:ph type="ftr" sz="quarter" idx="11"/>
          </p:nvPr>
        </p:nvSpPr>
        <p:spPr/>
        <p:txBody>
          <a:bodyPr/>
          <a:lstStyle/>
          <a:p>
            <a:r>
              <a:rPr lang="pt-BR"/>
              <a:t>S &amp; Y</a:t>
            </a:r>
            <a:endParaRPr lang="en-IN"/>
          </a:p>
        </p:txBody>
      </p:sp>
      <p:sp>
        <p:nvSpPr>
          <p:cNvPr id="9" name="Slide Number Placeholder 8"/>
          <p:cNvSpPr>
            <a:spLocks noGrp="1"/>
          </p:cNvSpPr>
          <p:nvPr>
            <p:ph type="sldNum" sz="quarter" idx="12"/>
          </p:nvPr>
        </p:nvSpPr>
        <p:spPr/>
        <p:txBody>
          <a:bodyPr/>
          <a:lstStyle/>
          <a:p>
            <a:fld id="{72CC1286-1CFD-434F-91E2-447085530BDC}" type="slidenum">
              <a:rPr lang="en-IN" smtClean="0"/>
              <a:pPr/>
              <a:t>‹#›</a:t>
            </a:fld>
            <a:endParaRPr lang="en-IN"/>
          </a:p>
        </p:txBody>
      </p:sp>
    </p:spTree>
    <p:extLst>
      <p:ext uri="{BB962C8B-B14F-4D97-AF65-F5344CB8AC3E}">
        <p14:creationId xmlns:p14="http://schemas.microsoft.com/office/powerpoint/2010/main" val="12354313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Date Placeholder 2"/>
          <p:cNvSpPr>
            <a:spLocks noGrp="1"/>
          </p:cNvSpPr>
          <p:nvPr>
            <p:ph type="dt" sz="half" idx="10"/>
          </p:nvPr>
        </p:nvSpPr>
        <p:spPr/>
        <p:txBody>
          <a:bodyPr/>
          <a:lstStyle/>
          <a:p>
            <a:fld id="{D3A19AEB-AB77-457D-8AD8-4BC13F2373A4}" type="datetime1">
              <a:rPr lang="en-IN" smtClean="0"/>
              <a:pPr/>
              <a:t>23/11/2018</a:t>
            </a:fld>
            <a:endParaRPr lang="en-IN"/>
          </a:p>
        </p:txBody>
      </p:sp>
      <p:sp>
        <p:nvSpPr>
          <p:cNvPr id="4" name="Footer Placeholder 3"/>
          <p:cNvSpPr>
            <a:spLocks noGrp="1"/>
          </p:cNvSpPr>
          <p:nvPr>
            <p:ph type="ftr" sz="quarter" idx="11"/>
          </p:nvPr>
        </p:nvSpPr>
        <p:spPr/>
        <p:txBody>
          <a:bodyPr/>
          <a:lstStyle/>
          <a:p>
            <a:r>
              <a:rPr lang="pt-BR"/>
              <a:t>S &amp; Y</a:t>
            </a:r>
            <a:endParaRPr lang="en-IN" dirty="0"/>
          </a:p>
        </p:txBody>
      </p:sp>
      <p:sp>
        <p:nvSpPr>
          <p:cNvPr id="5" name="Slide Number Placeholder 4"/>
          <p:cNvSpPr>
            <a:spLocks noGrp="1"/>
          </p:cNvSpPr>
          <p:nvPr>
            <p:ph type="sldNum" sz="quarter" idx="12"/>
          </p:nvPr>
        </p:nvSpPr>
        <p:spPr/>
        <p:txBody>
          <a:bodyPr/>
          <a:lstStyle/>
          <a:p>
            <a:fld id="{72CC1286-1CFD-434F-91E2-447085530BDC}" type="slidenum">
              <a:rPr lang="en-IN" smtClean="0"/>
              <a:pPr/>
              <a:t>‹#›</a:t>
            </a:fld>
            <a:endParaRPr lang="en-IN"/>
          </a:p>
        </p:txBody>
      </p:sp>
    </p:spTree>
    <p:extLst>
      <p:ext uri="{BB962C8B-B14F-4D97-AF65-F5344CB8AC3E}">
        <p14:creationId xmlns:p14="http://schemas.microsoft.com/office/powerpoint/2010/main" val="23817381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1B2881-A734-4042-AE04-737711738EC0}" type="datetime1">
              <a:rPr lang="en-IN" smtClean="0"/>
              <a:pPr/>
              <a:t>23/11/2018</a:t>
            </a:fld>
            <a:endParaRPr lang="en-IN"/>
          </a:p>
        </p:txBody>
      </p:sp>
      <p:sp>
        <p:nvSpPr>
          <p:cNvPr id="3" name="Footer Placeholder 2"/>
          <p:cNvSpPr>
            <a:spLocks noGrp="1"/>
          </p:cNvSpPr>
          <p:nvPr>
            <p:ph type="ftr" sz="quarter" idx="11"/>
          </p:nvPr>
        </p:nvSpPr>
        <p:spPr/>
        <p:txBody>
          <a:bodyPr/>
          <a:lstStyle/>
          <a:p>
            <a:r>
              <a:rPr lang="pt-BR"/>
              <a:t>S &amp; Y</a:t>
            </a:r>
            <a:endParaRPr lang="en-IN"/>
          </a:p>
        </p:txBody>
      </p:sp>
      <p:sp>
        <p:nvSpPr>
          <p:cNvPr id="4" name="Slide Number Placeholder 3"/>
          <p:cNvSpPr>
            <a:spLocks noGrp="1"/>
          </p:cNvSpPr>
          <p:nvPr>
            <p:ph type="sldNum" sz="quarter" idx="12"/>
          </p:nvPr>
        </p:nvSpPr>
        <p:spPr/>
        <p:txBody>
          <a:bodyPr/>
          <a:lstStyle/>
          <a:p>
            <a:fld id="{72CC1286-1CFD-434F-91E2-447085530BDC}" type="slidenum">
              <a:rPr lang="en-IN" smtClean="0"/>
              <a:pPr/>
              <a:t>‹#›</a:t>
            </a:fld>
            <a:endParaRPr lang="en-IN"/>
          </a:p>
        </p:txBody>
      </p:sp>
    </p:spTree>
    <p:extLst>
      <p:ext uri="{BB962C8B-B14F-4D97-AF65-F5344CB8AC3E}">
        <p14:creationId xmlns:p14="http://schemas.microsoft.com/office/powerpoint/2010/main" val="17425994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49774BD-D5AC-44B4-9B3B-2185066D2235}" type="datetime1">
              <a:rPr lang="en-IN" smtClean="0"/>
              <a:pPr/>
              <a:t>23/11/2018</a:t>
            </a:fld>
            <a:endParaRPr lang="en-IN"/>
          </a:p>
        </p:txBody>
      </p:sp>
      <p:sp>
        <p:nvSpPr>
          <p:cNvPr id="6" name="Footer Placeholder 5"/>
          <p:cNvSpPr>
            <a:spLocks noGrp="1"/>
          </p:cNvSpPr>
          <p:nvPr>
            <p:ph type="ftr" sz="quarter" idx="11"/>
          </p:nvPr>
        </p:nvSpPr>
        <p:spPr/>
        <p:txBody>
          <a:bodyPr/>
          <a:lstStyle/>
          <a:p>
            <a:r>
              <a:rPr lang="pt-BR"/>
              <a:t>S &amp; Y</a:t>
            </a:r>
            <a:endParaRPr lang="en-IN"/>
          </a:p>
        </p:txBody>
      </p:sp>
      <p:sp>
        <p:nvSpPr>
          <p:cNvPr id="7" name="Slide Number Placeholder 6"/>
          <p:cNvSpPr>
            <a:spLocks noGrp="1"/>
          </p:cNvSpPr>
          <p:nvPr>
            <p:ph type="sldNum" sz="quarter" idx="12"/>
          </p:nvPr>
        </p:nvSpPr>
        <p:spPr/>
        <p:txBody>
          <a:bodyPr/>
          <a:lstStyle/>
          <a:p>
            <a:fld id="{72CC1286-1CFD-434F-91E2-447085530BDC}" type="slidenum">
              <a:rPr lang="en-IN" smtClean="0"/>
              <a:pPr/>
              <a:t>‹#›</a:t>
            </a:fld>
            <a:endParaRPr lang="en-IN"/>
          </a:p>
        </p:txBody>
      </p:sp>
      <p:sp>
        <p:nvSpPr>
          <p:cNvPr id="8" name="Rectangle 7"/>
          <p:cNvSpPr/>
          <p:nvPr userDrawn="1"/>
        </p:nvSpPr>
        <p:spPr>
          <a:xfrm>
            <a:off x="10748720" y="6488668"/>
            <a:ext cx="1443280" cy="369332"/>
          </a:xfrm>
          <a:prstGeom prst="rect">
            <a:avLst/>
          </a:prstGeom>
        </p:spPr>
        <p:txBody>
          <a:bodyPr wrap="none">
            <a:spAutoFit/>
          </a:bodyPr>
          <a:lstStyle/>
          <a:p>
            <a:r>
              <a:rPr lang="en-IN" dirty="0"/>
              <a:t>Venu &amp; Vinay</a:t>
            </a:r>
          </a:p>
        </p:txBody>
      </p:sp>
    </p:spTree>
    <p:extLst>
      <p:ext uri="{BB962C8B-B14F-4D97-AF65-F5344CB8AC3E}">
        <p14:creationId xmlns:p14="http://schemas.microsoft.com/office/powerpoint/2010/main" val="7385725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9E80DB9-0BF0-4F89-AA24-F2B3EB61EA5D}" type="datetime1">
              <a:rPr lang="en-IN" smtClean="0"/>
              <a:pPr/>
              <a:t>23/11/2018</a:t>
            </a:fld>
            <a:endParaRPr lang="en-IN"/>
          </a:p>
        </p:txBody>
      </p:sp>
      <p:sp>
        <p:nvSpPr>
          <p:cNvPr id="6" name="Footer Placeholder 5"/>
          <p:cNvSpPr>
            <a:spLocks noGrp="1"/>
          </p:cNvSpPr>
          <p:nvPr>
            <p:ph type="ftr" sz="quarter" idx="11"/>
          </p:nvPr>
        </p:nvSpPr>
        <p:spPr/>
        <p:txBody>
          <a:bodyPr/>
          <a:lstStyle/>
          <a:p>
            <a:r>
              <a:rPr lang="pt-BR"/>
              <a:t>S &amp; Y</a:t>
            </a:r>
            <a:endParaRPr lang="en-IN"/>
          </a:p>
        </p:txBody>
      </p:sp>
      <p:sp>
        <p:nvSpPr>
          <p:cNvPr id="7" name="Slide Number Placeholder 6"/>
          <p:cNvSpPr>
            <a:spLocks noGrp="1"/>
          </p:cNvSpPr>
          <p:nvPr>
            <p:ph type="sldNum" sz="quarter" idx="12"/>
          </p:nvPr>
        </p:nvSpPr>
        <p:spPr/>
        <p:txBody>
          <a:bodyPr/>
          <a:lstStyle/>
          <a:p>
            <a:fld id="{72CC1286-1CFD-434F-91E2-447085530BDC}" type="slidenum">
              <a:rPr lang="en-IN" smtClean="0"/>
              <a:pPr/>
              <a:t>‹#›</a:t>
            </a:fld>
            <a:endParaRPr lang="en-IN"/>
          </a:p>
        </p:txBody>
      </p:sp>
    </p:spTree>
    <p:extLst>
      <p:ext uri="{BB962C8B-B14F-4D97-AF65-F5344CB8AC3E}">
        <p14:creationId xmlns:p14="http://schemas.microsoft.com/office/powerpoint/2010/main" val="20176515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l="-1000" r="-1000" b="-21000"/>
          </a:stretch>
        </a:blipFill>
        <a:effectLst/>
      </p:bgPr>
    </p:bg>
    <p:spTree>
      <p:nvGrpSpPr>
        <p:cNvPr id="1" name=""/>
        <p:cNvGrpSpPr/>
        <p:nvPr/>
      </p:nvGrpSpPr>
      <p:grpSpPr>
        <a:xfrm>
          <a:off x="0" y="0"/>
          <a:ext cx="0" cy="0"/>
          <a:chOff x="0" y="0"/>
          <a:chExt cx="0" cy="0"/>
        </a:xfrm>
      </p:grpSpPr>
      <p:graphicFrame>
        <p:nvGraphicFramePr>
          <p:cNvPr id="8" name="Table 7"/>
          <p:cNvGraphicFramePr>
            <a:graphicFrameLocks noGrp="1"/>
          </p:cNvGraphicFramePr>
          <p:nvPr userDrawn="1">
            <p:extLst>
              <p:ext uri="{D42A27DB-BD31-4B8C-83A1-F6EECF244321}">
                <p14:modId xmlns:p14="http://schemas.microsoft.com/office/powerpoint/2010/main" val="853877043"/>
              </p:ext>
            </p:extLst>
          </p:nvPr>
        </p:nvGraphicFramePr>
        <p:xfrm>
          <a:off x="0" y="6463553"/>
          <a:ext cx="12192000" cy="394447"/>
        </p:xfrm>
        <a:graphic>
          <a:graphicData uri="http://schemas.openxmlformats.org/drawingml/2006/table">
            <a:tbl>
              <a:tblPr firstRow="1" bandRow="1">
                <a:tableStyleId>{5C22544A-7EE6-4342-B048-85BDC9FD1C3A}</a:tableStyleId>
              </a:tblPr>
              <a:tblGrid>
                <a:gridCol w="6096000">
                  <a:extLst>
                    <a:ext uri="{9D8B030D-6E8A-4147-A177-3AD203B41FA5}">
                      <a16:colId xmlns:a16="http://schemas.microsoft.com/office/drawing/2014/main" val="1979894360"/>
                    </a:ext>
                  </a:extLst>
                </a:gridCol>
                <a:gridCol w="6096000">
                  <a:extLst>
                    <a:ext uri="{9D8B030D-6E8A-4147-A177-3AD203B41FA5}">
                      <a16:colId xmlns:a16="http://schemas.microsoft.com/office/drawing/2014/main" val="3195260972"/>
                    </a:ext>
                  </a:extLst>
                </a:gridCol>
              </a:tblGrid>
              <a:tr h="394447">
                <a:tc>
                  <a:txBody>
                    <a:bodyPr/>
                    <a:lstStyle/>
                    <a:p>
                      <a:endParaRPr lang="en-IN" dirty="0"/>
                    </a:p>
                  </a:txBody>
                  <a:tcPr>
                    <a:solidFill>
                      <a:srgbClr val="1D5996"/>
                    </a:solidFill>
                  </a:tcPr>
                </a:tc>
                <a:tc>
                  <a:txBody>
                    <a:bodyPr/>
                    <a:lstStyle/>
                    <a:p>
                      <a:endParaRPr lang="en-IN" dirty="0"/>
                    </a:p>
                  </a:txBody>
                  <a:tcPr>
                    <a:solidFill>
                      <a:srgbClr val="80FF33"/>
                    </a:solidFill>
                  </a:tcPr>
                </a:tc>
                <a:extLst>
                  <a:ext uri="{0D108BD9-81ED-4DB2-BD59-A6C34878D82A}">
                    <a16:rowId xmlns:a16="http://schemas.microsoft.com/office/drawing/2014/main" val="690295827"/>
                  </a:ext>
                </a:extLst>
              </a:tr>
            </a:tbl>
          </a:graphicData>
        </a:graphic>
      </p:graphicFrame>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2"/>
          </p:nvPr>
        </p:nvSpPr>
        <p:spPr>
          <a:xfrm>
            <a:off x="2338754" y="6463553"/>
            <a:ext cx="2233246"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80FCB3-9EBD-44BC-91EB-4C0577FC7842}" type="datetime1">
              <a:rPr lang="en-IN" smtClean="0"/>
              <a:pPr/>
              <a:t>23/11/2018</a:t>
            </a:fld>
            <a:endParaRPr lang="en-IN"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pt-BR"/>
              <a:t>S &amp; Y</a:t>
            </a:r>
            <a:endParaRPr lang="en-IN"/>
          </a:p>
        </p:txBody>
      </p:sp>
      <p:sp>
        <p:nvSpPr>
          <p:cNvPr id="6" name="Slide Number Placeholder 5"/>
          <p:cNvSpPr>
            <a:spLocks noGrp="1"/>
          </p:cNvSpPr>
          <p:nvPr>
            <p:ph type="sldNum" sz="quarter" idx="4"/>
          </p:nvPr>
        </p:nvSpPr>
        <p:spPr>
          <a:xfrm>
            <a:off x="9287607" y="6463553"/>
            <a:ext cx="2743200" cy="365125"/>
          </a:xfrm>
          <a:prstGeom prst="rect">
            <a:avLst/>
          </a:prstGeom>
        </p:spPr>
        <p:txBody>
          <a:bodyPr vert="horz" lIns="91440" tIns="45720" rIns="91440" bIns="45720" rtlCol="0" anchor="ctr"/>
          <a:lstStyle>
            <a:lvl1pPr algn="r">
              <a:defRPr sz="1200">
                <a:solidFill>
                  <a:schemeClr val="tx1"/>
                </a:solidFill>
              </a:defRPr>
            </a:lvl1pPr>
          </a:lstStyle>
          <a:p>
            <a:fld id="{72CC1286-1CFD-434F-91E2-447085530BDC}" type="slidenum">
              <a:rPr lang="en-IN" smtClean="0"/>
              <a:pPr/>
              <a:t>‹#›</a:t>
            </a:fld>
            <a:endParaRPr lang="en-IN" dirty="0"/>
          </a:p>
        </p:txBody>
      </p:sp>
      <p:graphicFrame>
        <p:nvGraphicFramePr>
          <p:cNvPr id="7" name="Table 6"/>
          <p:cNvGraphicFramePr>
            <a:graphicFrameLocks noGrp="1"/>
          </p:cNvGraphicFramePr>
          <p:nvPr userDrawn="1">
            <p:extLst>
              <p:ext uri="{D42A27DB-BD31-4B8C-83A1-F6EECF244321}">
                <p14:modId xmlns:p14="http://schemas.microsoft.com/office/powerpoint/2010/main" val="1838648822"/>
              </p:ext>
            </p:extLst>
          </p:nvPr>
        </p:nvGraphicFramePr>
        <p:xfrm>
          <a:off x="0" y="-1"/>
          <a:ext cx="12192000" cy="394447"/>
        </p:xfrm>
        <a:graphic>
          <a:graphicData uri="http://schemas.openxmlformats.org/drawingml/2006/table">
            <a:tbl>
              <a:tblPr firstRow="1" bandRow="1">
                <a:tableStyleId>{5C22544A-7EE6-4342-B048-85BDC9FD1C3A}</a:tableStyleId>
              </a:tblPr>
              <a:tblGrid>
                <a:gridCol w="6096000">
                  <a:extLst>
                    <a:ext uri="{9D8B030D-6E8A-4147-A177-3AD203B41FA5}">
                      <a16:colId xmlns:a16="http://schemas.microsoft.com/office/drawing/2014/main" val="1979894360"/>
                    </a:ext>
                  </a:extLst>
                </a:gridCol>
                <a:gridCol w="6096000">
                  <a:extLst>
                    <a:ext uri="{9D8B030D-6E8A-4147-A177-3AD203B41FA5}">
                      <a16:colId xmlns:a16="http://schemas.microsoft.com/office/drawing/2014/main" val="3195260972"/>
                    </a:ext>
                  </a:extLst>
                </a:gridCol>
              </a:tblGrid>
              <a:tr h="394447">
                <a:tc>
                  <a:txBody>
                    <a:bodyPr/>
                    <a:lstStyle/>
                    <a:p>
                      <a:endParaRPr lang="en-IN" dirty="0"/>
                    </a:p>
                  </a:txBody>
                  <a:tcPr>
                    <a:solidFill>
                      <a:srgbClr val="1D5996"/>
                    </a:solidFill>
                  </a:tcPr>
                </a:tc>
                <a:tc>
                  <a:txBody>
                    <a:bodyPr/>
                    <a:lstStyle/>
                    <a:p>
                      <a:endParaRPr lang="en-IN" dirty="0"/>
                    </a:p>
                  </a:txBody>
                  <a:tcPr>
                    <a:solidFill>
                      <a:srgbClr val="80FF33"/>
                    </a:solidFill>
                  </a:tcPr>
                </a:tc>
                <a:extLst>
                  <a:ext uri="{0D108BD9-81ED-4DB2-BD59-A6C34878D82A}">
                    <a16:rowId xmlns:a16="http://schemas.microsoft.com/office/drawing/2014/main" val="690295827"/>
                  </a:ext>
                </a:extLst>
              </a:tr>
            </a:tbl>
          </a:graphicData>
        </a:graphic>
      </p:graphicFrame>
      <p:sp>
        <p:nvSpPr>
          <p:cNvPr id="9" name="Rectangle 8"/>
          <p:cNvSpPr/>
          <p:nvPr userDrawn="1"/>
        </p:nvSpPr>
        <p:spPr>
          <a:xfrm>
            <a:off x="320509" y="6474007"/>
            <a:ext cx="2018245" cy="369332"/>
          </a:xfrm>
          <a:prstGeom prst="rect">
            <a:avLst/>
          </a:prstGeom>
        </p:spPr>
        <p:txBody>
          <a:bodyPr wrap="none">
            <a:spAutoFit/>
          </a:bodyPr>
          <a:lstStyle/>
          <a:p>
            <a:r>
              <a:rPr lang="en-IN" dirty="0">
                <a:solidFill>
                  <a:schemeClr val="bg1"/>
                </a:solidFill>
              </a:rPr>
              <a:t>CA Venugopal Gella</a:t>
            </a:r>
          </a:p>
        </p:txBody>
      </p:sp>
    </p:spTree>
    <p:extLst>
      <p:ext uri="{BB962C8B-B14F-4D97-AF65-F5344CB8AC3E}">
        <p14:creationId xmlns:p14="http://schemas.microsoft.com/office/powerpoint/2010/main" val="5236915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mailto:venu@vnv.ca" TargetMode="External"/><Relationship Id="rId1" Type="http://schemas.openxmlformats.org/officeDocument/2006/relationships/slideLayout" Target="../slideLayouts/slideLayout3.xml"/><Relationship Id="rId5" Type="http://schemas.openxmlformats.org/officeDocument/2006/relationships/image" Target="../media/image2.png"/><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472C0E4D-901C-489E-8385-F52DF14C846E}"/>
              </a:ext>
            </a:extLst>
          </p:cNvPr>
          <p:cNvSpPr>
            <a:spLocks noGrp="1"/>
          </p:cNvSpPr>
          <p:nvPr>
            <p:ph type="ftr" sz="quarter" idx="11"/>
          </p:nvPr>
        </p:nvSpPr>
        <p:spPr/>
        <p:txBody>
          <a:bodyPr/>
          <a:lstStyle/>
          <a:p>
            <a:r>
              <a:rPr lang="pt-BR"/>
              <a:t>S &amp; Y</a:t>
            </a:r>
            <a:endParaRPr lang="en-IN"/>
          </a:p>
        </p:txBody>
      </p:sp>
      <p:sp>
        <p:nvSpPr>
          <p:cNvPr id="7" name="Title 1">
            <a:extLst>
              <a:ext uri="{FF2B5EF4-FFF2-40B4-BE49-F238E27FC236}">
                <a16:creationId xmlns:a16="http://schemas.microsoft.com/office/drawing/2014/main" id="{B3E86605-DBCA-4B6D-BCD8-AD13E86BBA0E}"/>
              </a:ext>
            </a:extLst>
          </p:cNvPr>
          <p:cNvSpPr txBox="1">
            <a:spLocks/>
          </p:cNvSpPr>
          <p:nvPr/>
        </p:nvSpPr>
        <p:spPr>
          <a:xfrm>
            <a:off x="720584" y="4409227"/>
            <a:ext cx="10656253" cy="1704494"/>
          </a:xfrm>
          <a:prstGeom prst="rect">
            <a:avLst/>
          </a:prstGeom>
        </p:spPr>
        <p:style>
          <a:lnRef idx="2">
            <a:schemeClr val="accent5"/>
          </a:lnRef>
          <a:fillRef idx="1">
            <a:schemeClr val="lt1"/>
          </a:fillRef>
          <a:effectRef idx="0">
            <a:schemeClr val="accent5"/>
          </a:effectRef>
          <a:fontRef idx="minor">
            <a:schemeClr val="dk1"/>
          </a:fontRef>
        </p:style>
        <p:txBody>
          <a:bodyPr vert="horz" lIns="91440" tIns="45720" rIns="91440" bIns="45720" rtlCol="0" anchor="t">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IN" sz="2400" b="1" dirty="0">
                <a:solidFill>
                  <a:schemeClr val="accent5"/>
                </a:solidFill>
                <a:latin typeface="Bookman Old Style" panose="02050604050505020204" pitchFamily="18" charset="0"/>
              </a:rPr>
              <a:t>CA Chandrashekar B D</a:t>
            </a:r>
            <a:r>
              <a:rPr lang="en-IN" sz="2400" dirty="0">
                <a:solidFill>
                  <a:schemeClr val="accent5"/>
                </a:solidFill>
                <a:latin typeface="Bookman Old Style" panose="02050604050505020204" pitchFamily="18" charset="0"/>
              </a:rPr>
              <a:t> </a:t>
            </a:r>
          </a:p>
          <a:p>
            <a:r>
              <a:rPr lang="en-IN" sz="2400" dirty="0">
                <a:solidFill>
                  <a:srgbClr val="00B050"/>
                </a:solidFill>
                <a:latin typeface="Bookman Old Style" panose="02050604050505020204" pitchFamily="18" charset="0"/>
              </a:rPr>
              <a:t>Shekar &amp; </a:t>
            </a:r>
            <a:r>
              <a:rPr lang="en-IN" sz="2400" dirty="0" err="1">
                <a:solidFill>
                  <a:srgbClr val="00B050"/>
                </a:solidFill>
                <a:latin typeface="Bookman Old Style" panose="02050604050505020204" pitchFamily="18" charset="0"/>
              </a:rPr>
              <a:t>Yathish</a:t>
            </a:r>
            <a:r>
              <a:rPr lang="en-IN" sz="2400" dirty="0">
                <a:solidFill>
                  <a:srgbClr val="00B050"/>
                </a:solidFill>
                <a:latin typeface="Bookman Old Style" panose="02050604050505020204" pitchFamily="18" charset="0"/>
              </a:rPr>
              <a:t>,</a:t>
            </a:r>
          </a:p>
          <a:p>
            <a:r>
              <a:rPr lang="en-IN" sz="2400" dirty="0">
                <a:solidFill>
                  <a:srgbClr val="00B050"/>
                </a:solidFill>
                <a:latin typeface="Bookman Old Style" panose="02050604050505020204" pitchFamily="18" charset="0"/>
              </a:rPr>
              <a:t>Chartered Accountants</a:t>
            </a:r>
          </a:p>
          <a:p>
            <a:r>
              <a:rPr lang="en-IN" sz="2400" dirty="0">
                <a:solidFill>
                  <a:srgbClr val="00B050"/>
                </a:solidFill>
                <a:latin typeface="Bookman Old Style" panose="02050604050505020204" pitchFamily="18" charset="0"/>
              </a:rPr>
              <a:t>Bangalore </a:t>
            </a:r>
            <a:endParaRPr lang="en-US" sz="2400" dirty="0">
              <a:solidFill>
                <a:srgbClr val="00B050"/>
              </a:solidFill>
              <a:latin typeface="Bookman Old Style" panose="02050604050505020204" pitchFamily="18" charset="0"/>
            </a:endParaRPr>
          </a:p>
        </p:txBody>
      </p:sp>
      <p:sp>
        <p:nvSpPr>
          <p:cNvPr id="8" name="Title 1">
            <a:extLst>
              <a:ext uri="{FF2B5EF4-FFF2-40B4-BE49-F238E27FC236}">
                <a16:creationId xmlns:a16="http://schemas.microsoft.com/office/drawing/2014/main" id="{F6C49470-964D-4084-82C9-699BAE0AFAB0}"/>
              </a:ext>
            </a:extLst>
          </p:cNvPr>
          <p:cNvSpPr txBox="1">
            <a:spLocks/>
          </p:cNvSpPr>
          <p:nvPr/>
        </p:nvSpPr>
        <p:spPr>
          <a:xfrm>
            <a:off x="720584" y="667310"/>
            <a:ext cx="10656253" cy="3085983"/>
          </a:xfrm>
          <a:prstGeom prst="rect">
            <a:avLst/>
          </a:prstGeom>
        </p:spPr>
        <p:style>
          <a:lnRef idx="2">
            <a:schemeClr val="accent5"/>
          </a:lnRef>
          <a:fillRef idx="1">
            <a:schemeClr val="lt1"/>
          </a:fillRef>
          <a:effectRef idx="0">
            <a:schemeClr val="accent5"/>
          </a:effectRef>
          <a:fontRef idx="minor">
            <a:schemeClr val="dk1"/>
          </a:fontRef>
        </p:style>
        <p:txBody>
          <a:bodyPr vert="horz" lIns="91440" tIns="45720" rIns="91440" bIns="45720" rtlCol="0" anchor="t">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en-US" sz="3200" dirty="0">
              <a:solidFill>
                <a:schemeClr val="accent1"/>
              </a:solidFill>
              <a:latin typeface="Bookman Old Style" panose="02050604050505020204" pitchFamily="18" charset="0"/>
            </a:endParaRPr>
          </a:p>
          <a:p>
            <a:pPr algn="l"/>
            <a:r>
              <a:rPr lang="en-US" sz="3200" dirty="0">
                <a:solidFill>
                  <a:schemeClr val="accent1"/>
                </a:solidFill>
                <a:latin typeface="Bookman Old Style" panose="02050604050505020204" pitchFamily="18" charset="0"/>
              </a:rPr>
              <a:t>    		           </a:t>
            </a:r>
            <a:r>
              <a:rPr lang="en-US" sz="3200" b="1" dirty="0">
                <a:solidFill>
                  <a:schemeClr val="accent1"/>
                </a:solidFill>
                <a:latin typeface="Bookman Old Style" panose="02050604050505020204" pitchFamily="18" charset="0"/>
              </a:rPr>
              <a:t>GST</a:t>
            </a:r>
            <a:r>
              <a:rPr lang="en-US" sz="3200" b="1" dirty="0">
                <a:solidFill>
                  <a:srgbClr val="00B050"/>
                </a:solidFill>
                <a:latin typeface="Bookman Old Style" panose="02050604050505020204" pitchFamily="18" charset="0"/>
              </a:rPr>
              <a:t> </a:t>
            </a:r>
            <a:r>
              <a:rPr lang="en-US" sz="3200" b="1" dirty="0">
                <a:solidFill>
                  <a:schemeClr val="accent1"/>
                </a:solidFill>
                <a:latin typeface="Bookman Old Style" panose="02050604050505020204" pitchFamily="18" charset="0"/>
              </a:rPr>
              <a:t>Session</a:t>
            </a:r>
            <a:r>
              <a:rPr lang="en-US" sz="3200" b="1" dirty="0">
                <a:solidFill>
                  <a:srgbClr val="00B050"/>
                </a:solidFill>
                <a:latin typeface="Bookman Old Style" panose="02050604050505020204" pitchFamily="18" charset="0"/>
              </a:rPr>
              <a:t> </a:t>
            </a:r>
            <a:r>
              <a:rPr lang="en-US" sz="3200" b="1" dirty="0">
                <a:solidFill>
                  <a:schemeClr val="accent1"/>
                </a:solidFill>
                <a:latin typeface="Bookman Old Style" panose="02050604050505020204" pitchFamily="18" charset="0"/>
              </a:rPr>
              <a:t>on </a:t>
            </a:r>
          </a:p>
          <a:p>
            <a:pPr algn="l"/>
            <a:endParaRPr lang="en-US" sz="3200" b="1" dirty="0">
              <a:solidFill>
                <a:schemeClr val="accent1"/>
              </a:solidFill>
              <a:latin typeface="Bookman Old Style" panose="02050604050505020204" pitchFamily="18" charset="0"/>
            </a:endParaRPr>
          </a:p>
          <a:p>
            <a:pPr algn="l"/>
            <a:r>
              <a:rPr lang="en-US" sz="3200" dirty="0">
                <a:solidFill>
                  <a:schemeClr val="accent1"/>
                </a:solidFill>
                <a:latin typeface="Bookman Old Style" panose="02050604050505020204" pitchFamily="18" charset="0"/>
              </a:rPr>
              <a:t>				-	</a:t>
            </a:r>
            <a:r>
              <a:rPr lang="en-US" sz="3200" b="1" i="1" dirty="0">
                <a:solidFill>
                  <a:srgbClr val="00B050"/>
                </a:solidFill>
                <a:latin typeface="Bookman Old Style" panose="02050604050505020204" pitchFamily="18" charset="0"/>
              </a:rPr>
              <a:t>Audit Process</a:t>
            </a:r>
          </a:p>
          <a:p>
            <a:pPr algn="l"/>
            <a:r>
              <a:rPr lang="en-US" sz="3200" b="1" i="1" dirty="0">
                <a:solidFill>
                  <a:srgbClr val="00B050"/>
                </a:solidFill>
                <a:latin typeface="Bookman Old Style" panose="02050604050505020204" pitchFamily="18" charset="0"/>
              </a:rPr>
              <a:t>				- 	Annual Return</a:t>
            </a:r>
          </a:p>
          <a:p>
            <a:pPr algn="l"/>
            <a:r>
              <a:rPr lang="en-US" sz="3200" b="1" i="1" dirty="0">
                <a:solidFill>
                  <a:srgbClr val="00B050"/>
                </a:solidFill>
                <a:latin typeface="Bookman Old Style" panose="02050604050505020204" pitchFamily="18" charset="0"/>
              </a:rPr>
              <a:t>				- 	Reconciliations </a:t>
            </a:r>
          </a:p>
          <a:p>
            <a:endParaRPr lang="en-US" sz="3200" dirty="0">
              <a:solidFill>
                <a:srgbClr val="00B050"/>
              </a:solidFill>
              <a:latin typeface="Bookman Old Style" panose="02050604050505020204" pitchFamily="18" charset="0"/>
            </a:endParaRPr>
          </a:p>
          <a:p>
            <a:endParaRPr lang="en-US" sz="3200" dirty="0">
              <a:solidFill>
                <a:srgbClr val="00B050"/>
              </a:solidFill>
              <a:latin typeface="Bookman Old Style" panose="02050604050505020204" pitchFamily="18" charset="0"/>
            </a:endParaRPr>
          </a:p>
        </p:txBody>
      </p:sp>
      <p:pic>
        <p:nvPicPr>
          <p:cNvPr id="5" name="Picture 4">
            <a:extLst>
              <a:ext uri="{FF2B5EF4-FFF2-40B4-BE49-F238E27FC236}">
                <a16:creationId xmlns:a16="http://schemas.microsoft.com/office/drawing/2014/main" id="{2717DC3B-ED6A-43D0-8FA2-368C25D07729}"/>
              </a:ext>
            </a:extLst>
          </p:cNvPr>
          <p:cNvPicPr/>
          <p:nvPr/>
        </p:nvPicPr>
        <p:blipFill>
          <a:blip r:embed="rId3" cstate="print"/>
          <a:srcRect/>
          <a:stretch>
            <a:fillRect/>
          </a:stretch>
        </p:blipFill>
        <p:spPr bwMode="auto">
          <a:xfrm>
            <a:off x="11471414" y="0"/>
            <a:ext cx="720585" cy="581891"/>
          </a:xfrm>
          <a:prstGeom prst="rect">
            <a:avLst/>
          </a:prstGeom>
          <a:noFill/>
          <a:ln w="9525">
            <a:noFill/>
            <a:miter lim="800000"/>
            <a:headEnd/>
            <a:tailEnd/>
          </a:ln>
        </p:spPr>
      </p:pic>
    </p:spTree>
    <p:extLst>
      <p:ext uri="{BB962C8B-B14F-4D97-AF65-F5344CB8AC3E}">
        <p14:creationId xmlns:p14="http://schemas.microsoft.com/office/powerpoint/2010/main" val="16836979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EFD92FB-A5CB-4CA1-AB50-319123E01197}"/>
              </a:ext>
            </a:extLst>
          </p:cNvPr>
          <p:cNvSpPr>
            <a:spLocks noGrp="1"/>
          </p:cNvSpPr>
          <p:nvPr>
            <p:ph type="title"/>
          </p:nvPr>
        </p:nvSpPr>
        <p:spPr/>
        <p:txBody>
          <a:bodyPr>
            <a:normAutofit fontScale="90000"/>
          </a:bodyPr>
          <a:lstStyle/>
          <a:p>
            <a:r>
              <a:rPr lang="en-US" dirty="0"/>
              <a:t>Annual Returns Sec 44(1)</a:t>
            </a:r>
            <a:endParaRPr lang="en-IN" dirty="0"/>
          </a:p>
        </p:txBody>
      </p:sp>
      <p:sp>
        <p:nvSpPr>
          <p:cNvPr id="5" name="Content Placeholder 4">
            <a:extLst>
              <a:ext uri="{FF2B5EF4-FFF2-40B4-BE49-F238E27FC236}">
                <a16:creationId xmlns:a16="http://schemas.microsoft.com/office/drawing/2014/main" id="{959517B3-FBCC-4682-8927-0ED77EC40C4F}"/>
              </a:ext>
            </a:extLst>
          </p:cNvPr>
          <p:cNvSpPr>
            <a:spLocks noGrp="1"/>
          </p:cNvSpPr>
          <p:nvPr>
            <p:ph idx="1"/>
          </p:nvPr>
        </p:nvSpPr>
        <p:spPr/>
        <p:txBody>
          <a:bodyPr>
            <a:normAutofit fontScale="92500" lnSpcReduction="10000"/>
          </a:bodyPr>
          <a:lstStyle/>
          <a:p>
            <a:r>
              <a:rPr lang="en-IN" dirty="0"/>
              <a:t>Regular Registered Person</a:t>
            </a:r>
          </a:p>
          <a:p>
            <a:pPr lvl="1"/>
            <a:r>
              <a:rPr lang="en-IN" dirty="0"/>
              <a:t>Every registered person is required to file annual return on or before 31st December of succeeding year in form GSTR-9.</a:t>
            </a:r>
          </a:p>
          <a:p>
            <a:r>
              <a:rPr lang="en-IN" dirty="0"/>
              <a:t>Composition Taxable person</a:t>
            </a:r>
          </a:p>
          <a:p>
            <a:pPr lvl="1"/>
            <a:r>
              <a:rPr lang="en-IN" dirty="0"/>
              <a:t>Person paying tax under composition scheme is required to file annual return in form GSTR- 9A - Rule 80(1).</a:t>
            </a:r>
          </a:p>
          <a:p>
            <a:r>
              <a:rPr lang="en-IN" dirty="0"/>
              <a:t>eCommerce Operator</a:t>
            </a:r>
          </a:p>
          <a:p>
            <a:pPr lvl="1"/>
            <a:r>
              <a:rPr lang="en-IN" dirty="0"/>
              <a:t>Every electronic commerce operator required to collect tax at source under section 52 shall furnish annual statement in form GSTR - 9B - Rule 80(2).</a:t>
            </a:r>
          </a:p>
          <a:p>
            <a:r>
              <a:rPr lang="en-IN" dirty="0"/>
              <a:t>Nil Annual Return- </a:t>
            </a:r>
          </a:p>
          <a:p>
            <a:pPr lvl="1"/>
            <a:r>
              <a:rPr lang="en-IN" dirty="0"/>
              <a:t>As long as person is registered under GST, even in case of nil GST liability for the year he will be required to file return.</a:t>
            </a:r>
          </a:p>
          <a:p>
            <a:r>
              <a:rPr lang="en-IN" dirty="0"/>
              <a:t>By</a:t>
            </a:r>
          </a:p>
          <a:p>
            <a:pPr lvl="1"/>
            <a:r>
              <a:rPr lang="en-IN" dirty="0"/>
              <a:t>For F.Y 2017-18 annual return will be filed on 31st December 2018</a:t>
            </a:r>
          </a:p>
        </p:txBody>
      </p:sp>
    </p:spTree>
    <p:extLst>
      <p:ext uri="{BB962C8B-B14F-4D97-AF65-F5344CB8AC3E}">
        <p14:creationId xmlns:p14="http://schemas.microsoft.com/office/powerpoint/2010/main" val="2022214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D513B72-54B9-4DEC-B0B7-C382787061DD}"/>
              </a:ext>
            </a:extLst>
          </p:cNvPr>
          <p:cNvSpPr>
            <a:spLocks noGrp="1"/>
          </p:cNvSpPr>
          <p:nvPr>
            <p:ph type="title"/>
          </p:nvPr>
        </p:nvSpPr>
        <p:spPr/>
        <p:txBody>
          <a:bodyPr>
            <a:normAutofit fontScale="90000"/>
          </a:bodyPr>
          <a:lstStyle/>
          <a:p>
            <a:r>
              <a:rPr lang="en-IN" dirty="0"/>
              <a:t>Annual Audit</a:t>
            </a:r>
          </a:p>
        </p:txBody>
      </p:sp>
      <p:sp>
        <p:nvSpPr>
          <p:cNvPr id="5" name="Content Placeholder 4">
            <a:extLst>
              <a:ext uri="{FF2B5EF4-FFF2-40B4-BE49-F238E27FC236}">
                <a16:creationId xmlns:a16="http://schemas.microsoft.com/office/drawing/2014/main" id="{426A6533-FEFB-425B-B747-67E38D0CAD51}"/>
              </a:ext>
            </a:extLst>
          </p:cNvPr>
          <p:cNvSpPr>
            <a:spLocks noGrp="1"/>
          </p:cNvSpPr>
          <p:nvPr>
            <p:ph idx="1"/>
          </p:nvPr>
        </p:nvSpPr>
        <p:spPr/>
        <p:txBody>
          <a:bodyPr>
            <a:normAutofit fontScale="92500" lnSpcReduction="20000"/>
          </a:bodyPr>
          <a:lstStyle/>
          <a:p>
            <a:r>
              <a:rPr lang="en-IN" dirty="0"/>
              <a:t>Section 35 (5) Every registered person whose turnover during a financial year exceeds the prescribed limit(2crores) shall get his accounts audited by a chartered accountant or a cost accountant and shall submit </a:t>
            </a:r>
          </a:p>
          <a:p>
            <a:pPr lvl="1"/>
            <a:r>
              <a:rPr lang="en-IN" dirty="0"/>
              <a:t>a copy of the audited annual accounts, </a:t>
            </a:r>
          </a:p>
          <a:p>
            <a:pPr lvl="1"/>
            <a:r>
              <a:rPr lang="en-IN" dirty="0"/>
              <a:t>the reconciliation statement under sub-section (2) of section 44 and </a:t>
            </a:r>
          </a:p>
          <a:p>
            <a:pPr lvl="1"/>
            <a:r>
              <a:rPr lang="en-IN" dirty="0"/>
              <a:t>such other documents in such form and manner as may be prescribed</a:t>
            </a:r>
          </a:p>
          <a:p>
            <a:pPr lvl="1"/>
            <a:endParaRPr lang="en-IN" dirty="0"/>
          </a:p>
          <a:p>
            <a:r>
              <a:rPr lang="en-IN" dirty="0"/>
              <a:t>Section 44(2) Every registered person who is required to get his accounts audited in accordance with the provisions of sub-section (5) of section 35 shall furnish, electronically, </a:t>
            </a:r>
          </a:p>
          <a:p>
            <a:pPr lvl="1"/>
            <a:r>
              <a:rPr lang="en-IN" dirty="0"/>
              <a:t>the annual return under sub-section (1) along with </a:t>
            </a:r>
          </a:p>
          <a:p>
            <a:pPr lvl="1"/>
            <a:r>
              <a:rPr lang="en-IN" dirty="0"/>
              <a:t>a copy of the audited annual accounts and </a:t>
            </a:r>
          </a:p>
          <a:p>
            <a:pPr lvl="1"/>
            <a:r>
              <a:rPr lang="en-IN" dirty="0"/>
              <a:t>a reconciliation statement, reconciling the value of supplies declared in the return furnished </a:t>
            </a:r>
          </a:p>
          <a:p>
            <a:pPr lvl="1"/>
            <a:r>
              <a:rPr lang="en-IN" dirty="0"/>
              <a:t>for the financial year with the audited annual financial statement, and such other particulars as may be prescribed.</a:t>
            </a:r>
          </a:p>
        </p:txBody>
      </p:sp>
    </p:spTree>
    <p:extLst>
      <p:ext uri="{BB962C8B-B14F-4D97-AF65-F5344CB8AC3E}">
        <p14:creationId xmlns:p14="http://schemas.microsoft.com/office/powerpoint/2010/main" val="4203435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D513B72-54B9-4DEC-B0B7-C382787061DD}"/>
              </a:ext>
            </a:extLst>
          </p:cNvPr>
          <p:cNvSpPr>
            <a:spLocks noGrp="1"/>
          </p:cNvSpPr>
          <p:nvPr>
            <p:ph type="title"/>
          </p:nvPr>
        </p:nvSpPr>
        <p:spPr/>
        <p:txBody>
          <a:bodyPr>
            <a:normAutofit fontScale="90000"/>
          </a:bodyPr>
          <a:lstStyle/>
          <a:p>
            <a:r>
              <a:rPr lang="en-IN" dirty="0"/>
              <a:t>Relevant Provisions</a:t>
            </a:r>
          </a:p>
        </p:txBody>
      </p:sp>
      <p:sp>
        <p:nvSpPr>
          <p:cNvPr id="5" name="Content Placeholder 4">
            <a:extLst>
              <a:ext uri="{FF2B5EF4-FFF2-40B4-BE49-F238E27FC236}">
                <a16:creationId xmlns:a16="http://schemas.microsoft.com/office/drawing/2014/main" id="{426A6533-FEFB-425B-B747-67E38D0CAD51}"/>
              </a:ext>
            </a:extLst>
          </p:cNvPr>
          <p:cNvSpPr>
            <a:spLocks noGrp="1"/>
          </p:cNvSpPr>
          <p:nvPr>
            <p:ph idx="1"/>
          </p:nvPr>
        </p:nvSpPr>
        <p:spPr>
          <a:xfrm>
            <a:off x="838200" y="1327638"/>
            <a:ext cx="10515600" cy="5037651"/>
          </a:xfrm>
        </p:spPr>
        <p:txBody>
          <a:bodyPr>
            <a:normAutofit/>
          </a:bodyPr>
          <a:lstStyle/>
          <a:p>
            <a:r>
              <a:rPr lang="en-IN" b="1" dirty="0"/>
              <a:t>Rule 80 (3</a:t>
            </a:r>
            <a:r>
              <a:rPr lang="en-IN" dirty="0"/>
              <a:t>) Every registered person whose aggregate turnover during a financial year exceeds two crore rupees shall get his </a:t>
            </a:r>
            <a:r>
              <a:rPr lang="en-IN" b="1" dirty="0"/>
              <a:t>accounts audited</a:t>
            </a:r>
            <a:r>
              <a:rPr lang="en-IN" dirty="0"/>
              <a:t> as specified under sub-section (5) of section 35 and he shall furnish </a:t>
            </a:r>
          </a:p>
          <a:p>
            <a:endParaRPr lang="en-IN" sz="1400" dirty="0"/>
          </a:p>
          <a:p>
            <a:pPr lvl="1"/>
            <a:r>
              <a:rPr lang="en-IN" dirty="0"/>
              <a:t>a copy of audited annual accounts and </a:t>
            </a:r>
          </a:p>
          <a:p>
            <a:pPr lvl="1"/>
            <a:r>
              <a:rPr lang="en-IN" dirty="0"/>
              <a:t>a reconciliation statement,  </a:t>
            </a:r>
          </a:p>
          <a:p>
            <a:pPr lvl="1"/>
            <a:r>
              <a:rPr lang="en-IN" dirty="0"/>
              <a:t> in </a:t>
            </a:r>
            <a:r>
              <a:rPr lang="en-IN" b="1" u="sng" dirty="0"/>
              <a:t>FORM GSTR-9C, </a:t>
            </a:r>
            <a:r>
              <a:rPr lang="en-IN" dirty="0"/>
              <a:t>duly certified,</a:t>
            </a:r>
          </a:p>
          <a:p>
            <a:pPr marL="0" indent="0">
              <a:buNone/>
            </a:pPr>
            <a:endParaRPr lang="en-IN" sz="1000" dirty="0"/>
          </a:p>
          <a:p>
            <a:pPr marL="0" indent="0">
              <a:buNone/>
            </a:pPr>
            <a:r>
              <a:rPr lang="en-IN" dirty="0"/>
              <a:t>electronically through the common portal either directly or through a Facilitation Centre notified by the Commissioner</a:t>
            </a:r>
            <a:endParaRPr lang="en-IN" sz="1800" dirty="0"/>
          </a:p>
        </p:txBody>
      </p:sp>
    </p:spTree>
    <p:extLst>
      <p:ext uri="{BB962C8B-B14F-4D97-AF65-F5344CB8AC3E}">
        <p14:creationId xmlns:p14="http://schemas.microsoft.com/office/powerpoint/2010/main" val="12438567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8D5165-BF2E-4B09-867C-CEBC339E8127}"/>
              </a:ext>
            </a:extLst>
          </p:cNvPr>
          <p:cNvSpPr>
            <a:spLocks noGrp="1"/>
          </p:cNvSpPr>
          <p:nvPr>
            <p:ph type="title"/>
          </p:nvPr>
        </p:nvSpPr>
        <p:spPr/>
        <p:txBody>
          <a:bodyPr>
            <a:normAutofit fontScale="90000"/>
          </a:bodyPr>
          <a:lstStyle/>
          <a:p>
            <a:r>
              <a:rPr lang="en-IN" dirty="0"/>
              <a:t>2(6) “aggregate turnover”</a:t>
            </a:r>
          </a:p>
        </p:txBody>
      </p:sp>
      <p:sp>
        <p:nvSpPr>
          <p:cNvPr id="3" name="Content Placeholder 2">
            <a:extLst>
              <a:ext uri="{FF2B5EF4-FFF2-40B4-BE49-F238E27FC236}">
                <a16:creationId xmlns:a16="http://schemas.microsoft.com/office/drawing/2014/main" id="{34A58D5A-2CC3-4836-A9F9-82DAF2CD111D}"/>
              </a:ext>
            </a:extLst>
          </p:cNvPr>
          <p:cNvSpPr>
            <a:spLocks noGrp="1"/>
          </p:cNvSpPr>
          <p:nvPr>
            <p:ph idx="1"/>
          </p:nvPr>
        </p:nvSpPr>
        <p:spPr/>
        <p:txBody>
          <a:bodyPr/>
          <a:lstStyle/>
          <a:p>
            <a:pPr marL="0" indent="0">
              <a:buNone/>
            </a:pPr>
            <a:r>
              <a:rPr lang="en-IN" dirty="0"/>
              <a:t>means the aggregate value of </a:t>
            </a:r>
          </a:p>
          <a:p>
            <a:pPr lvl="1"/>
            <a:r>
              <a:rPr lang="en-IN" dirty="0"/>
              <a:t>all taxable supplies (excluding the value of inward supplies on which tax is payable by a person on reverse charge basis), </a:t>
            </a:r>
          </a:p>
          <a:p>
            <a:pPr lvl="1"/>
            <a:r>
              <a:rPr lang="en-IN" dirty="0"/>
              <a:t>exempt supplies, </a:t>
            </a:r>
          </a:p>
          <a:p>
            <a:pPr lvl="1"/>
            <a:r>
              <a:rPr lang="en-IN" dirty="0"/>
              <a:t>exports of goods or services or both and </a:t>
            </a:r>
          </a:p>
          <a:p>
            <a:pPr lvl="1"/>
            <a:r>
              <a:rPr lang="en-IN" dirty="0"/>
              <a:t>inter-State supplies of persons having the same Permanent Account Number, to be computed on all India basis </a:t>
            </a:r>
          </a:p>
          <a:p>
            <a:pPr marL="0" indent="0">
              <a:buNone/>
            </a:pPr>
            <a:r>
              <a:rPr lang="en-IN" dirty="0"/>
              <a:t>but excludes central tax, State tax, Union territory tax, integrated tax and cess;</a:t>
            </a:r>
          </a:p>
          <a:p>
            <a:endParaRPr lang="en-IN" dirty="0"/>
          </a:p>
        </p:txBody>
      </p:sp>
    </p:spTree>
    <p:extLst>
      <p:ext uri="{BB962C8B-B14F-4D97-AF65-F5344CB8AC3E}">
        <p14:creationId xmlns:p14="http://schemas.microsoft.com/office/powerpoint/2010/main" val="1259516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DFA44F-D6BB-4803-877C-736909E7233B}"/>
              </a:ext>
            </a:extLst>
          </p:cNvPr>
          <p:cNvSpPr>
            <a:spLocks noGrp="1"/>
          </p:cNvSpPr>
          <p:nvPr>
            <p:ph type="title"/>
          </p:nvPr>
        </p:nvSpPr>
        <p:spPr/>
        <p:txBody>
          <a:bodyPr>
            <a:normAutofit/>
          </a:bodyPr>
          <a:lstStyle/>
          <a:p>
            <a:pPr algn="just"/>
            <a:r>
              <a:rPr lang="en-US" dirty="0">
                <a:solidFill>
                  <a:srgbClr val="00B050"/>
                </a:solidFill>
                <a:latin typeface="Bookman Old Style" panose="02050604050505020204" pitchFamily="18" charset="0"/>
              </a:rPr>
              <a:t>Relevant Provisions</a:t>
            </a:r>
          </a:p>
        </p:txBody>
      </p:sp>
      <p:sp>
        <p:nvSpPr>
          <p:cNvPr id="3" name="Content Placeholder 2">
            <a:extLst>
              <a:ext uri="{FF2B5EF4-FFF2-40B4-BE49-F238E27FC236}">
                <a16:creationId xmlns:a16="http://schemas.microsoft.com/office/drawing/2014/main" id="{845ADBB8-EAA0-4C8F-BE32-20DF06713FA5}"/>
              </a:ext>
            </a:extLst>
          </p:cNvPr>
          <p:cNvSpPr>
            <a:spLocks noGrp="1"/>
          </p:cNvSpPr>
          <p:nvPr>
            <p:ph type="body" idx="1"/>
          </p:nvPr>
        </p:nvSpPr>
        <p:spPr>
          <a:xfrm>
            <a:off x="838200" y="1363287"/>
            <a:ext cx="10515600" cy="4813676"/>
          </a:xfrm>
        </p:spPr>
        <p:txBody>
          <a:bodyPr>
            <a:normAutofit fontScale="85000" lnSpcReduction="20000"/>
          </a:bodyPr>
          <a:lstStyle/>
          <a:p>
            <a:pPr marL="0" indent="0" algn="just">
              <a:buNone/>
            </a:pPr>
            <a:r>
              <a:rPr lang="en-US" dirty="0">
                <a:solidFill>
                  <a:srgbClr val="0070C0"/>
                </a:solidFill>
                <a:latin typeface="Bookman Old Style" panose="02050604050505020204" pitchFamily="18" charset="0"/>
              </a:rPr>
              <a:t>Rule 80. Annual return.- </a:t>
            </a:r>
          </a:p>
          <a:p>
            <a:pPr algn="just"/>
            <a:r>
              <a:rPr lang="en-US" dirty="0">
                <a:solidFill>
                  <a:srgbClr val="0070C0"/>
                </a:solidFill>
                <a:latin typeface="Bookman Old Style" panose="02050604050505020204" pitchFamily="18" charset="0"/>
              </a:rPr>
              <a:t>Every registered person, other than </a:t>
            </a:r>
          </a:p>
          <a:p>
            <a:pPr lvl="1" algn="just"/>
            <a:r>
              <a:rPr lang="en-US" dirty="0">
                <a:solidFill>
                  <a:srgbClr val="0070C0"/>
                </a:solidFill>
                <a:latin typeface="Bookman Old Style" panose="02050604050505020204" pitchFamily="18" charset="0"/>
              </a:rPr>
              <a:t>an Input Service Distributor, </a:t>
            </a:r>
          </a:p>
          <a:p>
            <a:pPr lvl="1" algn="just"/>
            <a:r>
              <a:rPr lang="en-US" dirty="0">
                <a:solidFill>
                  <a:srgbClr val="0070C0"/>
                </a:solidFill>
                <a:latin typeface="Bookman Old Style" panose="02050604050505020204" pitchFamily="18" charset="0"/>
              </a:rPr>
              <a:t>a person paying tax under section 51 or section 52, </a:t>
            </a:r>
          </a:p>
          <a:p>
            <a:pPr lvl="1" algn="just"/>
            <a:r>
              <a:rPr lang="en-US" dirty="0">
                <a:solidFill>
                  <a:srgbClr val="0070C0"/>
                </a:solidFill>
                <a:latin typeface="Bookman Old Style" panose="02050604050505020204" pitchFamily="18" charset="0"/>
              </a:rPr>
              <a:t>a casual taxable person</a:t>
            </a:r>
          </a:p>
          <a:p>
            <a:pPr lvl="1" algn="just"/>
            <a:r>
              <a:rPr lang="en-US" dirty="0">
                <a:solidFill>
                  <a:srgbClr val="0070C0"/>
                </a:solidFill>
                <a:latin typeface="Bookman Old Style" panose="02050604050505020204" pitchFamily="18" charset="0"/>
              </a:rPr>
              <a:t>Non-resident taxable person, </a:t>
            </a:r>
          </a:p>
          <a:p>
            <a:pPr algn="just"/>
            <a:r>
              <a:rPr lang="en-US" dirty="0">
                <a:solidFill>
                  <a:srgbClr val="0070C0"/>
                </a:solidFill>
                <a:latin typeface="Bookman Old Style" panose="02050604050505020204" pitchFamily="18" charset="0"/>
              </a:rPr>
              <a:t>shall furnish an annual return as specified under subsection (1) of section 44 electronically in FORM GSTR-9 through the common portal either directly or through a Facilitation Centre notified by the Commissioner:</a:t>
            </a:r>
          </a:p>
          <a:p>
            <a:pPr algn="just"/>
            <a:r>
              <a:rPr lang="en-US" dirty="0">
                <a:solidFill>
                  <a:srgbClr val="0070C0"/>
                </a:solidFill>
                <a:latin typeface="Bookman Old Style" panose="02050604050505020204" pitchFamily="18" charset="0"/>
              </a:rPr>
              <a:t>Provided that a person paying tax under section 10 shall furnish the annual return in FORM GSTR-9A.</a:t>
            </a:r>
          </a:p>
          <a:p>
            <a:pPr algn="just"/>
            <a:r>
              <a:rPr lang="en-US" dirty="0">
                <a:solidFill>
                  <a:srgbClr val="0070C0"/>
                </a:solidFill>
                <a:latin typeface="Bookman Old Style" panose="02050604050505020204" pitchFamily="18" charset="0"/>
              </a:rPr>
              <a:t>Every electronic commerce operator required to collect tax at source under section 52 shall furnish annual statement referred to in sub-section (5) of the said section in FORM GSTR -9B.</a:t>
            </a:r>
            <a:endParaRPr lang="en-IN" dirty="0">
              <a:solidFill>
                <a:srgbClr val="0070C0"/>
              </a:solidFill>
              <a:latin typeface="Bookman Old Style" panose="02050604050505020204" pitchFamily="18" charset="0"/>
            </a:endParaRPr>
          </a:p>
          <a:p>
            <a:pPr algn="just"/>
            <a:endParaRPr lang="en-US" dirty="0">
              <a:solidFill>
                <a:srgbClr val="0070C0"/>
              </a:solidFill>
              <a:latin typeface="Bookman Old Style" panose="02050604050505020204" pitchFamily="18" charset="0"/>
            </a:endParaRPr>
          </a:p>
        </p:txBody>
      </p:sp>
      <p:sp>
        <p:nvSpPr>
          <p:cNvPr id="4" name="Footer Placeholder 3">
            <a:extLst>
              <a:ext uri="{FF2B5EF4-FFF2-40B4-BE49-F238E27FC236}">
                <a16:creationId xmlns:a16="http://schemas.microsoft.com/office/drawing/2014/main" id="{472C0E4D-901C-489E-8385-F52DF14C846E}"/>
              </a:ext>
            </a:extLst>
          </p:cNvPr>
          <p:cNvSpPr>
            <a:spLocks noGrp="1"/>
          </p:cNvSpPr>
          <p:nvPr>
            <p:ph type="ftr" sz="quarter" idx="11"/>
          </p:nvPr>
        </p:nvSpPr>
        <p:spPr/>
        <p:txBody>
          <a:bodyPr/>
          <a:lstStyle/>
          <a:p>
            <a:r>
              <a:rPr lang="pt-BR"/>
              <a:t>S &amp; Y</a:t>
            </a:r>
            <a:endParaRPr lang="en-IN"/>
          </a:p>
        </p:txBody>
      </p:sp>
      <p:pic>
        <p:nvPicPr>
          <p:cNvPr id="5" name="Picture 4">
            <a:extLst>
              <a:ext uri="{FF2B5EF4-FFF2-40B4-BE49-F238E27FC236}">
                <a16:creationId xmlns:a16="http://schemas.microsoft.com/office/drawing/2014/main" id="{BD32F03C-F051-4316-B033-C822E6D11550}"/>
              </a:ext>
            </a:extLst>
          </p:cNvPr>
          <p:cNvPicPr/>
          <p:nvPr/>
        </p:nvPicPr>
        <p:blipFill>
          <a:blip r:embed="rId2" cstate="print"/>
          <a:srcRect/>
          <a:stretch>
            <a:fillRect/>
          </a:stretch>
        </p:blipFill>
        <p:spPr bwMode="auto">
          <a:xfrm>
            <a:off x="11471414" y="0"/>
            <a:ext cx="720585" cy="581891"/>
          </a:xfrm>
          <a:prstGeom prst="rect">
            <a:avLst/>
          </a:prstGeom>
          <a:noFill/>
          <a:ln w="9525">
            <a:noFill/>
            <a:miter lim="800000"/>
            <a:headEnd/>
            <a:tailEnd/>
          </a:ln>
        </p:spPr>
      </p:pic>
    </p:spTree>
    <p:extLst>
      <p:ext uri="{BB962C8B-B14F-4D97-AF65-F5344CB8AC3E}">
        <p14:creationId xmlns:p14="http://schemas.microsoft.com/office/powerpoint/2010/main" val="39310543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268" y="161468"/>
            <a:ext cx="10515600" cy="788444"/>
          </a:xfrm>
        </p:spPr>
        <p:txBody>
          <a:bodyPr>
            <a:normAutofit/>
          </a:bodyPr>
          <a:lstStyle/>
          <a:p>
            <a:r>
              <a:rPr lang="en-IN" dirty="0">
                <a:latin typeface="Bookman Old Style" panose="02050604050505020204" pitchFamily="18" charset="0"/>
              </a:rPr>
              <a:t>Annual Return – GSTR-9ABC</a:t>
            </a:r>
          </a:p>
        </p:txBody>
      </p:sp>
      <p:sp>
        <p:nvSpPr>
          <p:cNvPr id="3" name="Content Placeholder 2"/>
          <p:cNvSpPr>
            <a:spLocks noGrp="1"/>
          </p:cNvSpPr>
          <p:nvPr>
            <p:ph idx="1"/>
          </p:nvPr>
        </p:nvSpPr>
        <p:spPr>
          <a:xfrm>
            <a:off x="445295" y="5775930"/>
            <a:ext cx="10515600" cy="598237"/>
          </a:xfrm>
        </p:spPr>
        <p:txBody>
          <a:bodyPr>
            <a:normAutofit fontScale="85000" lnSpcReduction="10000"/>
          </a:bodyPr>
          <a:lstStyle/>
          <a:p>
            <a:pPr algn="just">
              <a:lnSpc>
                <a:spcPct val="100000"/>
              </a:lnSpc>
              <a:buFont typeface="Wingdings" panose="05000000000000000000" pitchFamily="2" charset="2"/>
              <a:buChar char="Ø"/>
            </a:pPr>
            <a:r>
              <a:rPr lang="en-US" dirty="0">
                <a:latin typeface="Bookman Old Style" panose="02050604050505020204" pitchFamily="18" charset="0"/>
              </a:rPr>
              <a:t>Last date - 31st December following the end of the financial year</a:t>
            </a:r>
          </a:p>
          <a:p>
            <a:pPr marL="0" indent="0" algn="just">
              <a:lnSpc>
                <a:spcPct val="100000"/>
              </a:lnSpc>
              <a:buNone/>
            </a:pPr>
            <a:endParaRPr lang="en-US" dirty="0">
              <a:latin typeface="Bookman Old Style" panose="02050604050505020204" pitchFamily="18" charset="0"/>
            </a:endParaRPr>
          </a:p>
        </p:txBody>
      </p:sp>
      <p:graphicFrame>
        <p:nvGraphicFramePr>
          <p:cNvPr id="4" name="Diagram 3"/>
          <p:cNvGraphicFramePr/>
          <p:nvPr>
            <p:extLst>
              <p:ext uri="{D42A27DB-BD31-4B8C-83A1-F6EECF244321}">
                <p14:modId xmlns:p14="http://schemas.microsoft.com/office/powerpoint/2010/main" val="325474620"/>
              </p:ext>
            </p:extLst>
          </p:nvPr>
        </p:nvGraphicFramePr>
        <p:xfrm>
          <a:off x="1042846" y="653588"/>
          <a:ext cx="998322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Footer Placeholder 4">
            <a:extLst>
              <a:ext uri="{FF2B5EF4-FFF2-40B4-BE49-F238E27FC236}">
                <a16:creationId xmlns:a16="http://schemas.microsoft.com/office/drawing/2014/main" id="{D7174029-8B01-4BDB-A974-0896604B48FF}"/>
              </a:ext>
            </a:extLst>
          </p:cNvPr>
          <p:cNvSpPr>
            <a:spLocks noGrp="1"/>
          </p:cNvSpPr>
          <p:nvPr>
            <p:ph type="ftr" sz="quarter" idx="11"/>
          </p:nvPr>
        </p:nvSpPr>
        <p:spPr/>
        <p:txBody>
          <a:bodyPr/>
          <a:lstStyle/>
          <a:p>
            <a:r>
              <a:rPr lang="pt-BR"/>
              <a:t>S &amp; Y</a:t>
            </a:r>
            <a:endParaRPr lang="en-IN"/>
          </a:p>
        </p:txBody>
      </p:sp>
      <p:pic>
        <p:nvPicPr>
          <p:cNvPr id="6" name="Picture 5">
            <a:extLst>
              <a:ext uri="{FF2B5EF4-FFF2-40B4-BE49-F238E27FC236}">
                <a16:creationId xmlns:a16="http://schemas.microsoft.com/office/drawing/2014/main" id="{1D572C30-5569-4DC2-A1D9-EE74E83D5483}"/>
              </a:ext>
            </a:extLst>
          </p:cNvPr>
          <p:cNvPicPr/>
          <p:nvPr/>
        </p:nvPicPr>
        <p:blipFill>
          <a:blip r:embed="rId8" cstate="print"/>
          <a:srcRect/>
          <a:stretch>
            <a:fillRect/>
          </a:stretch>
        </p:blipFill>
        <p:spPr bwMode="auto">
          <a:xfrm>
            <a:off x="11471414" y="0"/>
            <a:ext cx="720585" cy="581891"/>
          </a:xfrm>
          <a:prstGeom prst="rect">
            <a:avLst/>
          </a:prstGeom>
          <a:noFill/>
          <a:ln w="9525">
            <a:noFill/>
            <a:miter lim="800000"/>
            <a:headEnd/>
            <a:tailEnd/>
          </a:ln>
        </p:spPr>
      </p:pic>
    </p:spTree>
    <p:extLst>
      <p:ext uri="{BB962C8B-B14F-4D97-AF65-F5344CB8AC3E}">
        <p14:creationId xmlns:p14="http://schemas.microsoft.com/office/powerpoint/2010/main" val="1401926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A33658-CAA1-4ADB-B358-AF8A0446DA15}"/>
              </a:ext>
            </a:extLst>
          </p:cNvPr>
          <p:cNvSpPr>
            <a:spLocks noGrp="1"/>
          </p:cNvSpPr>
          <p:nvPr>
            <p:ph type="ctrTitle"/>
          </p:nvPr>
        </p:nvSpPr>
        <p:spPr/>
        <p:txBody>
          <a:bodyPr>
            <a:normAutofit/>
          </a:bodyPr>
          <a:lstStyle/>
          <a:p>
            <a:r>
              <a:rPr lang="en-US" sz="5400" dirty="0">
                <a:solidFill>
                  <a:srgbClr val="00B050"/>
                </a:solidFill>
                <a:latin typeface="Bookman Old Style" panose="02050604050505020204" pitchFamily="18" charset="0"/>
              </a:rPr>
              <a:t>Reconciliations</a:t>
            </a:r>
            <a:endParaRPr lang="en-IN" sz="5400" dirty="0">
              <a:solidFill>
                <a:srgbClr val="00B050"/>
              </a:solidFill>
              <a:latin typeface="Bookman Old Style" panose="02050604050505020204" pitchFamily="18" charset="0"/>
            </a:endParaRPr>
          </a:p>
        </p:txBody>
      </p:sp>
      <p:sp>
        <p:nvSpPr>
          <p:cNvPr id="3" name="Subtitle 2">
            <a:extLst>
              <a:ext uri="{FF2B5EF4-FFF2-40B4-BE49-F238E27FC236}">
                <a16:creationId xmlns:a16="http://schemas.microsoft.com/office/drawing/2014/main" id="{0F2B3C86-2B2A-4451-B805-013A816FFE7D}"/>
              </a:ext>
            </a:extLst>
          </p:cNvPr>
          <p:cNvSpPr>
            <a:spLocks noGrp="1"/>
          </p:cNvSpPr>
          <p:nvPr>
            <p:ph type="subTitle" idx="1"/>
          </p:nvPr>
        </p:nvSpPr>
        <p:spPr/>
        <p:txBody>
          <a:bodyPr/>
          <a:lstStyle/>
          <a:p>
            <a:endParaRPr lang="en-IN" dirty="0"/>
          </a:p>
        </p:txBody>
      </p:sp>
      <p:sp>
        <p:nvSpPr>
          <p:cNvPr id="4" name="Footer Placeholder 3">
            <a:extLst>
              <a:ext uri="{FF2B5EF4-FFF2-40B4-BE49-F238E27FC236}">
                <a16:creationId xmlns:a16="http://schemas.microsoft.com/office/drawing/2014/main" id="{7E6C4710-A6E9-462E-83DC-23D858332306}"/>
              </a:ext>
            </a:extLst>
          </p:cNvPr>
          <p:cNvSpPr>
            <a:spLocks noGrp="1"/>
          </p:cNvSpPr>
          <p:nvPr>
            <p:ph type="ftr" sz="quarter" idx="11"/>
          </p:nvPr>
        </p:nvSpPr>
        <p:spPr/>
        <p:txBody>
          <a:bodyPr/>
          <a:lstStyle/>
          <a:p>
            <a:r>
              <a:rPr lang="pt-BR"/>
              <a:t>S &amp; Y</a:t>
            </a:r>
            <a:endParaRPr lang="en-IN"/>
          </a:p>
        </p:txBody>
      </p:sp>
    </p:spTree>
    <p:extLst>
      <p:ext uri="{BB962C8B-B14F-4D97-AF65-F5344CB8AC3E}">
        <p14:creationId xmlns:p14="http://schemas.microsoft.com/office/powerpoint/2010/main" val="21076425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DFA44F-D6BB-4803-877C-736909E7233B}"/>
              </a:ext>
            </a:extLst>
          </p:cNvPr>
          <p:cNvSpPr>
            <a:spLocks noGrp="1"/>
          </p:cNvSpPr>
          <p:nvPr>
            <p:ph type="title"/>
          </p:nvPr>
        </p:nvSpPr>
        <p:spPr/>
        <p:txBody>
          <a:bodyPr>
            <a:normAutofit/>
          </a:bodyPr>
          <a:lstStyle/>
          <a:p>
            <a:pPr algn="just"/>
            <a:r>
              <a:rPr lang="en-US" dirty="0" err="1">
                <a:solidFill>
                  <a:srgbClr val="00B050"/>
                </a:solidFill>
                <a:latin typeface="Bookman Old Style" panose="02050604050505020204" pitchFamily="18" charset="0"/>
              </a:rPr>
              <a:t>Reconcilations</a:t>
            </a:r>
            <a:r>
              <a:rPr lang="en-US" dirty="0">
                <a:solidFill>
                  <a:srgbClr val="00B050"/>
                </a:solidFill>
                <a:latin typeface="Bookman Old Style" panose="02050604050505020204" pitchFamily="18" charset="0"/>
              </a:rPr>
              <a:t> </a:t>
            </a:r>
          </a:p>
        </p:txBody>
      </p:sp>
      <p:sp>
        <p:nvSpPr>
          <p:cNvPr id="3" name="Content Placeholder 2">
            <a:extLst>
              <a:ext uri="{FF2B5EF4-FFF2-40B4-BE49-F238E27FC236}">
                <a16:creationId xmlns:a16="http://schemas.microsoft.com/office/drawing/2014/main" id="{845ADBB8-EAA0-4C8F-BE32-20DF06713FA5}"/>
              </a:ext>
            </a:extLst>
          </p:cNvPr>
          <p:cNvSpPr>
            <a:spLocks noGrp="1"/>
          </p:cNvSpPr>
          <p:nvPr>
            <p:ph type="body" idx="1"/>
          </p:nvPr>
        </p:nvSpPr>
        <p:spPr>
          <a:xfrm>
            <a:off x="838200" y="1363287"/>
            <a:ext cx="10515600" cy="4813676"/>
          </a:xfrm>
        </p:spPr>
        <p:txBody>
          <a:bodyPr>
            <a:normAutofit/>
          </a:bodyPr>
          <a:lstStyle/>
          <a:p>
            <a:pPr marL="0" indent="0" algn="just">
              <a:buNone/>
            </a:pPr>
            <a:r>
              <a:rPr lang="en-US" dirty="0">
                <a:solidFill>
                  <a:srgbClr val="0070C0"/>
                </a:solidFill>
                <a:latin typeface="Bookman Old Style" panose="02050604050505020204" pitchFamily="18" charset="0"/>
              </a:rPr>
              <a:t>For Outward Supply </a:t>
            </a:r>
          </a:p>
          <a:p>
            <a:pPr algn="just"/>
            <a:r>
              <a:rPr lang="en-US" dirty="0">
                <a:solidFill>
                  <a:srgbClr val="0070C0"/>
                </a:solidFill>
                <a:latin typeface="Bookman Old Style" panose="02050604050505020204" pitchFamily="18" charset="0"/>
              </a:rPr>
              <a:t>Values declared in books v/s. Form GSTR-3B</a:t>
            </a:r>
          </a:p>
          <a:p>
            <a:pPr algn="just"/>
            <a:r>
              <a:rPr lang="en-US" dirty="0">
                <a:solidFill>
                  <a:srgbClr val="0070C0"/>
                </a:solidFill>
                <a:latin typeface="Bookman Old Style" panose="02050604050505020204" pitchFamily="18" charset="0"/>
              </a:rPr>
              <a:t>Values declared in books v/s. GSTR-1</a:t>
            </a:r>
          </a:p>
          <a:p>
            <a:pPr algn="just"/>
            <a:r>
              <a:rPr lang="en-US" dirty="0">
                <a:solidFill>
                  <a:srgbClr val="0070C0"/>
                </a:solidFill>
                <a:latin typeface="Bookman Old Style" panose="02050604050505020204" pitchFamily="18" charset="0"/>
              </a:rPr>
              <a:t>Values declared in GSTR-1 v/s. GSTR-3B</a:t>
            </a:r>
          </a:p>
          <a:p>
            <a:pPr marL="0" indent="0" algn="just">
              <a:buNone/>
            </a:pPr>
            <a:endParaRPr lang="en-US" dirty="0">
              <a:solidFill>
                <a:srgbClr val="0070C0"/>
              </a:solidFill>
              <a:latin typeface="Bookman Old Style" panose="02050604050505020204" pitchFamily="18" charset="0"/>
            </a:endParaRPr>
          </a:p>
          <a:p>
            <a:pPr marL="0" indent="0" algn="just">
              <a:buNone/>
            </a:pPr>
            <a:r>
              <a:rPr lang="en-US" dirty="0">
                <a:solidFill>
                  <a:srgbClr val="0070C0"/>
                </a:solidFill>
                <a:latin typeface="Bookman Old Style" panose="02050604050505020204" pitchFamily="18" charset="0"/>
              </a:rPr>
              <a:t>For Inward Supply &amp; Credit</a:t>
            </a:r>
          </a:p>
          <a:p>
            <a:pPr algn="just"/>
            <a:r>
              <a:rPr lang="en-US" dirty="0">
                <a:solidFill>
                  <a:srgbClr val="0070C0"/>
                </a:solidFill>
                <a:latin typeface="Bookman Old Style" panose="02050604050505020204" pitchFamily="18" charset="0"/>
              </a:rPr>
              <a:t>Values declared in books v/s. Form GSTR-3B</a:t>
            </a:r>
          </a:p>
          <a:p>
            <a:pPr algn="just"/>
            <a:r>
              <a:rPr lang="en-US" dirty="0">
                <a:solidFill>
                  <a:srgbClr val="0070C0"/>
                </a:solidFill>
                <a:latin typeface="Bookman Old Style" panose="02050604050505020204" pitchFamily="18" charset="0"/>
              </a:rPr>
              <a:t>Values declared in books v/s. GSTR-2A</a:t>
            </a:r>
          </a:p>
          <a:p>
            <a:pPr algn="just"/>
            <a:r>
              <a:rPr lang="en-US" dirty="0">
                <a:solidFill>
                  <a:srgbClr val="0070C0"/>
                </a:solidFill>
                <a:latin typeface="Bookman Old Style" panose="02050604050505020204" pitchFamily="18" charset="0"/>
              </a:rPr>
              <a:t>Values declared in GSTR-2A v/s. GSTR-3B</a:t>
            </a:r>
          </a:p>
          <a:p>
            <a:pPr lvl="1" algn="just"/>
            <a:endParaRPr lang="en-US" dirty="0">
              <a:solidFill>
                <a:srgbClr val="0070C0"/>
              </a:solidFill>
              <a:latin typeface="Bookman Old Style" panose="02050604050505020204" pitchFamily="18" charset="0"/>
            </a:endParaRPr>
          </a:p>
        </p:txBody>
      </p:sp>
      <p:sp>
        <p:nvSpPr>
          <p:cNvPr id="4" name="Footer Placeholder 3">
            <a:extLst>
              <a:ext uri="{FF2B5EF4-FFF2-40B4-BE49-F238E27FC236}">
                <a16:creationId xmlns:a16="http://schemas.microsoft.com/office/drawing/2014/main" id="{472C0E4D-901C-489E-8385-F52DF14C846E}"/>
              </a:ext>
            </a:extLst>
          </p:cNvPr>
          <p:cNvSpPr>
            <a:spLocks noGrp="1"/>
          </p:cNvSpPr>
          <p:nvPr>
            <p:ph type="ftr" sz="quarter" idx="11"/>
          </p:nvPr>
        </p:nvSpPr>
        <p:spPr/>
        <p:txBody>
          <a:bodyPr/>
          <a:lstStyle/>
          <a:p>
            <a:r>
              <a:rPr lang="pt-BR"/>
              <a:t>S &amp; Y</a:t>
            </a:r>
            <a:endParaRPr lang="en-IN"/>
          </a:p>
        </p:txBody>
      </p:sp>
      <p:pic>
        <p:nvPicPr>
          <p:cNvPr id="5" name="Picture 4">
            <a:extLst>
              <a:ext uri="{FF2B5EF4-FFF2-40B4-BE49-F238E27FC236}">
                <a16:creationId xmlns:a16="http://schemas.microsoft.com/office/drawing/2014/main" id="{BD32F03C-F051-4316-B033-C822E6D11550}"/>
              </a:ext>
            </a:extLst>
          </p:cNvPr>
          <p:cNvPicPr/>
          <p:nvPr/>
        </p:nvPicPr>
        <p:blipFill>
          <a:blip r:embed="rId2" cstate="print"/>
          <a:srcRect/>
          <a:stretch>
            <a:fillRect/>
          </a:stretch>
        </p:blipFill>
        <p:spPr bwMode="auto">
          <a:xfrm>
            <a:off x="11471414" y="0"/>
            <a:ext cx="720585" cy="581891"/>
          </a:xfrm>
          <a:prstGeom prst="rect">
            <a:avLst/>
          </a:prstGeom>
          <a:noFill/>
          <a:ln w="9525">
            <a:noFill/>
            <a:miter lim="800000"/>
            <a:headEnd/>
            <a:tailEnd/>
          </a:ln>
        </p:spPr>
      </p:pic>
    </p:spTree>
    <p:extLst>
      <p:ext uri="{BB962C8B-B14F-4D97-AF65-F5344CB8AC3E}">
        <p14:creationId xmlns:p14="http://schemas.microsoft.com/office/powerpoint/2010/main" val="35076859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DFA44F-D6BB-4803-877C-736909E7233B}"/>
              </a:ext>
            </a:extLst>
          </p:cNvPr>
          <p:cNvSpPr>
            <a:spLocks noGrp="1"/>
          </p:cNvSpPr>
          <p:nvPr>
            <p:ph type="title"/>
          </p:nvPr>
        </p:nvSpPr>
        <p:spPr/>
        <p:txBody>
          <a:bodyPr>
            <a:normAutofit/>
          </a:bodyPr>
          <a:lstStyle/>
          <a:p>
            <a:pPr algn="just"/>
            <a:r>
              <a:rPr lang="en-US" dirty="0" err="1">
                <a:solidFill>
                  <a:srgbClr val="00B050"/>
                </a:solidFill>
                <a:latin typeface="Bookman Old Style" panose="02050604050505020204" pitchFamily="18" charset="0"/>
              </a:rPr>
              <a:t>Reconcilations</a:t>
            </a:r>
            <a:r>
              <a:rPr lang="en-US" dirty="0">
                <a:solidFill>
                  <a:srgbClr val="00B050"/>
                </a:solidFill>
                <a:latin typeface="Bookman Old Style" panose="02050604050505020204" pitchFamily="18" charset="0"/>
              </a:rPr>
              <a:t> </a:t>
            </a:r>
          </a:p>
        </p:txBody>
      </p:sp>
      <p:sp>
        <p:nvSpPr>
          <p:cNvPr id="3" name="Content Placeholder 2">
            <a:extLst>
              <a:ext uri="{FF2B5EF4-FFF2-40B4-BE49-F238E27FC236}">
                <a16:creationId xmlns:a16="http://schemas.microsoft.com/office/drawing/2014/main" id="{845ADBB8-EAA0-4C8F-BE32-20DF06713FA5}"/>
              </a:ext>
            </a:extLst>
          </p:cNvPr>
          <p:cNvSpPr>
            <a:spLocks noGrp="1"/>
          </p:cNvSpPr>
          <p:nvPr>
            <p:ph type="body" idx="1"/>
          </p:nvPr>
        </p:nvSpPr>
        <p:spPr>
          <a:xfrm>
            <a:off x="838200" y="1363287"/>
            <a:ext cx="10515600" cy="4813676"/>
          </a:xfrm>
        </p:spPr>
        <p:txBody>
          <a:bodyPr>
            <a:normAutofit/>
          </a:bodyPr>
          <a:lstStyle/>
          <a:p>
            <a:pPr marL="0" indent="0" algn="just">
              <a:buNone/>
            </a:pPr>
            <a:r>
              <a:rPr lang="en-US" dirty="0">
                <a:solidFill>
                  <a:srgbClr val="0070C0"/>
                </a:solidFill>
                <a:latin typeface="Bookman Old Style" panose="02050604050505020204" pitchFamily="18" charset="0"/>
              </a:rPr>
              <a:t>For Taxes</a:t>
            </a:r>
          </a:p>
          <a:p>
            <a:pPr algn="just"/>
            <a:r>
              <a:rPr lang="en-US" dirty="0">
                <a:solidFill>
                  <a:srgbClr val="0070C0"/>
                </a:solidFill>
                <a:latin typeface="Bookman Old Style" panose="02050604050505020204" pitchFamily="18" charset="0"/>
              </a:rPr>
              <a:t>Values declared in books v/s. Form GSTR-3B</a:t>
            </a:r>
          </a:p>
          <a:p>
            <a:pPr algn="just"/>
            <a:r>
              <a:rPr lang="en-US" dirty="0">
                <a:solidFill>
                  <a:srgbClr val="0070C0"/>
                </a:solidFill>
                <a:latin typeface="Bookman Old Style" panose="02050604050505020204" pitchFamily="18" charset="0"/>
              </a:rPr>
              <a:t>Values declared in books v/s. GSTR-1</a:t>
            </a:r>
          </a:p>
          <a:p>
            <a:pPr algn="just"/>
            <a:r>
              <a:rPr lang="en-US" dirty="0">
                <a:solidFill>
                  <a:srgbClr val="0070C0"/>
                </a:solidFill>
                <a:latin typeface="Bookman Old Style" panose="02050604050505020204" pitchFamily="18" charset="0"/>
              </a:rPr>
              <a:t>Values declared in GSTR-1 v/s. GSTR-3B</a:t>
            </a:r>
          </a:p>
          <a:p>
            <a:pPr lvl="1" algn="just"/>
            <a:endParaRPr lang="en-US" dirty="0">
              <a:solidFill>
                <a:srgbClr val="0070C0"/>
              </a:solidFill>
              <a:latin typeface="Bookman Old Style" panose="02050604050505020204" pitchFamily="18" charset="0"/>
            </a:endParaRPr>
          </a:p>
        </p:txBody>
      </p:sp>
      <p:sp>
        <p:nvSpPr>
          <p:cNvPr id="4" name="Footer Placeholder 3">
            <a:extLst>
              <a:ext uri="{FF2B5EF4-FFF2-40B4-BE49-F238E27FC236}">
                <a16:creationId xmlns:a16="http://schemas.microsoft.com/office/drawing/2014/main" id="{472C0E4D-901C-489E-8385-F52DF14C846E}"/>
              </a:ext>
            </a:extLst>
          </p:cNvPr>
          <p:cNvSpPr>
            <a:spLocks noGrp="1"/>
          </p:cNvSpPr>
          <p:nvPr>
            <p:ph type="ftr" sz="quarter" idx="11"/>
          </p:nvPr>
        </p:nvSpPr>
        <p:spPr/>
        <p:txBody>
          <a:bodyPr/>
          <a:lstStyle/>
          <a:p>
            <a:r>
              <a:rPr lang="pt-BR"/>
              <a:t>S &amp; Y</a:t>
            </a:r>
            <a:endParaRPr lang="en-IN"/>
          </a:p>
        </p:txBody>
      </p:sp>
      <p:pic>
        <p:nvPicPr>
          <p:cNvPr id="5" name="Picture 4">
            <a:extLst>
              <a:ext uri="{FF2B5EF4-FFF2-40B4-BE49-F238E27FC236}">
                <a16:creationId xmlns:a16="http://schemas.microsoft.com/office/drawing/2014/main" id="{BD32F03C-F051-4316-B033-C822E6D11550}"/>
              </a:ext>
            </a:extLst>
          </p:cNvPr>
          <p:cNvPicPr/>
          <p:nvPr/>
        </p:nvPicPr>
        <p:blipFill>
          <a:blip r:embed="rId2" cstate="print"/>
          <a:srcRect/>
          <a:stretch>
            <a:fillRect/>
          </a:stretch>
        </p:blipFill>
        <p:spPr bwMode="auto">
          <a:xfrm>
            <a:off x="11471414" y="0"/>
            <a:ext cx="720585" cy="581891"/>
          </a:xfrm>
          <a:prstGeom prst="rect">
            <a:avLst/>
          </a:prstGeom>
          <a:noFill/>
          <a:ln w="9525">
            <a:noFill/>
            <a:miter lim="800000"/>
            <a:headEnd/>
            <a:tailEnd/>
          </a:ln>
        </p:spPr>
      </p:pic>
    </p:spTree>
    <p:extLst>
      <p:ext uri="{BB962C8B-B14F-4D97-AF65-F5344CB8AC3E}">
        <p14:creationId xmlns:p14="http://schemas.microsoft.com/office/powerpoint/2010/main" val="293403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DFA44F-D6BB-4803-877C-736909E7233B}"/>
              </a:ext>
            </a:extLst>
          </p:cNvPr>
          <p:cNvSpPr>
            <a:spLocks noGrp="1"/>
          </p:cNvSpPr>
          <p:nvPr>
            <p:ph type="title"/>
          </p:nvPr>
        </p:nvSpPr>
        <p:spPr/>
        <p:txBody>
          <a:bodyPr>
            <a:normAutofit/>
          </a:bodyPr>
          <a:lstStyle/>
          <a:p>
            <a:pPr algn="just"/>
            <a:r>
              <a:rPr lang="en-US" dirty="0">
                <a:solidFill>
                  <a:srgbClr val="00B050"/>
                </a:solidFill>
                <a:latin typeface="Bookman Old Style" panose="02050604050505020204" pitchFamily="18" charset="0"/>
              </a:rPr>
              <a:t>Sample </a:t>
            </a:r>
            <a:r>
              <a:rPr lang="en-US" dirty="0" err="1">
                <a:solidFill>
                  <a:srgbClr val="00B050"/>
                </a:solidFill>
                <a:latin typeface="Bookman Old Style" panose="02050604050505020204" pitchFamily="18" charset="0"/>
              </a:rPr>
              <a:t>Reco</a:t>
            </a:r>
            <a:endParaRPr lang="en-US" dirty="0">
              <a:solidFill>
                <a:srgbClr val="00B050"/>
              </a:solidFill>
              <a:latin typeface="Bookman Old Style" panose="02050604050505020204" pitchFamily="18" charset="0"/>
            </a:endParaRPr>
          </a:p>
        </p:txBody>
      </p:sp>
      <p:sp>
        <p:nvSpPr>
          <p:cNvPr id="3" name="Content Placeholder 2">
            <a:extLst>
              <a:ext uri="{FF2B5EF4-FFF2-40B4-BE49-F238E27FC236}">
                <a16:creationId xmlns:a16="http://schemas.microsoft.com/office/drawing/2014/main" id="{845ADBB8-EAA0-4C8F-BE32-20DF06713FA5}"/>
              </a:ext>
            </a:extLst>
          </p:cNvPr>
          <p:cNvSpPr>
            <a:spLocks noGrp="1"/>
          </p:cNvSpPr>
          <p:nvPr>
            <p:ph type="body" idx="1"/>
          </p:nvPr>
        </p:nvSpPr>
        <p:spPr>
          <a:xfrm>
            <a:off x="838200" y="1363287"/>
            <a:ext cx="10515600" cy="4813676"/>
          </a:xfrm>
        </p:spPr>
        <p:txBody>
          <a:bodyPr>
            <a:normAutofit/>
          </a:bodyPr>
          <a:lstStyle/>
          <a:p>
            <a:pPr lvl="1" algn="just">
              <a:buNone/>
            </a:pPr>
            <a:endParaRPr lang="en-US" dirty="0">
              <a:solidFill>
                <a:srgbClr val="0070C0"/>
              </a:solidFill>
              <a:latin typeface="Bookman Old Style" panose="02050604050505020204" pitchFamily="18" charset="0"/>
            </a:endParaRPr>
          </a:p>
        </p:txBody>
      </p:sp>
      <p:sp>
        <p:nvSpPr>
          <p:cNvPr id="4" name="Footer Placeholder 3">
            <a:extLst>
              <a:ext uri="{FF2B5EF4-FFF2-40B4-BE49-F238E27FC236}">
                <a16:creationId xmlns:a16="http://schemas.microsoft.com/office/drawing/2014/main" id="{472C0E4D-901C-489E-8385-F52DF14C846E}"/>
              </a:ext>
            </a:extLst>
          </p:cNvPr>
          <p:cNvSpPr>
            <a:spLocks noGrp="1"/>
          </p:cNvSpPr>
          <p:nvPr>
            <p:ph type="ftr" sz="quarter" idx="11"/>
          </p:nvPr>
        </p:nvSpPr>
        <p:spPr/>
        <p:txBody>
          <a:bodyPr/>
          <a:lstStyle/>
          <a:p>
            <a:r>
              <a:rPr lang="pt-BR"/>
              <a:t>S &amp; Y</a:t>
            </a:r>
            <a:endParaRPr lang="en-IN"/>
          </a:p>
        </p:txBody>
      </p:sp>
      <p:pic>
        <p:nvPicPr>
          <p:cNvPr id="5" name="Picture 4">
            <a:extLst>
              <a:ext uri="{FF2B5EF4-FFF2-40B4-BE49-F238E27FC236}">
                <a16:creationId xmlns:a16="http://schemas.microsoft.com/office/drawing/2014/main" id="{BD32F03C-F051-4316-B033-C822E6D11550}"/>
              </a:ext>
            </a:extLst>
          </p:cNvPr>
          <p:cNvPicPr/>
          <p:nvPr/>
        </p:nvPicPr>
        <p:blipFill>
          <a:blip r:embed="rId2" cstate="print"/>
          <a:srcRect/>
          <a:stretch>
            <a:fillRect/>
          </a:stretch>
        </p:blipFill>
        <p:spPr bwMode="auto">
          <a:xfrm>
            <a:off x="11471414" y="0"/>
            <a:ext cx="720585" cy="581891"/>
          </a:xfrm>
          <a:prstGeom prst="rect">
            <a:avLst/>
          </a:prstGeom>
          <a:noFill/>
          <a:ln w="9525">
            <a:noFill/>
            <a:miter lim="800000"/>
            <a:headEnd/>
            <a:tailEnd/>
          </a:ln>
        </p:spPr>
      </p:pic>
      <p:pic>
        <p:nvPicPr>
          <p:cNvPr id="110594" name="Picture 2"/>
          <p:cNvPicPr>
            <a:picLocks noChangeAspect="1" noChangeArrowheads="1"/>
          </p:cNvPicPr>
          <p:nvPr/>
        </p:nvPicPr>
        <p:blipFill>
          <a:blip r:embed="rId3"/>
          <a:srcRect/>
          <a:stretch>
            <a:fillRect/>
          </a:stretch>
        </p:blipFill>
        <p:spPr bwMode="auto">
          <a:xfrm>
            <a:off x="299800" y="1363287"/>
            <a:ext cx="11627214" cy="5358187"/>
          </a:xfrm>
          <a:prstGeom prst="rect">
            <a:avLst/>
          </a:prstGeom>
          <a:noFill/>
          <a:ln w="9525">
            <a:noFill/>
            <a:miter lim="800000"/>
            <a:headEnd/>
            <a:tailEnd/>
          </a:ln>
          <a:effectLst/>
        </p:spPr>
      </p:pic>
    </p:spTree>
    <p:extLst>
      <p:ext uri="{BB962C8B-B14F-4D97-AF65-F5344CB8AC3E}">
        <p14:creationId xmlns:p14="http://schemas.microsoft.com/office/powerpoint/2010/main" val="293403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DFA44F-D6BB-4803-877C-736909E7233B}"/>
              </a:ext>
            </a:extLst>
          </p:cNvPr>
          <p:cNvSpPr>
            <a:spLocks noGrp="1"/>
          </p:cNvSpPr>
          <p:nvPr>
            <p:ph type="title"/>
          </p:nvPr>
        </p:nvSpPr>
        <p:spPr/>
        <p:txBody>
          <a:bodyPr>
            <a:normAutofit/>
          </a:bodyPr>
          <a:lstStyle/>
          <a:p>
            <a:pPr algn="just"/>
            <a:r>
              <a:rPr lang="en-US" dirty="0">
                <a:solidFill>
                  <a:srgbClr val="00B050"/>
                </a:solidFill>
                <a:latin typeface="Bookman Old Style" panose="02050604050505020204" pitchFamily="18" charset="0"/>
              </a:rPr>
              <a:t>Agenda</a:t>
            </a:r>
          </a:p>
        </p:txBody>
      </p:sp>
      <p:sp>
        <p:nvSpPr>
          <p:cNvPr id="3" name="Content Placeholder 2">
            <a:extLst>
              <a:ext uri="{FF2B5EF4-FFF2-40B4-BE49-F238E27FC236}">
                <a16:creationId xmlns:a16="http://schemas.microsoft.com/office/drawing/2014/main" id="{845ADBB8-EAA0-4C8F-BE32-20DF06713FA5}"/>
              </a:ext>
            </a:extLst>
          </p:cNvPr>
          <p:cNvSpPr>
            <a:spLocks noGrp="1"/>
          </p:cNvSpPr>
          <p:nvPr>
            <p:ph type="body" idx="1"/>
          </p:nvPr>
        </p:nvSpPr>
        <p:spPr/>
        <p:txBody>
          <a:bodyPr/>
          <a:lstStyle/>
          <a:p>
            <a:pPr algn="just"/>
            <a:r>
              <a:rPr lang="en-US" dirty="0">
                <a:solidFill>
                  <a:srgbClr val="0070C0"/>
                </a:solidFill>
                <a:latin typeface="Bookman Old Style" panose="02050604050505020204" pitchFamily="18" charset="0"/>
              </a:rPr>
              <a:t>Audit Process </a:t>
            </a:r>
          </a:p>
          <a:p>
            <a:pPr algn="just"/>
            <a:r>
              <a:rPr lang="en-US" dirty="0">
                <a:solidFill>
                  <a:srgbClr val="0070C0"/>
                </a:solidFill>
                <a:latin typeface="Bookman Old Style" panose="02050604050505020204" pitchFamily="18" charset="0"/>
              </a:rPr>
              <a:t>Statutory provisions on GSTR 9</a:t>
            </a:r>
          </a:p>
          <a:p>
            <a:pPr algn="just"/>
            <a:r>
              <a:rPr lang="en-US" dirty="0">
                <a:solidFill>
                  <a:srgbClr val="0070C0"/>
                </a:solidFill>
                <a:latin typeface="Bookman Old Style" panose="02050604050505020204" pitchFamily="18" charset="0"/>
              </a:rPr>
              <a:t>Clause by clause discussion on GSTR 9</a:t>
            </a:r>
          </a:p>
          <a:p>
            <a:pPr algn="just"/>
            <a:r>
              <a:rPr lang="en-US" dirty="0">
                <a:solidFill>
                  <a:srgbClr val="0070C0"/>
                </a:solidFill>
                <a:latin typeface="Bookman Old Style" panose="02050604050505020204" pitchFamily="18" charset="0"/>
              </a:rPr>
              <a:t>Recent updates</a:t>
            </a:r>
          </a:p>
          <a:p>
            <a:pPr algn="just"/>
            <a:r>
              <a:rPr lang="en-US" dirty="0">
                <a:solidFill>
                  <a:srgbClr val="0070C0"/>
                </a:solidFill>
                <a:latin typeface="Bookman Old Style" panose="02050604050505020204" pitchFamily="18" charset="0"/>
              </a:rPr>
              <a:t>Q &amp; A</a:t>
            </a:r>
          </a:p>
          <a:p>
            <a:pPr algn="just"/>
            <a:endParaRPr lang="en-US" dirty="0">
              <a:solidFill>
                <a:srgbClr val="00B050"/>
              </a:solidFill>
              <a:latin typeface="Bookman Old Style" panose="02050604050505020204" pitchFamily="18" charset="0"/>
            </a:endParaRPr>
          </a:p>
        </p:txBody>
      </p:sp>
      <p:sp>
        <p:nvSpPr>
          <p:cNvPr id="4" name="Footer Placeholder 3">
            <a:extLst>
              <a:ext uri="{FF2B5EF4-FFF2-40B4-BE49-F238E27FC236}">
                <a16:creationId xmlns:a16="http://schemas.microsoft.com/office/drawing/2014/main" id="{472C0E4D-901C-489E-8385-F52DF14C846E}"/>
              </a:ext>
            </a:extLst>
          </p:cNvPr>
          <p:cNvSpPr>
            <a:spLocks noGrp="1"/>
          </p:cNvSpPr>
          <p:nvPr>
            <p:ph type="ftr" sz="quarter" idx="11"/>
          </p:nvPr>
        </p:nvSpPr>
        <p:spPr/>
        <p:txBody>
          <a:bodyPr/>
          <a:lstStyle/>
          <a:p>
            <a:r>
              <a:rPr lang="pt-BR"/>
              <a:t>S &amp; Y</a:t>
            </a:r>
            <a:endParaRPr lang="en-IN"/>
          </a:p>
        </p:txBody>
      </p:sp>
      <p:pic>
        <p:nvPicPr>
          <p:cNvPr id="5" name="Picture 4">
            <a:extLst>
              <a:ext uri="{FF2B5EF4-FFF2-40B4-BE49-F238E27FC236}">
                <a16:creationId xmlns:a16="http://schemas.microsoft.com/office/drawing/2014/main" id="{CF98A91F-ECA5-4B58-A808-5F29EE2C57A3}"/>
              </a:ext>
            </a:extLst>
          </p:cNvPr>
          <p:cNvPicPr/>
          <p:nvPr/>
        </p:nvPicPr>
        <p:blipFill>
          <a:blip r:embed="rId2" cstate="print"/>
          <a:srcRect/>
          <a:stretch>
            <a:fillRect/>
          </a:stretch>
        </p:blipFill>
        <p:spPr bwMode="auto">
          <a:xfrm>
            <a:off x="11471414" y="0"/>
            <a:ext cx="720585" cy="581891"/>
          </a:xfrm>
          <a:prstGeom prst="rect">
            <a:avLst/>
          </a:prstGeom>
          <a:noFill/>
          <a:ln w="9525">
            <a:noFill/>
            <a:miter lim="800000"/>
            <a:headEnd/>
            <a:tailEnd/>
          </a:ln>
        </p:spPr>
      </p:pic>
    </p:spTree>
    <p:extLst>
      <p:ext uri="{BB962C8B-B14F-4D97-AF65-F5344CB8AC3E}">
        <p14:creationId xmlns:p14="http://schemas.microsoft.com/office/powerpoint/2010/main" val="30784616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DFA44F-D6BB-4803-877C-736909E7233B}"/>
              </a:ext>
            </a:extLst>
          </p:cNvPr>
          <p:cNvSpPr>
            <a:spLocks noGrp="1"/>
          </p:cNvSpPr>
          <p:nvPr>
            <p:ph type="title"/>
          </p:nvPr>
        </p:nvSpPr>
        <p:spPr/>
        <p:txBody>
          <a:bodyPr>
            <a:normAutofit/>
          </a:bodyPr>
          <a:lstStyle/>
          <a:p>
            <a:pPr algn="just"/>
            <a:r>
              <a:rPr lang="en-US" dirty="0">
                <a:solidFill>
                  <a:srgbClr val="00B050"/>
                </a:solidFill>
                <a:latin typeface="Bookman Old Style" panose="02050604050505020204" pitchFamily="18" charset="0"/>
              </a:rPr>
              <a:t>Reasons for Differences</a:t>
            </a:r>
          </a:p>
        </p:txBody>
      </p:sp>
      <p:sp>
        <p:nvSpPr>
          <p:cNvPr id="3" name="Content Placeholder 2">
            <a:extLst>
              <a:ext uri="{FF2B5EF4-FFF2-40B4-BE49-F238E27FC236}">
                <a16:creationId xmlns:a16="http://schemas.microsoft.com/office/drawing/2014/main" id="{845ADBB8-EAA0-4C8F-BE32-20DF06713FA5}"/>
              </a:ext>
            </a:extLst>
          </p:cNvPr>
          <p:cNvSpPr>
            <a:spLocks noGrp="1"/>
          </p:cNvSpPr>
          <p:nvPr>
            <p:ph type="body" idx="1"/>
          </p:nvPr>
        </p:nvSpPr>
        <p:spPr>
          <a:xfrm>
            <a:off x="838200" y="1363287"/>
            <a:ext cx="10515600" cy="4813676"/>
          </a:xfrm>
        </p:spPr>
        <p:txBody>
          <a:bodyPr>
            <a:normAutofit/>
          </a:bodyPr>
          <a:lstStyle/>
          <a:p>
            <a:pPr algn="just"/>
            <a:r>
              <a:rPr lang="en-US" dirty="0">
                <a:solidFill>
                  <a:srgbClr val="0070C0"/>
                </a:solidFill>
                <a:latin typeface="Bookman Old Style" panose="02050604050505020204" pitchFamily="18" charset="0"/>
              </a:rPr>
              <a:t>Excess liability disclosed in the returns </a:t>
            </a:r>
          </a:p>
          <a:p>
            <a:pPr algn="just"/>
            <a:r>
              <a:rPr lang="en-US" dirty="0">
                <a:solidFill>
                  <a:srgbClr val="0070C0"/>
                </a:solidFill>
                <a:latin typeface="Bookman Old Style" panose="02050604050505020204" pitchFamily="18" charset="0"/>
              </a:rPr>
              <a:t>Income not disclosed in the returns</a:t>
            </a:r>
          </a:p>
          <a:p>
            <a:pPr algn="just"/>
            <a:r>
              <a:rPr lang="en-US" dirty="0">
                <a:solidFill>
                  <a:srgbClr val="0070C0"/>
                </a:solidFill>
                <a:latin typeface="Bookman Old Style" panose="02050604050505020204" pitchFamily="18" charset="0"/>
              </a:rPr>
              <a:t>Excess credit availed in the returns </a:t>
            </a:r>
          </a:p>
          <a:p>
            <a:pPr algn="just"/>
            <a:r>
              <a:rPr lang="en-US" dirty="0">
                <a:solidFill>
                  <a:srgbClr val="0070C0"/>
                </a:solidFill>
                <a:latin typeface="Bookman Old Style" panose="02050604050505020204" pitchFamily="18" charset="0"/>
              </a:rPr>
              <a:t>Short credit disclosed in the returns </a:t>
            </a:r>
          </a:p>
          <a:p>
            <a:pPr algn="just"/>
            <a:r>
              <a:rPr lang="en-US" dirty="0">
                <a:solidFill>
                  <a:srgbClr val="0070C0"/>
                </a:solidFill>
                <a:latin typeface="Bookman Old Style" panose="02050604050505020204" pitchFamily="18" charset="0"/>
              </a:rPr>
              <a:t>Credit reversals on account of exempt supplies </a:t>
            </a:r>
          </a:p>
          <a:p>
            <a:pPr algn="just"/>
            <a:r>
              <a:rPr lang="en-US" dirty="0">
                <a:solidFill>
                  <a:srgbClr val="0070C0"/>
                </a:solidFill>
                <a:latin typeface="Bookman Old Style" panose="02050604050505020204" pitchFamily="18" charset="0"/>
              </a:rPr>
              <a:t>Advances </a:t>
            </a:r>
          </a:p>
          <a:p>
            <a:pPr algn="just"/>
            <a:r>
              <a:rPr lang="en-US" dirty="0">
                <a:solidFill>
                  <a:srgbClr val="0070C0"/>
                </a:solidFill>
                <a:latin typeface="Bookman Old Style" panose="02050604050505020204" pitchFamily="18" charset="0"/>
              </a:rPr>
              <a:t>Financial Credit / Debit notes </a:t>
            </a:r>
          </a:p>
          <a:p>
            <a:pPr algn="just"/>
            <a:r>
              <a:rPr lang="en-US" dirty="0" err="1">
                <a:solidFill>
                  <a:srgbClr val="0070C0"/>
                </a:solidFill>
                <a:latin typeface="Bookman Old Style" panose="02050604050505020204" pitchFamily="18" charset="0"/>
              </a:rPr>
              <a:t>Reco</a:t>
            </a:r>
            <a:r>
              <a:rPr lang="en-US" dirty="0">
                <a:solidFill>
                  <a:srgbClr val="0070C0"/>
                </a:solidFill>
                <a:latin typeface="Bookman Old Style" panose="02050604050505020204" pitchFamily="18" charset="0"/>
              </a:rPr>
              <a:t> of documents issued during the period</a:t>
            </a:r>
          </a:p>
        </p:txBody>
      </p:sp>
      <p:sp>
        <p:nvSpPr>
          <p:cNvPr id="4" name="Footer Placeholder 3">
            <a:extLst>
              <a:ext uri="{FF2B5EF4-FFF2-40B4-BE49-F238E27FC236}">
                <a16:creationId xmlns:a16="http://schemas.microsoft.com/office/drawing/2014/main" id="{472C0E4D-901C-489E-8385-F52DF14C846E}"/>
              </a:ext>
            </a:extLst>
          </p:cNvPr>
          <p:cNvSpPr>
            <a:spLocks noGrp="1"/>
          </p:cNvSpPr>
          <p:nvPr>
            <p:ph type="ftr" sz="quarter" idx="11"/>
          </p:nvPr>
        </p:nvSpPr>
        <p:spPr/>
        <p:txBody>
          <a:bodyPr/>
          <a:lstStyle/>
          <a:p>
            <a:r>
              <a:rPr lang="pt-BR"/>
              <a:t>S &amp; Y</a:t>
            </a:r>
            <a:endParaRPr lang="en-IN"/>
          </a:p>
        </p:txBody>
      </p:sp>
      <p:pic>
        <p:nvPicPr>
          <p:cNvPr id="5" name="Picture 4">
            <a:extLst>
              <a:ext uri="{FF2B5EF4-FFF2-40B4-BE49-F238E27FC236}">
                <a16:creationId xmlns:a16="http://schemas.microsoft.com/office/drawing/2014/main" id="{BD32F03C-F051-4316-B033-C822E6D11550}"/>
              </a:ext>
            </a:extLst>
          </p:cNvPr>
          <p:cNvPicPr/>
          <p:nvPr/>
        </p:nvPicPr>
        <p:blipFill>
          <a:blip r:embed="rId2" cstate="print"/>
          <a:srcRect/>
          <a:stretch>
            <a:fillRect/>
          </a:stretch>
        </p:blipFill>
        <p:spPr bwMode="auto">
          <a:xfrm>
            <a:off x="11471414" y="0"/>
            <a:ext cx="720585" cy="581891"/>
          </a:xfrm>
          <a:prstGeom prst="rect">
            <a:avLst/>
          </a:prstGeom>
          <a:noFill/>
          <a:ln w="9525">
            <a:noFill/>
            <a:miter lim="800000"/>
            <a:headEnd/>
            <a:tailEnd/>
          </a:ln>
        </p:spPr>
      </p:pic>
    </p:spTree>
    <p:extLst>
      <p:ext uri="{BB962C8B-B14F-4D97-AF65-F5344CB8AC3E}">
        <p14:creationId xmlns:p14="http://schemas.microsoft.com/office/powerpoint/2010/main" val="2475707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DFA44F-D6BB-4803-877C-736909E7233B}"/>
              </a:ext>
            </a:extLst>
          </p:cNvPr>
          <p:cNvSpPr>
            <a:spLocks noGrp="1"/>
          </p:cNvSpPr>
          <p:nvPr>
            <p:ph type="title"/>
          </p:nvPr>
        </p:nvSpPr>
        <p:spPr/>
        <p:txBody>
          <a:bodyPr>
            <a:normAutofit/>
          </a:bodyPr>
          <a:lstStyle/>
          <a:p>
            <a:pPr algn="just"/>
            <a:r>
              <a:rPr lang="en-US" dirty="0">
                <a:solidFill>
                  <a:srgbClr val="00B050"/>
                </a:solidFill>
                <a:latin typeface="Bookman Old Style" panose="02050604050505020204" pitchFamily="18" charset="0"/>
              </a:rPr>
              <a:t>Reconciliations </a:t>
            </a:r>
          </a:p>
        </p:txBody>
      </p:sp>
      <p:sp>
        <p:nvSpPr>
          <p:cNvPr id="3" name="Content Placeholder 2">
            <a:extLst>
              <a:ext uri="{FF2B5EF4-FFF2-40B4-BE49-F238E27FC236}">
                <a16:creationId xmlns:a16="http://schemas.microsoft.com/office/drawing/2014/main" id="{845ADBB8-EAA0-4C8F-BE32-20DF06713FA5}"/>
              </a:ext>
            </a:extLst>
          </p:cNvPr>
          <p:cNvSpPr>
            <a:spLocks noGrp="1"/>
          </p:cNvSpPr>
          <p:nvPr>
            <p:ph type="body" idx="1"/>
          </p:nvPr>
        </p:nvSpPr>
        <p:spPr>
          <a:xfrm>
            <a:off x="838200" y="1363287"/>
            <a:ext cx="10515600" cy="4813676"/>
          </a:xfrm>
        </p:spPr>
        <p:txBody>
          <a:bodyPr>
            <a:normAutofit lnSpcReduction="10000"/>
          </a:bodyPr>
          <a:lstStyle/>
          <a:p>
            <a:pPr algn="just"/>
            <a:r>
              <a:rPr lang="en-US" dirty="0">
                <a:solidFill>
                  <a:srgbClr val="0070C0"/>
                </a:solidFill>
                <a:latin typeface="Bookman Old Style" panose="02050604050505020204" pitchFamily="18" charset="0"/>
              </a:rPr>
              <a:t>Tran Credit </a:t>
            </a:r>
          </a:p>
          <a:p>
            <a:pPr lvl="1" algn="just"/>
            <a:r>
              <a:rPr lang="en-US" dirty="0">
                <a:solidFill>
                  <a:srgbClr val="0070C0"/>
                </a:solidFill>
                <a:latin typeface="Bookman Old Style" panose="02050604050505020204" pitchFamily="18" charset="0"/>
              </a:rPr>
              <a:t>Tran-1 </a:t>
            </a:r>
          </a:p>
          <a:p>
            <a:pPr lvl="1" algn="just"/>
            <a:r>
              <a:rPr lang="en-US" dirty="0">
                <a:solidFill>
                  <a:srgbClr val="0070C0"/>
                </a:solidFill>
                <a:latin typeface="Bookman Old Style" panose="02050604050505020204" pitchFamily="18" charset="0"/>
              </a:rPr>
              <a:t>Tran-2 </a:t>
            </a:r>
          </a:p>
          <a:p>
            <a:pPr lvl="1" algn="just"/>
            <a:r>
              <a:rPr lang="en-US" dirty="0">
                <a:solidFill>
                  <a:srgbClr val="0070C0"/>
                </a:solidFill>
                <a:latin typeface="Bookman Old Style" panose="02050604050505020204" pitchFamily="18" charset="0"/>
              </a:rPr>
              <a:t>Reversals – ineligible credits, </a:t>
            </a:r>
            <a:r>
              <a:rPr lang="en-US" dirty="0" err="1">
                <a:solidFill>
                  <a:srgbClr val="0070C0"/>
                </a:solidFill>
                <a:latin typeface="Bookman Old Style" panose="02050604050505020204" pitchFamily="18" charset="0"/>
              </a:rPr>
              <a:t>cess</a:t>
            </a:r>
            <a:r>
              <a:rPr lang="en-US" dirty="0">
                <a:solidFill>
                  <a:srgbClr val="0070C0"/>
                </a:solidFill>
                <a:latin typeface="Bookman Old Style" panose="02050604050505020204" pitchFamily="18" charset="0"/>
              </a:rPr>
              <a:t> ( Notification)</a:t>
            </a:r>
          </a:p>
          <a:p>
            <a:pPr algn="just"/>
            <a:r>
              <a:rPr lang="en-US" dirty="0">
                <a:solidFill>
                  <a:srgbClr val="0070C0"/>
                </a:solidFill>
                <a:latin typeface="Bookman Old Style" panose="02050604050505020204" pitchFamily="18" charset="0"/>
              </a:rPr>
              <a:t>RCM </a:t>
            </a:r>
          </a:p>
          <a:p>
            <a:pPr lvl="1" algn="just"/>
            <a:r>
              <a:rPr lang="en-US" dirty="0">
                <a:solidFill>
                  <a:srgbClr val="0070C0"/>
                </a:solidFill>
                <a:latin typeface="Bookman Old Style" panose="02050604050505020204" pitchFamily="18" charset="0"/>
              </a:rPr>
              <a:t>RCM applicability with expenditure </a:t>
            </a:r>
            <a:r>
              <a:rPr lang="en-US" dirty="0" err="1">
                <a:solidFill>
                  <a:srgbClr val="0070C0"/>
                </a:solidFill>
                <a:latin typeface="Bookman Old Style" panose="02050604050505020204" pitchFamily="18" charset="0"/>
              </a:rPr>
              <a:t>reco</a:t>
            </a:r>
            <a:r>
              <a:rPr lang="en-US" dirty="0">
                <a:solidFill>
                  <a:srgbClr val="0070C0"/>
                </a:solidFill>
                <a:latin typeface="Bookman Old Style" panose="02050604050505020204" pitchFamily="18" charset="0"/>
              </a:rPr>
              <a:t> </a:t>
            </a:r>
          </a:p>
          <a:p>
            <a:pPr lvl="1" algn="just"/>
            <a:r>
              <a:rPr lang="en-US" dirty="0">
                <a:solidFill>
                  <a:srgbClr val="0070C0"/>
                </a:solidFill>
                <a:latin typeface="Bookman Old Style" panose="02050604050505020204" pitchFamily="18" charset="0"/>
              </a:rPr>
              <a:t>RCM tax to be discharge by Cash only</a:t>
            </a:r>
          </a:p>
          <a:p>
            <a:pPr lvl="1" algn="just"/>
            <a:r>
              <a:rPr lang="en-US" dirty="0">
                <a:solidFill>
                  <a:srgbClr val="0070C0"/>
                </a:solidFill>
                <a:latin typeface="Bookman Old Style" panose="02050604050505020204" pitchFamily="18" charset="0"/>
              </a:rPr>
              <a:t>Tax paid on RCM – Whether Credit is availed?</a:t>
            </a:r>
          </a:p>
          <a:p>
            <a:pPr algn="just"/>
            <a:r>
              <a:rPr lang="en-US" dirty="0">
                <a:solidFill>
                  <a:srgbClr val="0070C0"/>
                </a:solidFill>
                <a:latin typeface="Bookman Old Style" panose="02050604050505020204" pitchFamily="18" charset="0"/>
              </a:rPr>
              <a:t>ITC</a:t>
            </a:r>
          </a:p>
          <a:p>
            <a:pPr lvl="1" algn="just"/>
            <a:r>
              <a:rPr lang="en-US" dirty="0">
                <a:solidFill>
                  <a:srgbClr val="0070C0"/>
                </a:solidFill>
                <a:latin typeface="Bookman Old Style" panose="02050604050505020204" pitchFamily="18" charset="0"/>
              </a:rPr>
              <a:t>Non- payment within 180 days, reversal with interest</a:t>
            </a:r>
          </a:p>
          <a:p>
            <a:pPr lvl="1" algn="just"/>
            <a:r>
              <a:rPr lang="en-US" dirty="0">
                <a:solidFill>
                  <a:srgbClr val="0070C0"/>
                </a:solidFill>
                <a:latin typeface="Bookman Old Style" panose="02050604050505020204" pitchFamily="18" charset="0"/>
              </a:rPr>
              <a:t>Rule 42 &amp; 43 reversals</a:t>
            </a:r>
          </a:p>
          <a:p>
            <a:pPr lvl="1" algn="just"/>
            <a:r>
              <a:rPr lang="en-US" dirty="0">
                <a:solidFill>
                  <a:srgbClr val="0070C0"/>
                </a:solidFill>
                <a:latin typeface="Bookman Old Style" panose="02050604050505020204" pitchFamily="18" charset="0"/>
              </a:rPr>
              <a:t>ITC with 2A &amp; 3B </a:t>
            </a:r>
          </a:p>
        </p:txBody>
      </p:sp>
      <p:sp>
        <p:nvSpPr>
          <p:cNvPr id="4" name="Footer Placeholder 3">
            <a:extLst>
              <a:ext uri="{FF2B5EF4-FFF2-40B4-BE49-F238E27FC236}">
                <a16:creationId xmlns:a16="http://schemas.microsoft.com/office/drawing/2014/main" id="{472C0E4D-901C-489E-8385-F52DF14C846E}"/>
              </a:ext>
            </a:extLst>
          </p:cNvPr>
          <p:cNvSpPr>
            <a:spLocks noGrp="1"/>
          </p:cNvSpPr>
          <p:nvPr>
            <p:ph type="ftr" sz="quarter" idx="11"/>
          </p:nvPr>
        </p:nvSpPr>
        <p:spPr/>
        <p:txBody>
          <a:bodyPr/>
          <a:lstStyle/>
          <a:p>
            <a:r>
              <a:rPr lang="pt-BR"/>
              <a:t>S &amp; Y</a:t>
            </a:r>
            <a:endParaRPr lang="en-IN"/>
          </a:p>
        </p:txBody>
      </p:sp>
      <p:pic>
        <p:nvPicPr>
          <p:cNvPr id="5" name="Picture 4">
            <a:extLst>
              <a:ext uri="{FF2B5EF4-FFF2-40B4-BE49-F238E27FC236}">
                <a16:creationId xmlns:a16="http://schemas.microsoft.com/office/drawing/2014/main" id="{BD32F03C-F051-4316-B033-C822E6D11550}"/>
              </a:ext>
            </a:extLst>
          </p:cNvPr>
          <p:cNvPicPr/>
          <p:nvPr/>
        </p:nvPicPr>
        <p:blipFill>
          <a:blip r:embed="rId2" cstate="print"/>
          <a:srcRect/>
          <a:stretch>
            <a:fillRect/>
          </a:stretch>
        </p:blipFill>
        <p:spPr bwMode="auto">
          <a:xfrm>
            <a:off x="11471414" y="0"/>
            <a:ext cx="720585" cy="581891"/>
          </a:xfrm>
          <a:prstGeom prst="rect">
            <a:avLst/>
          </a:prstGeom>
          <a:noFill/>
          <a:ln w="9525">
            <a:noFill/>
            <a:miter lim="800000"/>
            <a:headEnd/>
            <a:tailEnd/>
          </a:ln>
        </p:spPr>
      </p:pic>
    </p:spTree>
    <p:extLst>
      <p:ext uri="{BB962C8B-B14F-4D97-AF65-F5344CB8AC3E}">
        <p14:creationId xmlns:p14="http://schemas.microsoft.com/office/powerpoint/2010/main" val="1957914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A33658-CAA1-4ADB-B358-AF8A0446DA15}"/>
              </a:ext>
            </a:extLst>
          </p:cNvPr>
          <p:cNvSpPr>
            <a:spLocks noGrp="1"/>
          </p:cNvSpPr>
          <p:nvPr>
            <p:ph type="ctrTitle"/>
          </p:nvPr>
        </p:nvSpPr>
        <p:spPr/>
        <p:txBody>
          <a:bodyPr/>
          <a:lstStyle/>
          <a:p>
            <a:r>
              <a:rPr lang="en-US" sz="4400" dirty="0">
                <a:solidFill>
                  <a:srgbClr val="00B050"/>
                </a:solidFill>
                <a:latin typeface="Bookman Old Style" panose="02050604050505020204" pitchFamily="18" charset="0"/>
              </a:rPr>
              <a:t>Reconciliation between </a:t>
            </a:r>
            <a:br>
              <a:rPr lang="en-US" sz="4400" dirty="0">
                <a:solidFill>
                  <a:srgbClr val="00B050"/>
                </a:solidFill>
                <a:latin typeface="Bookman Old Style" panose="02050604050505020204" pitchFamily="18" charset="0"/>
              </a:rPr>
            </a:br>
            <a:r>
              <a:rPr lang="en-US" sz="4400" dirty="0">
                <a:solidFill>
                  <a:srgbClr val="00B050"/>
                </a:solidFill>
                <a:latin typeface="Bookman Old Style" panose="02050604050505020204" pitchFamily="18" charset="0"/>
              </a:rPr>
              <a:t>GSTR-3B with 2A</a:t>
            </a:r>
            <a:endParaRPr lang="en-IN" sz="4400" dirty="0">
              <a:solidFill>
                <a:srgbClr val="00B050"/>
              </a:solidFill>
              <a:latin typeface="Bookman Old Style" panose="02050604050505020204" pitchFamily="18" charset="0"/>
            </a:endParaRPr>
          </a:p>
        </p:txBody>
      </p:sp>
      <p:sp>
        <p:nvSpPr>
          <p:cNvPr id="3" name="Subtitle 2">
            <a:extLst>
              <a:ext uri="{FF2B5EF4-FFF2-40B4-BE49-F238E27FC236}">
                <a16:creationId xmlns:a16="http://schemas.microsoft.com/office/drawing/2014/main" id="{0F2B3C86-2B2A-4451-B805-013A816FFE7D}"/>
              </a:ext>
            </a:extLst>
          </p:cNvPr>
          <p:cNvSpPr>
            <a:spLocks noGrp="1"/>
          </p:cNvSpPr>
          <p:nvPr>
            <p:ph type="subTitle" idx="1"/>
          </p:nvPr>
        </p:nvSpPr>
        <p:spPr/>
        <p:txBody>
          <a:bodyPr/>
          <a:lstStyle/>
          <a:p>
            <a:endParaRPr lang="en-IN" dirty="0"/>
          </a:p>
        </p:txBody>
      </p:sp>
      <p:sp>
        <p:nvSpPr>
          <p:cNvPr id="4" name="Footer Placeholder 3">
            <a:extLst>
              <a:ext uri="{FF2B5EF4-FFF2-40B4-BE49-F238E27FC236}">
                <a16:creationId xmlns:a16="http://schemas.microsoft.com/office/drawing/2014/main" id="{7E6C4710-A6E9-462E-83DC-23D858332306}"/>
              </a:ext>
            </a:extLst>
          </p:cNvPr>
          <p:cNvSpPr>
            <a:spLocks noGrp="1"/>
          </p:cNvSpPr>
          <p:nvPr>
            <p:ph type="ftr" sz="quarter" idx="11"/>
          </p:nvPr>
        </p:nvSpPr>
        <p:spPr/>
        <p:txBody>
          <a:bodyPr/>
          <a:lstStyle/>
          <a:p>
            <a:r>
              <a:rPr lang="pt-BR"/>
              <a:t>S &amp; Y</a:t>
            </a:r>
            <a:endParaRPr lang="en-IN"/>
          </a:p>
        </p:txBody>
      </p:sp>
    </p:spTree>
    <p:extLst>
      <p:ext uri="{BB962C8B-B14F-4D97-AF65-F5344CB8AC3E}">
        <p14:creationId xmlns:p14="http://schemas.microsoft.com/office/powerpoint/2010/main" val="873352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DFA44F-D6BB-4803-877C-736909E7233B}"/>
              </a:ext>
            </a:extLst>
          </p:cNvPr>
          <p:cNvSpPr>
            <a:spLocks noGrp="1"/>
          </p:cNvSpPr>
          <p:nvPr>
            <p:ph type="title"/>
          </p:nvPr>
        </p:nvSpPr>
        <p:spPr/>
        <p:txBody>
          <a:bodyPr>
            <a:normAutofit/>
          </a:bodyPr>
          <a:lstStyle/>
          <a:p>
            <a:pPr algn="just"/>
            <a:endParaRPr lang="en-US" dirty="0">
              <a:solidFill>
                <a:srgbClr val="00B050"/>
              </a:solidFill>
              <a:latin typeface="Bookman Old Style" panose="02050604050505020204" pitchFamily="18" charset="0"/>
            </a:endParaRPr>
          </a:p>
        </p:txBody>
      </p:sp>
      <p:sp>
        <p:nvSpPr>
          <p:cNvPr id="3" name="Content Placeholder 2">
            <a:extLst>
              <a:ext uri="{FF2B5EF4-FFF2-40B4-BE49-F238E27FC236}">
                <a16:creationId xmlns:a16="http://schemas.microsoft.com/office/drawing/2014/main" id="{845ADBB8-EAA0-4C8F-BE32-20DF06713FA5}"/>
              </a:ext>
            </a:extLst>
          </p:cNvPr>
          <p:cNvSpPr>
            <a:spLocks noGrp="1"/>
          </p:cNvSpPr>
          <p:nvPr>
            <p:ph type="body" idx="1"/>
          </p:nvPr>
        </p:nvSpPr>
        <p:spPr>
          <a:xfrm>
            <a:off x="838200" y="1363287"/>
            <a:ext cx="10515600" cy="4813676"/>
          </a:xfrm>
        </p:spPr>
        <p:txBody>
          <a:bodyPr>
            <a:normAutofit/>
          </a:bodyPr>
          <a:lstStyle/>
          <a:p>
            <a:pPr algn="just"/>
            <a:r>
              <a:rPr lang="en-US" dirty="0">
                <a:solidFill>
                  <a:srgbClr val="0070C0"/>
                </a:solidFill>
                <a:latin typeface="Bookman Old Style" panose="02050604050505020204" pitchFamily="18" charset="0"/>
              </a:rPr>
              <a:t>ITC availed as CGST &amp; SGST, whereas uploaded by the supplier as IGST</a:t>
            </a:r>
          </a:p>
        </p:txBody>
      </p:sp>
      <p:sp>
        <p:nvSpPr>
          <p:cNvPr id="4" name="Footer Placeholder 3">
            <a:extLst>
              <a:ext uri="{FF2B5EF4-FFF2-40B4-BE49-F238E27FC236}">
                <a16:creationId xmlns:a16="http://schemas.microsoft.com/office/drawing/2014/main" id="{472C0E4D-901C-489E-8385-F52DF14C846E}"/>
              </a:ext>
            </a:extLst>
          </p:cNvPr>
          <p:cNvSpPr>
            <a:spLocks noGrp="1"/>
          </p:cNvSpPr>
          <p:nvPr>
            <p:ph type="ftr" sz="quarter" idx="11"/>
          </p:nvPr>
        </p:nvSpPr>
        <p:spPr/>
        <p:txBody>
          <a:bodyPr/>
          <a:lstStyle/>
          <a:p>
            <a:r>
              <a:rPr lang="pt-BR"/>
              <a:t>S &amp; Y</a:t>
            </a:r>
            <a:endParaRPr lang="en-IN"/>
          </a:p>
        </p:txBody>
      </p:sp>
      <p:pic>
        <p:nvPicPr>
          <p:cNvPr id="5" name="Picture 4">
            <a:extLst>
              <a:ext uri="{FF2B5EF4-FFF2-40B4-BE49-F238E27FC236}">
                <a16:creationId xmlns:a16="http://schemas.microsoft.com/office/drawing/2014/main" id="{BD32F03C-F051-4316-B033-C822E6D11550}"/>
              </a:ext>
            </a:extLst>
          </p:cNvPr>
          <p:cNvPicPr/>
          <p:nvPr/>
        </p:nvPicPr>
        <p:blipFill>
          <a:blip r:embed="rId3" cstate="print"/>
          <a:srcRect/>
          <a:stretch>
            <a:fillRect/>
          </a:stretch>
        </p:blipFill>
        <p:spPr bwMode="auto">
          <a:xfrm>
            <a:off x="11471414" y="0"/>
            <a:ext cx="720585" cy="581891"/>
          </a:xfrm>
          <a:prstGeom prst="rect">
            <a:avLst/>
          </a:prstGeom>
          <a:noFill/>
          <a:ln w="9525">
            <a:noFill/>
            <a:miter lim="800000"/>
            <a:headEnd/>
            <a:tailEnd/>
          </a:ln>
        </p:spPr>
      </p:pic>
      <p:graphicFrame>
        <p:nvGraphicFramePr>
          <p:cNvPr id="7" name="Table 6">
            <a:extLst>
              <a:ext uri="{FF2B5EF4-FFF2-40B4-BE49-F238E27FC236}">
                <a16:creationId xmlns:a16="http://schemas.microsoft.com/office/drawing/2014/main" id="{18CE09C8-FB65-4811-9716-80B649219ACB}"/>
              </a:ext>
            </a:extLst>
          </p:cNvPr>
          <p:cNvGraphicFramePr>
            <a:graphicFrameLocks noGrp="1"/>
          </p:cNvGraphicFramePr>
          <p:nvPr>
            <p:extLst>
              <p:ext uri="{D42A27DB-BD31-4B8C-83A1-F6EECF244321}">
                <p14:modId xmlns:p14="http://schemas.microsoft.com/office/powerpoint/2010/main" val="2205938673"/>
              </p:ext>
            </p:extLst>
          </p:nvPr>
        </p:nvGraphicFramePr>
        <p:xfrm>
          <a:off x="-1" y="0"/>
          <a:ext cx="12191999" cy="7035328"/>
        </p:xfrm>
        <a:graphic>
          <a:graphicData uri="http://schemas.openxmlformats.org/drawingml/2006/table">
            <a:tbl>
              <a:tblPr firstRow="1" bandRow="1">
                <a:tableStyleId>{22838BEF-8BB2-4498-84A7-C5851F593DF1}</a:tableStyleId>
              </a:tblPr>
              <a:tblGrid>
                <a:gridCol w="542261">
                  <a:extLst>
                    <a:ext uri="{9D8B030D-6E8A-4147-A177-3AD203B41FA5}">
                      <a16:colId xmlns:a16="http://schemas.microsoft.com/office/drawing/2014/main" val="562227087"/>
                    </a:ext>
                  </a:extLst>
                </a:gridCol>
                <a:gridCol w="8984512">
                  <a:extLst>
                    <a:ext uri="{9D8B030D-6E8A-4147-A177-3AD203B41FA5}">
                      <a16:colId xmlns:a16="http://schemas.microsoft.com/office/drawing/2014/main" val="4242759258"/>
                    </a:ext>
                  </a:extLst>
                </a:gridCol>
                <a:gridCol w="999461">
                  <a:extLst>
                    <a:ext uri="{9D8B030D-6E8A-4147-A177-3AD203B41FA5}">
                      <a16:colId xmlns:a16="http://schemas.microsoft.com/office/drawing/2014/main" val="3227141218"/>
                    </a:ext>
                  </a:extLst>
                </a:gridCol>
                <a:gridCol w="754911">
                  <a:extLst>
                    <a:ext uri="{9D8B030D-6E8A-4147-A177-3AD203B41FA5}">
                      <a16:colId xmlns:a16="http://schemas.microsoft.com/office/drawing/2014/main" val="226855215"/>
                    </a:ext>
                  </a:extLst>
                </a:gridCol>
                <a:gridCol w="910854">
                  <a:extLst>
                    <a:ext uri="{9D8B030D-6E8A-4147-A177-3AD203B41FA5}">
                      <a16:colId xmlns:a16="http://schemas.microsoft.com/office/drawing/2014/main" val="143806737"/>
                    </a:ext>
                  </a:extLst>
                </a:gridCol>
              </a:tblGrid>
              <a:tr h="430263">
                <a:tc>
                  <a:txBody>
                    <a:bodyPr/>
                    <a:lstStyle/>
                    <a:p>
                      <a:r>
                        <a:rPr lang="en-IN" sz="2000" dirty="0" err="1"/>
                        <a:t>Sl</a:t>
                      </a:r>
                      <a:endParaRPr lang="en-IN" sz="2000" dirty="0"/>
                    </a:p>
                  </a:txBody>
                  <a:tcPr/>
                </a:tc>
                <a:tc>
                  <a:txBody>
                    <a:bodyPr/>
                    <a:lstStyle/>
                    <a:p>
                      <a:pPr algn="ctr"/>
                      <a:r>
                        <a:rPr lang="en-IN" sz="2000" dirty="0"/>
                        <a:t>Particulars </a:t>
                      </a:r>
                    </a:p>
                  </a:txBody>
                  <a:tcPr/>
                </a:tc>
                <a:tc>
                  <a:txBody>
                    <a:bodyPr/>
                    <a:lstStyle/>
                    <a:p>
                      <a:pPr algn="ctr" fontAlgn="b"/>
                      <a:r>
                        <a:rPr lang="en-IN" sz="2000" b="1" kern="1200" dirty="0">
                          <a:solidFill>
                            <a:schemeClr val="dk1"/>
                          </a:solidFill>
                          <a:latin typeface="+mn-lt"/>
                          <a:ea typeface="+mn-ea"/>
                          <a:cs typeface="+mn-cs"/>
                        </a:rPr>
                        <a:t>CGST </a:t>
                      </a:r>
                    </a:p>
                  </a:txBody>
                  <a:tcPr marL="6350" marR="6350" marT="6350" marB="0" anchor="b"/>
                </a:tc>
                <a:tc>
                  <a:txBody>
                    <a:bodyPr/>
                    <a:lstStyle/>
                    <a:p>
                      <a:pPr algn="ctr" fontAlgn="b"/>
                      <a:r>
                        <a:rPr lang="en-IN" sz="2000" b="1" kern="1200" dirty="0">
                          <a:solidFill>
                            <a:schemeClr val="dk1"/>
                          </a:solidFill>
                          <a:latin typeface="+mn-lt"/>
                          <a:ea typeface="+mn-ea"/>
                          <a:cs typeface="+mn-cs"/>
                        </a:rPr>
                        <a:t>SGST </a:t>
                      </a:r>
                    </a:p>
                  </a:txBody>
                  <a:tcPr marL="6350" marR="6350" marT="6350" marB="0" anchor="b"/>
                </a:tc>
                <a:tc>
                  <a:txBody>
                    <a:bodyPr/>
                    <a:lstStyle/>
                    <a:p>
                      <a:pPr algn="ctr" fontAlgn="b"/>
                      <a:r>
                        <a:rPr lang="en-IN" sz="2000" b="1" kern="1200" dirty="0">
                          <a:solidFill>
                            <a:schemeClr val="dk1"/>
                          </a:solidFill>
                          <a:latin typeface="+mn-lt"/>
                          <a:ea typeface="+mn-ea"/>
                          <a:cs typeface="+mn-cs"/>
                        </a:rPr>
                        <a:t>IGST</a:t>
                      </a:r>
                    </a:p>
                  </a:txBody>
                  <a:tcPr marL="6350" marR="6350" marT="6350" marB="0" anchor="b"/>
                </a:tc>
                <a:extLst>
                  <a:ext uri="{0D108BD9-81ED-4DB2-BD59-A6C34878D82A}">
                    <a16:rowId xmlns:a16="http://schemas.microsoft.com/office/drawing/2014/main" val="2829805664"/>
                  </a:ext>
                </a:extLst>
              </a:tr>
              <a:tr h="761234">
                <a:tc>
                  <a:txBody>
                    <a:bodyPr/>
                    <a:lstStyle/>
                    <a:p>
                      <a:r>
                        <a:rPr lang="en-IN" sz="2000" dirty="0"/>
                        <a:t>1</a:t>
                      </a:r>
                    </a:p>
                  </a:txBody>
                  <a:tcPr/>
                </a:tc>
                <a:tc>
                  <a:txBody>
                    <a:bodyPr/>
                    <a:lstStyle/>
                    <a:p>
                      <a:r>
                        <a:rPr lang="en-US" sz="2400" dirty="0"/>
                        <a:t>ITC available as per GSTR-2A in rupees for the tax period      ………….. (A)</a:t>
                      </a:r>
                      <a:endParaRPr lang="en-IN" sz="2400" dirty="0"/>
                    </a:p>
                  </a:txBody>
                  <a:tcPr/>
                </a:tc>
                <a:tc>
                  <a:txBody>
                    <a:bodyPr/>
                    <a:lstStyle/>
                    <a:p>
                      <a:pPr algn="r"/>
                      <a:r>
                        <a:rPr lang="en-IN" sz="2000" b="1" kern="1200" dirty="0">
                          <a:solidFill>
                            <a:schemeClr val="dk1"/>
                          </a:solidFill>
                          <a:latin typeface="+mn-lt"/>
                          <a:ea typeface="+mn-ea"/>
                          <a:cs typeface="+mn-cs"/>
                        </a:rPr>
                        <a:t>XXX</a:t>
                      </a:r>
                    </a:p>
                  </a:txBody>
                  <a:tcPr/>
                </a:tc>
                <a:tc>
                  <a:txBody>
                    <a:bodyPr/>
                    <a:lstStyle/>
                    <a:p>
                      <a:pPr algn="r"/>
                      <a:r>
                        <a:rPr lang="en-IN" sz="2000" b="1" kern="1200" dirty="0">
                          <a:solidFill>
                            <a:schemeClr val="dk1"/>
                          </a:solidFill>
                          <a:latin typeface="+mn-lt"/>
                          <a:ea typeface="+mn-ea"/>
                          <a:cs typeface="+mn-cs"/>
                        </a:rPr>
                        <a:t>XXX</a:t>
                      </a:r>
                    </a:p>
                  </a:txBody>
                  <a:tcPr/>
                </a:tc>
                <a:tc>
                  <a:txBody>
                    <a:bodyPr/>
                    <a:lstStyle/>
                    <a:p>
                      <a:pPr algn="r"/>
                      <a:r>
                        <a:rPr lang="en-IN" sz="2000" b="1" kern="1200" dirty="0">
                          <a:solidFill>
                            <a:schemeClr val="dk1"/>
                          </a:solidFill>
                          <a:latin typeface="+mn-lt"/>
                          <a:ea typeface="+mn-ea"/>
                          <a:cs typeface="+mn-cs"/>
                        </a:rPr>
                        <a:t>XXX</a:t>
                      </a:r>
                    </a:p>
                  </a:txBody>
                  <a:tcPr/>
                </a:tc>
                <a:extLst>
                  <a:ext uri="{0D108BD9-81ED-4DB2-BD59-A6C34878D82A}">
                    <a16:rowId xmlns:a16="http://schemas.microsoft.com/office/drawing/2014/main" val="3374248823"/>
                  </a:ext>
                </a:extLst>
              </a:tr>
              <a:tr h="430263">
                <a:tc>
                  <a:txBody>
                    <a:bodyPr/>
                    <a:lstStyle/>
                    <a:p>
                      <a:endParaRPr lang="en-IN" sz="2000" dirty="0"/>
                    </a:p>
                  </a:txBody>
                  <a:tcPr/>
                </a:tc>
                <a:tc>
                  <a:txBody>
                    <a:bodyPr/>
                    <a:lstStyle/>
                    <a:p>
                      <a:pPr algn="l" fontAlgn="b"/>
                      <a:r>
                        <a:rPr lang="en-IN" sz="2400" b="1" u="sng" kern="1200" dirty="0">
                          <a:solidFill>
                            <a:schemeClr val="dk1"/>
                          </a:solidFill>
                          <a:latin typeface="+mn-lt"/>
                          <a:ea typeface="+mn-ea"/>
                          <a:cs typeface="+mn-cs"/>
                        </a:rPr>
                        <a:t>To be added:</a:t>
                      </a:r>
                    </a:p>
                  </a:txBody>
                  <a:tcPr marL="6350" marR="6350" marT="6350" marB="0" anchor="b"/>
                </a:tc>
                <a:tc>
                  <a:txBody>
                    <a:bodyPr/>
                    <a:lstStyle/>
                    <a:p>
                      <a:pPr algn="r"/>
                      <a:endParaRPr lang="en-IN" sz="2000" dirty="0"/>
                    </a:p>
                  </a:txBody>
                  <a:tcPr/>
                </a:tc>
                <a:tc>
                  <a:txBody>
                    <a:bodyPr/>
                    <a:lstStyle/>
                    <a:p>
                      <a:pPr algn="r"/>
                      <a:endParaRPr lang="en-IN" sz="2000" dirty="0"/>
                    </a:p>
                  </a:txBody>
                  <a:tcPr/>
                </a:tc>
                <a:tc>
                  <a:txBody>
                    <a:bodyPr/>
                    <a:lstStyle/>
                    <a:p>
                      <a:pPr algn="r"/>
                      <a:endParaRPr lang="en-IN" sz="2000" dirty="0"/>
                    </a:p>
                  </a:txBody>
                  <a:tcPr/>
                </a:tc>
                <a:extLst>
                  <a:ext uri="{0D108BD9-81ED-4DB2-BD59-A6C34878D82A}">
                    <a16:rowId xmlns:a16="http://schemas.microsoft.com/office/drawing/2014/main" val="1847807586"/>
                  </a:ext>
                </a:extLst>
              </a:tr>
              <a:tr h="1330780">
                <a:tc>
                  <a:txBody>
                    <a:bodyPr/>
                    <a:lstStyle/>
                    <a:p>
                      <a:r>
                        <a:rPr lang="en-IN" sz="2000" dirty="0"/>
                        <a:t>2</a:t>
                      </a:r>
                    </a:p>
                  </a:txBody>
                  <a:tcPr/>
                </a:tc>
                <a:tc>
                  <a:txBody>
                    <a:bodyPr/>
                    <a:lstStyle/>
                    <a:p>
                      <a:pPr algn="l" fontAlgn="b"/>
                      <a:r>
                        <a:rPr lang="en-US" sz="2400" kern="1200" dirty="0">
                          <a:solidFill>
                            <a:schemeClr val="dk1"/>
                          </a:solidFill>
                          <a:latin typeface="+mn-lt"/>
                          <a:ea typeface="+mn-ea"/>
                          <a:cs typeface="+mn-cs"/>
                        </a:rPr>
                        <a:t>ITC availed, but invoices are not been uploaded by the supplier for </a:t>
                      </a:r>
                    </a:p>
                    <a:p>
                      <a:pPr marL="342900" indent="-342900" algn="l" fontAlgn="b">
                        <a:buAutoNum type="alphaLcPeriod"/>
                      </a:pPr>
                      <a:r>
                        <a:rPr lang="en-US" sz="2400" kern="1200" dirty="0">
                          <a:solidFill>
                            <a:schemeClr val="dk1"/>
                          </a:solidFill>
                          <a:latin typeface="+mn-lt"/>
                          <a:ea typeface="+mn-ea"/>
                          <a:cs typeface="+mn-cs"/>
                        </a:rPr>
                        <a:t>Not filed the return </a:t>
                      </a:r>
                    </a:p>
                    <a:p>
                      <a:pPr marL="342900" indent="-342900" algn="l" fontAlgn="b">
                        <a:buAutoNum type="alphaLcPeriod"/>
                      </a:pPr>
                      <a:r>
                        <a:rPr lang="en-US" sz="2400" kern="1200" dirty="0">
                          <a:solidFill>
                            <a:schemeClr val="dk1"/>
                          </a:solidFill>
                          <a:latin typeface="+mn-lt"/>
                          <a:ea typeface="+mn-ea"/>
                          <a:cs typeface="+mn-cs"/>
                        </a:rPr>
                        <a:t>Filed returns - but uploaded as B2C instead of B2B</a:t>
                      </a:r>
                    </a:p>
                  </a:txBody>
                  <a:tcPr marL="6350" marR="6350" marT="6350" marB="0" anchor="b"/>
                </a:tc>
                <a:tc>
                  <a:txBody>
                    <a:bodyPr/>
                    <a:lstStyle/>
                    <a:p>
                      <a:pPr algn="r"/>
                      <a:r>
                        <a:rPr lang="en-IN" sz="2000" dirty="0"/>
                        <a:t>XXX</a:t>
                      </a:r>
                    </a:p>
                  </a:txBody>
                  <a:tcPr/>
                </a:tc>
                <a:tc>
                  <a:txBody>
                    <a:bodyPr/>
                    <a:lstStyle/>
                    <a:p>
                      <a:pPr algn="r"/>
                      <a:r>
                        <a:rPr lang="en-IN" sz="2000"/>
                        <a:t>XXX</a:t>
                      </a:r>
                      <a:endParaRPr lang="en-IN" sz="2000" dirty="0"/>
                    </a:p>
                  </a:txBody>
                  <a:tcPr/>
                </a:tc>
                <a:tc>
                  <a:txBody>
                    <a:bodyPr/>
                    <a:lstStyle/>
                    <a:p>
                      <a:pPr algn="r"/>
                      <a:r>
                        <a:rPr lang="en-IN" sz="2000" dirty="0"/>
                        <a:t>XXX</a:t>
                      </a:r>
                    </a:p>
                  </a:txBody>
                  <a:tcPr/>
                </a:tc>
                <a:extLst>
                  <a:ext uri="{0D108BD9-81ED-4DB2-BD59-A6C34878D82A}">
                    <a16:rowId xmlns:a16="http://schemas.microsoft.com/office/drawing/2014/main" val="2627659404"/>
                  </a:ext>
                </a:extLst>
              </a:tr>
              <a:tr h="430263">
                <a:tc>
                  <a:txBody>
                    <a:bodyPr/>
                    <a:lstStyle/>
                    <a:p>
                      <a:r>
                        <a:rPr lang="en-IN" sz="2000" dirty="0"/>
                        <a:t>3</a:t>
                      </a:r>
                    </a:p>
                  </a:txBody>
                  <a:tcPr/>
                </a:tc>
                <a:tc>
                  <a:txBody>
                    <a:bodyPr/>
                    <a:lstStyle/>
                    <a:p>
                      <a:r>
                        <a:rPr lang="en-US" sz="2400" dirty="0"/>
                        <a:t> ITC availed on import of goods</a:t>
                      </a:r>
                      <a:endParaRPr lang="en-IN" sz="2400" dirty="0"/>
                    </a:p>
                  </a:txBody>
                  <a:tcPr/>
                </a:tc>
                <a:tc>
                  <a:txBody>
                    <a:bodyPr/>
                    <a:lstStyle/>
                    <a:p>
                      <a:pPr algn="r"/>
                      <a:endParaRPr lang="en-IN" sz="2000" dirty="0"/>
                    </a:p>
                  </a:txBody>
                  <a:tcPr/>
                </a:tc>
                <a:tc>
                  <a:txBody>
                    <a:bodyPr/>
                    <a:lstStyle/>
                    <a:p>
                      <a:pPr algn="r"/>
                      <a:endParaRPr lang="en-IN" sz="2000"/>
                    </a:p>
                  </a:txBody>
                  <a:tcPr/>
                </a:tc>
                <a:tc>
                  <a:txBody>
                    <a:bodyPr/>
                    <a:lstStyle/>
                    <a:p>
                      <a:pPr algn="r"/>
                      <a:r>
                        <a:rPr lang="en-IN" sz="2000" dirty="0"/>
                        <a:t>XXX</a:t>
                      </a:r>
                    </a:p>
                  </a:txBody>
                  <a:tcPr/>
                </a:tc>
                <a:extLst>
                  <a:ext uri="{0D108BD9-81ED-4DB2-BD59-A6C34878D82A}">
                    <a16:rowId xmlns:a16="http://schemas.microsoft.com/office/drawing/2014/main" val="3759518833"/>
                  </a:ext>
                </a:extLst>
              </a:tr>
              <a:tr h="430263">
                <a:tc>
                  <a:txBody>
                    <a:bodyPr/>
                    <a:lstStyle/>
                    <a:p>
                      <a:r>
                        <a:rPr lang="en-IN" sz="2000" dirty="0"/>
                        <a:t>4</a:t>
                      </a:r>
                    </a:p>
                  </a:txBody>
                  <a:tcPr/>
                </a:tc>
                <a:tc>
                  <a:txBody>
                    <a:bodyPr/>
                    <a:lstStyle/>
                    <a:p>
                      <a:r>
                        <a:rPr lang="en-US" sz="2400" dirty="0"/>
                        <a:t>ITC availed on import of services</a:t>
                      </a:r>
                      <a:endParaRPr lang="en-IN" sz="2400" dirty="0"/>
                    </a:p>
                  </a:txBody>
                  <a:tcPr/>
                </a:tc>
                <a:tc>
                  <a:txBody>
                    <a:bodyPr/>
                    <a:lstStyle/>
                    <a:p>
                      <a:pPr algn="r"/>
                      <a:endParaRPr lang="en-IN" sz="2000" dirty="0"/>
                    </a:p>
                  </a:txBody>
                  <a:tcPr/>
                </a:tc>
                <a:tc>
                  <a:txBody>
                    <a:bodyPr/>
                    <a:lstStyle/>
                    <a:p>
                      <a:pPr algn="r"/>
                      <a:endParaRPr lang="en-IN" sz="2000" dirty="0"/>
                    </a:p>
                  </a:txBody>
                  <a:tcPr/>
                </a:tc>
                <a:tc>
                  <a:txBody>
                    <a:bodyPr/>
                    <a:lstStyle/>
                    <a:p>
                      <a:pPr algn="r"/>
                      <a:r>
                        <a:rPr lang="en-IN" sz="2000" dirty="0"/>
                        <a:t>XXX</a:t>
                      </a:r>
                    </a:p>
                  </a:txBody>
                  <a:tcPr/>
                </a:tc>
                <a:extLst>
                  <a:ext uri="{0D108BD9-81ED-4DB2-BD59-A6C34878D82A}">
                    <a16:rowId xmlns:a16="http://schemas.microsoft.com/office/drawing/2014/main" val="2319853262"/>
                  </a:ext>
                </a:extLst>
              </a:tr>
              <a:tr h="1092205">
                <a:tc>
                  <a:txBody>
                    <a:bodyPr/>
                    <a:lstStyle/>
                    <a:p>
                      <a:r>
                        <a:rPr lang="en-IN" sz="2000" dirty="0"/>
                        <a:t>5</a:t>
                      </a:r>
                    </a:p>
                  </a:txBody>
                  <a:tcPr/>
                </a:tc>
                <a:tc>
                  <a:txBody>
                    <a:bodyPr/>
                    <a:lstStyle/>
                    <a:p>
                      <a:r>
                        <a:rPr lang="en-US" sz="2400" dirty="0"/>
                        <a:t>ITC availed on self-invoice - Section 9(3) &amp; 9(4) if supplier has not uploaded w.r.t 9(3)</a:t>
                      </a:r>
                    </a:p>
                    <a:p>
                      <a:endParaRPr lang="en-IN" sz="2400" dirty="0"/>
                    </a:p>
                  </a:txBody>
                  <a:tcPr/>
                </a:tc>
                <a:tc>
                  <a:txBody>
                    <a:bodyPr/>
                    <a:lstStyle/>
                    <a:p>
                      <a:pPr algn="r"/>
                      <a:r>
                        <a:rPr lang="en-IN" sz="2000" dirty="0"/>
                        <a:t>XXX</a:t>
                      </a:r>
                    </a:p>
                  </a:txBody>
                  <a:tcPr/>
                </a:tc>
                <a:tc>
                  <a:txBody>
                    <a:bodyPr/>
                    <a:lstStyle/>
                    <a:p>
                      <a:pPr algn="r"/>
                      <a:r>
                        <a:rPr lang="en-IN" sz="2000" dirty="0"/>
                        <a:t>XXX</a:t>
                      </a:r>
                    </a:p>
                  </a:txBody>
                  <a:tcPr/>
                </a:tc>
                <a:tc>
                  <a:txBody>
                    <a:bodyPr/>
                    <a:lstStyle/>
                    <a:p>
                      <a:pPr algn="r"/>
                      <a:r>
                        <a:rPr lang="en-IN" sz="2000" dirty="0"/>
                        <a:t>XXX</a:t>
                      </a:r>
                    </a:p>
                  </a:txBody>
                  <a:tcPr/>
                </a:tc>
                <a:extLst>
                  <a:ext uri="{0D108BD9-81ED-4DB2-BD59-A6C34878D82A}">
                    <a16:rowId xmlns:a16="http://schemas.microsoft.com/office/drawing/2014/main" val="82878280"/>
                  </a:ext>
                </a:extLst>
              </a:tr>
              <a:tr h="761234">
                <a:tc>
                  <a:txBody>
                    <a:bodyPr/>
                    <a:lstStyle/>
                    <a:p>
                      <a:r>
                        <a:rPr lang="en-IN" sz="2000" dirty="0"/>
                        <a:t>6</a:t>
                      </a:r>
                    </a:p>
                  </a:txBody>
                  <a:tcPr/>
                </a:tc>
                <a:tc>
                  <a:txBody>
                    <a:bodyPr/>
                    <a:lstStyle/>
                    <a:p>
                      <a:r>
                        <a:rPr lang="en-US" sz="2400" dirty="0"/>
                        <a:t>ITC availed as CGST &amp; SGST, whereas uploaded by the supplier as IGST</a:t>
                      </a:r>
                      <a:endParaRPr lang="en-IN" sz="2400" dirty="0"/>
                    </a:p>
                  </a:txBody>
                  <a:tcPr/>
                </a:tc>
                <a:tc>
                  <a:txBody>
                    <a:bodyPr/>
                    <a:lstStyle/>
                    <a:p>
                      <a:pPr algn="r"/>
                      <a:endParaRPr lang="en-IN" sz="2000" dirty="0"/>
                    </a:p>
                  </a:txBody>
                  <a:tcPr/>
                </a:tc>
                <a:tc>
                  <a:txBody>
                    <a:bodyPr/>
                    <a:lstStyle/>
                    <a:p>
                      <a:pPr algn="r"/>
                      <a:endParaRPr lang="en-IN" sz="2000" dirty="0"/>
                    </a:p>
                  </a:txBody>
                  <a:tcPr/>
                </a:tc>
                <a:tc>
                  <a:txBody>
                    <a:bodyPr/>
                    <a:lstStyle/>
                    <a:p>
                      <a:pPr algn="r"/>
                      <a:r>
                        <a:rPr lang="en-IN" sz="2000" dirty="0"/>
                        <a:t>XXX</a:t>
                      </a:r>
                    </a:p>
                  </a:txBody>
                  <a:tcPr/>
                </a:tc>
                <a:extLst>
                  <a:ext uri="{0D108BD9-81ED-4DB2-BD59-A6C34878D82A}">
                    <a16:rowId xmlns:a16="http://schemas.microsoft.com/office/drawing/2014/main" val="2073948629"/>
                  </a:ext>
                </a:extLst>
              </a:tr>
              <a:tr h="761234">
                <a:tc>
                  <a:txBody>
                    <a:bodyPr/>
                    <a:lstStyle/>
                    <a:p>
                      <a:r>
                        <a:rPr lang="en-IN" sz="2000" dirty="0"/>
                        <a:t>7</a:t>
                      </a:r>
                    </a:p>
                  </a:txBody>
                  <a:tcPr/>
                </a:tc>
                <a:tc>
                  <a:txBody>
                    <a:bodyPr/>
                    <a:lstStyle/>
                    <a:p>
                      <a:r>
                        <a:rPr lang="en-US" sz="2400" dirty="0"/>
                        <a:t>ITC availed on debit notes, but not been uploaded by the supplier</a:t>
                      </a:r>
                      <a:endParaRPr lang="en-IN" sz="2400" dirty="0"/>
                    </a:p>
                  </a:txBody>
                  <a:tcPr/>
                </a:tc>
                <a:tc>
                  <a:txBody>
                    <a:bodyPr/>
                    <a:lstStyle/>
                    <a:p>
                      <a:pPr algn="r"/>
                      <a:r>
                        <a:rPr lang="en-IN" sz="2000" dirty="0"/>
                        <a:t>XXX</a:t>
                      </a:r>
                    </a:p>
                  </a:txBody>
                  <a:tcPr/>
                </a:tc>
                <a:tc>
                  <a:txBody>
                    <a:bodyPr/>
                    <a:lstStyle/>
                    <a:p>
                      <a:pPr algn="r"/>
                      <a:r>
                        <a:rPr lang="en-IN" sz="2000" dirty="0"/>
                        <a:t>XXX</a:t>
                      </a:r>
                    </a:p>
                  </a:txBody>
                  <a:tcPr/>
                </a:tc>
                <a:tc>
                  <a:txBody>
                    <a:bodyPr/>
                    <a:lstStyle/>
                    <a:p>
                      <a:pPr algn="r"/>
                      <a:r>
                        <a:rPr lang="en-IN" sz="2000" dirty="0"/>
                        <a:t>XXX</a:t>
                      </a:r>
                    </a:p>
                  </a:txBody>
                  <a:tcPr/>
                </a:tc>
                <a:extLst>
                  <a:ext uri="{0D108BD9-81ED-4DB2-BD59-A6C34878D82A}">
                    <a16:rowId xmlns:a16="http://schemas.microsoft.com/office/drawing/2014/main" val="3335265915"/>
                  </a:ext>
                </a:extLst>
              </a:tr>
              <a:tr h="430263">
                <a:tc>
                  <a:txBody>
                    <a:bodyPr/>
                    <a:lstStyle/>
                    <a:p>
                      <a:endParaRPr lang="en-IN" sz="2000" dirty="0"/>
                    </a:p>
                  </a:txBody>
                  <a:tcPr/>
                </a:tc>
                <a:tc>
                  <a:txBody>
                    <a:bodyPr/>
                    <a:lstStyle/>
                    <a:p>
                      <a:r>
                        <a:rPr lang="en-IN" sz="2400" b="1" dirty="0"/>
                        <a:t>Sub Total                                                                                  …………………..(B)</a:t>
                      </a:r>
                    </a:p>
                  </a:txBody>
                  <a:tcPr/>
                </a:tc>
                <a:tc>
                  <a:txBody>
                    <a:bodyPr/>
                    <a:lstStyle/>
                    <a:p>
                      <a:pPr algn="r"/>
                      <a:r>
                        <a:rPr lang="en-IN" sz="2000" b="1" dirty="0"/>
                        <a:t>XXX</a:t>
                      </a:r>
                    </a:p>
                  </a:txBody>
                  <a:tcPr/>
                </a:tc>
                <a:tc>
                  <a:txBody>
                    <a:bodyPr/>
                    <a:lstStyle/>
                    <a:p>
                      <a:pPr algn="r"/>
                      <a:r>
                        <a:rPr lang="en-IN" sz="2000" b="1" dirty="0"/>
                        <a:t>XXX</a:t>
                      </a:r>
                    </a:p>
                  </a:txBody>
                  <a:tcPr/>
                </a:tc>
                <a:tc>
                  <a:txBody>
                    <a:bodyPr/>
                    <a:lstStyle/>
                    <a:p>
                      <a:pPr algn="r"/>
                      <a:r>
                        <a:rPr lang="en-IN" sz="2000" b="1" dirty="0"/>
                        <a:t>XXX</a:t>
                      </a:r>
                    </a:p>
                  </a:txBody>
                  <a:tcPr/>
                </a:tc>
                <a:extLst>
                  <a:ext uri="{0D108BD9-81ED-4DB2-BD59-A6C34878D82A}">
                    <a16:rowId xmlns:a16="http://schemas.microsoft.com/office/drawing/2014/main" val="3615977524"/>
                  </a:ext>
                </a:extLst>
              </a:tr>
            </a:tbl>
          </a:graphicData>
        </a:graphic>
      </p:graphicFrame>
    </p:spTree>
    <p:extLst>
      <p:ext uri="{BB962C8B-B14F-4D97-AF65-F5344CB8AC3E}">
        <p14:creationId xmlns:p14="http://schemas.microsoft.com/office/powerpoint/2010/main" val="36763587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DFA44F-D6BB-4803-877C-736909E7233B}"/>
              </a:ext>
            </a:extLst>
          </p:cNvPr>
          <p:cNvSpPr>
            <a:spLocks noGrp="1"/>
          </p:cNvSpPr>
          <p:nvPr>
            <p:ph type="title"/>
          </p:nvPr>
        </p:nvSpPr>
        <p:spPr/>
        <p:txBody>
          <a:bodyPr>
            <a:normAutofit/>
          </a:bodyPr>
          <a:lstStyle/>
          <a:p>
            <a:pPr algn="just"/>
            <a:endParaRPr lang="en-US" dirty="0">
              <a:solidFill>
                <a:srgbClr val="00B050"/>
              </a:solidFill>
              <a:latin typeface="Bookman Old Style" panose="02050604050505020204" pitchFamily="18" charset="0"/>
            </a:endParaRPr>
          </a:p>
        </p:txBody>
      </p:sp>
      <p:sp>
        <p:nvSpPr>
          <p:cNvPr id="3" name="Content Placeholder 2">
            <a:extLst>
              <a:ext uri="{FF2B5EF4-FFF2-40B4-BE49-F238E27FC236}">
                <a16:creationId xmlns:a16="http://schemas.microsoft.com/office/drawing/2014/main" id="{845ADBB8-EAA0-4C8F-BE32-20DF06713FA5}"/>
              </a:ext>
            </a:extLst>
          </p:cNvPr>
          <p:cNvSpPr>
            <a:spLocks noGrp="1"/>
          </p:cNvSpPr>
          <p:nvPr>
            <p:ph type="body" idx="1"/>
          </p:nvPr>
        </p:nvSpPr>
        <p:spPr>
          <a:xfrm>
            <a:off x="838200" y="1363287"/>
            <a:ext cx="10515600" cy="4813676"/>
          </a:xfrm>
        </p:spPr>
        <p:txBody>
          <a:bodyPr>
            <a:normAutofit/>
          </a:bodyPr>
          <a:lstStyle/>
          <a:p>
            <a:pPr algn="just"/>
            <a:r>
              <a:rPr lang="en-US" dirty="0">
                <a:solidFill>
                  <a:srgbClr val="0070C0"/>
                </a:solidFill>
                <a:latin typeface="Bookman Old Style" panose="02050604050505020204" pitchFamily="18" charset="0"/>
              </a:rPr>
              <a:t>ITC availed as CGST &amp; SGST, whereas uploaded by the supplier as IGST</a:t>
            </a:r>
          </a:p>
        </p:txBody>
      </p:sp>
      <p:sp>
        <p:nvSpPr>
          <p:cNvPr id="4" name="Footer Placeholder 3">
            <a:extLst>
              <a:ext uri="{FF2B5EF4-FFF2-40B4-BE49-F238E27FC236}">
                <a16:creationId xmlns:a16="http://schemas.microsoft.com/office/drawing/2014/main" id="{472C0E4D-901C-489E-8385-F52DF14C846E}"/>
              </a:ext>
            </a:extLst>
          </p:cNvPr>
          <p:cNvSpPr>
            <a:spLocks noGrp="1"/>
          </p:cNvSpPr>
          <p:nvPr>
            <p:ph type="ftr" sz="quarter" idx="11"/>
          </p:nvPr>
        </p:nvSpPr>
        <p:spPr/>
        <p:txBody>
          <a:bodyPr/>
          <a:lstStyle/>
          <a:p>
            <a:r>
              <a:rPr lang="pt-BR"/>
              <a:t>S &amp; Y</a:t>
            </a:r>
            <a:endParaRPr lang="en-IN"/>
          </a:p>
        </p:txBody>
      </p:sp>
      <p:pic>
        <p:nvPicPr>
          <p:cNvPr id="5" name="Picture 4">
            <a:extLst>
              <a:ext uri="{FF2B5EF4-FFF2-40B4-BE49-F238E27FC236}">
                <a16:creationId xmlns:a16="http://schemas.microsoft.com/office/drawing/2014/main" id="{BD32F03C-F051-4316-B033-C822E6D11550}"/>
              </a:ext>
            </a:extLst>
          </p:cNvPr>
          <p:cNvPicPr/>
          <p:nvPr/>
        </p:nvPicPr>
        <p:blipFill>
          <a:blip r:embed="rId3" cstate="print"/>
          <a:srcRect/>
          <a:stretch>
            <a:fillRect/>
          </a:stretch>
        </p:blipFill>
        <p:spPr bwMode="auto">
          <a:xfrm>
            <a:off x="11471414" y="0"/>
            <a:ext cx="720585" cy="581891"/>
          </a:xfrm>
          <a:prstGeom prst="rect">
            <a:avLst/>
          </a:prstGeom>
          <a:noFill/>
          <a:ln w="9525">
            <a:noFill/>
            <a:miter lim="800000"/>
            <a:headEnd/>
            <a:tailEnd/>
          </a:ln>
        </p:spPr>
      </p:pic>
      <p:graphicFrame>
        <p:nvGraphicFramePr>
          <p:cNvPr id="7" name="Table 6">
            <a:extLst>
              <a:ext uri="{FF2B5EF4-FFF2-40B4-BE49-F238E27FC236}">
                <a16:creationId xmlns:a16="http://schemas.microsoft.com/office/drawing/2014/main" id="{18CE09C8-FB65-4811-9716-80B649219ACB}"/>
              </a:ext>
            </a:extLst>
          </p:cNvPr>
          <p:cNvGraphicFramePr>
            <a:graphicFrameLocks noGrp="1"/>
          </p:cNvGraphicFramePr>
          <p:nvPr>
            <p:extLst>
              <p:ext uri="{D42A27DB-BD31-4B8C-83A1-F6EECF244321}">
                <p14:modId xmlns:p14="http://schemas.microsoft.com/office/powerpoint/2010/main" val="2879077539"/>
              </p:ext>
            </p:extLst>
          </p:nvPr>
        </p:nvGraphicFramePr>
        <p:xfrm>
          <a:off x="1" y="-7015"/>
          <a:ext cx="12191997" cy="6812187"/>
        </p:xfrm>
        <a:graphic>
          <a:graphicData uri="http://schemas.openxmlformats.org/drawingml/2006/table">
            <a:tbl>
              <a:tblPr firstRow="1" bandRow="1">
                <a:tableStyleId>{22838BEF-8BB2-4498-84A7-C5851F593DF1}</a:tableStyleId>
              </a:tblPr>
              <a:tblGrid>
                <a:gridCol w="650522">
                  <a:extLst>
                    <a:ext uri="{9D8B030D-6E8A-4147-A177-3AD203B41FA5}">
                      <a16:colId xmlns:a16="http://schemas.microsoft.com/office/drawing/2014/main" val="562227087"/>
                    </a:ext>
                  </a:extLst>
                </a:gridCol>
                <a:gridCol w="8421301">
                  <a:extLst>
                    <a:ext uri="{9D8B030D-6E8A-4147-A177-3AD203B41FA5}">
                      <a16:colId xmlns:a16="http://schemas.microsoft.com/office/drawing/2014/main" val="4242759258"/>
                    </a:ext>
                  </a:extLst>
                </a:gridCol>
                <a:gridCol w="899411">
                  <a:extLst>
                    <a:ext uri="{9D8B030D-6E8A-4147-A177-3AD203B41FA5}">
                      <a16:colId xmlns:a16="http://schemas.microsoft.com/office/drawing/2014/main" val="3227141218"/>
                    </a:ext>
                  </a:extLst>
                </a:gridCol>
                <a:gridCol w="1121485">
                  <a:extLst>
                    <a:ext uri="{9D8B030D-6E8A-4147-A177-3AD203B41FA5}">
                      <a16:colId xmlns:a16="http://schemas.microsoft.com/office/drawing/2014/main" val="226855215"/>
                    </a:ext>
                  </a:extLst>
                </a:gridCol>
                <a:gridCol w="1099278">
                  <a:extLst>
                    <a:ext uri="{9D8B030D-6E8A-4147-A177-3AD203B41FA5}">
                      <a16:colId xmlns:a16="http://schemas.microsoft.com/office/drawing/2014/main" val="143806737"/>
                    </a:ext>
                  </a:extLst>
                </a:gridCol>
              </a:tblGrid>
              <a:tr h="440065">
                <a:tc>
                  <a:txBody>
                    <a:bodyPr/>
                    <a:lstStyle/>
                    <a:p>
                      <a:pPr algn="just"/>
                      <a:r>
                        <a:rPr lang="en-IN" sz="2000" dirty="0" err="1"/>
                        <a:t>Sl</a:t>
                      </a:r>
                      <a:endParaRPr lang="en-IN" sz="2000" dirty="0"/>
                    </a:p>
                  </a:txBody>
                  <a:tcPr/>
                </a:tc>
                <a:tc>
                  <a:txBody>
                    <a:bodyPr/>
                    <a:lstStyle/>
                    <a:p>
                      <a:pPr algn="just"/>
                      <a:r>
                        <a:rPr lang="en-IN" sz="2400" dirty="0"/>
                        <a:t>Particulars </a:t>
                      </a:r>
                    </a:p>
                  </a:txBody>
                  <a:tcPr/>
                </a:tc>
                <a:tc>
                  <a:txBody>
                    <a:bodyPr/>
                    <a:lstStyle/>
                    <a:p>
                      <a:pPr algn="just" fontAlgn="b"/>
                      <a:r>
                        <a:rPr lang="en-IN" sz="2400" b="1" kern="1200" dirty="0">
                          <a:solidFill>
                            <a:schemeClr val="dk1"/>
                          </a:solidFill>
                          <a:latin typeface="+mn-lt"/>
                          <a:ea typeface="+mn-ea"/>
                          <a:cs typeface="+mn-cs"/>
                        </a:rPr>
                        <a:t>CGST </a:t>
                      </a:r>
                    </a:p>
                  </a:txBody>
                  <a:tcPr marL="6350" marR="6350" marT="6350" marB="0" anchor="b"/>
                </a:tc>
                <a:tc>
                  <a:txBody>
                    <a:bodyPr/>
                    <a:lstStyle/>
                    <a:p>
                      <a:pPr algn="just" fontAlgn="b"/>
                      <a:r>
                        <a:rPr lang="en-IN" sz="2400" b="1" kern="1200" dirty="0">
                          <a:solidFill>
                            <a:schemeClr val="dk1"/>
                          </a:solidFill>
                          <a:latin typeface="+mn-lt"/>
                          <a:ea typeface="+mn-ea"/>
                          <a:cs typeface="+mn-cs"/>
                        </a:rPr>
                        <a:t>SGST </a:t>
                      </a:r>
                    </a:p>
                  </a:txBody>
                  <a:tcPr marL="6350" marR="6350" marT="6350" marB="0" anchor="b"/>
                </a:tc>
                <a:tc>
                  <a:txBody>
                    <a:bodyPr/>
                    <a:lstStyle/>
                    <a:p>
                      <a:pPr algn="just" fontAlgn="b"/>
                      <a:r>
                        <a:rPr lang="en-IN" sz="2400" b="1" kern="1200" dirty="0">
                          <a:solidFill>
                            <a:schemeClr val="dk1"/>
                          </a:solidFill>
                          <a:latin typeface="+mn-lt"/>
                          <a:ea typeface="+mn-ea"/>
                          <a:cs typeface="+mn-cs"/>
                        </a:rPr>
                        <a:t>IGST</a:t>
                      </a:r>
                    </a:p>
                  </a:txBody>
                  <a:tcPr marL="6350" marR="6350" marT="6350" marB="0" anchor="b"/>
                </a:tc>
                <a:extLst>
                  <a:ext uri="{0D108BD9-81ED-4DB2-BD59-A6C34878D82A}">
                    <a16:rowId xmlns:a16="http://schemas.microsoft.com/office/drawing/2014/main" val="2829805664"/>
                  </a:ext>
                </a:extLst>
              </a:tr>
              <a:tr h="440065">
                <a:tc>
                  <a:txBody>
                    <a:bodyPr/>
                    <a:lstStyle/>
                    <a:p>
                      <a:pPr algn="just"/>
                      <a:endParaRPr lang="en-IN" sz="2000" dirty="0"/>
                    </a:p>
                  </a:txBody>
                  <a:tcPr/>
                </a:tc>
                <a:tc>
                  <a:txBody>
                    <a:bodyPr/>
                    <a:lstStyle/>
                    <a:p>
                      <a:pPr algn="just"/>
                      <a:r>
                        <a:rPr lang="en-IN" sz="2400" b="1" dirty="0"/>
                        <a:t>To be deducted</a:t>
                      </a:r>
                    </a:p>
                  </a:txBody>
                  <a:tcPr/>
                </a:tc>
                <a:tc>
                  <a:txBody>
                    <a:bodyPr/>
                    <a:lstStyle/>
                    <a:p>
                      <a:pPr algn="just"/>
                      <a:endParaRPr lang="en-IN" sz="2400" b="1" kern="1200" dirty="0">
                        <a:solidFill>
                          <a:schemeClr val="dk1"/>
                        </a:solidFill>
                        <a:latin typeface="+mn-lt"/>
                        <a:ea typeface="+mn-ea"/>
                        <a:cs typeface="+mn-cs"/>
                      </a:endParaRPr>
                    </a:p>
                  </a:txBody>
                  <a:tcPr/>
                </a:tc>
                <a:tc>
                  <a:txBody>
                    <a:bodyPr/>
                    <a:lstStyle/>
                    <a:p>
                      <a:pPr algn="just"/>
                      <a:endParaRPr lang="en-IN" sz="2400" b="1" kern="1200" dirty="0">
                        <a:solidFill>
                          <a:schemeClr val="dk1"/>
                        </a:solidFill>
                        <a:latin typeface="+mn-lt"/>
                        <a:ea typeface="+mn-ea"/>
                        <a:cs typeface="+mn-cs"/>
                      </a:endParaRPr>
                    </a:p>
                  </a:txBody>
                  <a:tcPr/>
                </a:tc>
                <a:tc>
                  <a:txBody>
                    <a:bodyPr/>
                    <a:lstStyle/>
                    <a:p>
                      <a:pPr algn="just"/>
                      <a:endParaRPr lang="en-IN" sz="2400" b="1" kern="1200" dirty="0">
                        <a:solidFill>
                          <a:schemeClr val="dk1"/>
                        </a:solidFill>
                        <a:latin typeface="+mn-lt"/>
                        <a:ea typeface="+mn-ea"/>
                        <a:cs typeface="+mn-cs"/>
                      </a:endParaRPr>
                    </a:p>
                  </a:txBody>
                  <a:tcPr/>
                </a:tc>
                <a:extLst>
                  <a:ext uri="{0D108BD9-81ED-4DB2-BD59-A6C34878D82A}">
                    <a16:rowId xmlns:a16="http://schemas.microsoft.com/office/drawing/2014/main" val="3374248823"/>
                  </a:ext>
                </a:extLst>
              </a:tr>
              <a:tr h="440065">
                <a:tc>
                  <a:txBody>
                    <a:bodyPr/>
                    <a:lstStyle/>
                    <a:p>
                      <a:pPr algn="just"/>
                      <a:r>
                        <a:rPr lang="en-IN" sz="2000" dirty="0"/>
                        <a:t>8</a:t>
                      </a:r>
                    </a:p>
                  </a:txBody>
                  <a:tcPr/>
                </a:tc>
                <a:tc>
                  <a:txBody>
                    <a:bodyPr/>
                    <a:lstStyle/>
                    <a:p>
                      <a:pPr algn="just" fontAlgn="b"/>
                      <a:r>
                        <a:rPr lang="en-US" sz="2400" b="0" u="none" kern="1200" dirty="0">
                          <a:solidFill>
                            <a:schemeClr val="dk1"/>
                          </a:solidFill>
                          <a:latin typeface="+mn-lt"/>
                          <a:ea typeface="+mn-ea"/>
                          <a:cs typeface="+mn-cs"/>
                        </a:rPr>
                        <a:t> ITC availed, on the invoices of previous tax period</a:t>
                      </a:r>
                      <a:r>
                        <a:rPr lang="en-US" sz="2400" b="1" u="sng" kern="1200" dirty="0">
                          <a:solidFill>
                            <a:schemeClr val="dk1"/>
                          </a:solidFill>
                          <a:latin typeface="+mn-lt"/>
                          <a:ea typeface="+mn-ea"/>
                          <a:cs typeface="+mn-cs"/>
                        </a:rPr>
                        <a:t> </a:t>
                      </a:r>
                      <a:endParaRPr lang="en-IN" sz="2400" b="1" u="sng" kern="1200" dirty="0">
                        <a:solidFill>
                          <a:schemeClr val="dk1"/>
                        </a:solidFill>
                        <a:latin typeface="+mn-lt"/>
                        <a:ea typeface="+mn-ea"/>
                        <a:cs typeface="+mn-cs"/>
                      </a:endParaRPr>
                    </a:p>
                  </a:txBody>
                  <a:tcPr marL="6350" marR="6350" marT="6350" marB="0" anchor="b"/>
                </a:tc>
                <a:tc>
                  <a:txBody>
                    <a:bodyPr/>
                    <a:lstStyle/>
                    <a:p>
                      <a:pPr algn="just"/>
                      <a:r>
                        <a:rPr lang="en-IN" sz="2400" b="0" dirty="0"/>
                        <a:t>XXX</a:t>
                      </a:r>
                    </a:p>
                  </a:txBody>
                  <a:tcPr/>
                </a:tc>
                <a:tc>
                  <a:txBody>
                    <a:bodyPr/>
                    <a:lstStyle/>
                    <a:p>
                      <a:pPr algn="just"/>
                      <a:r>
                        <a:rPr lang="en-IN" sz="2400" b="0" dirty="0"/>
                        <a:t>XXX</a:t>
                      </a:r>
                    </a:p>
                  </a:txBody>
                  <a:tcPr/>
                </a:tc>
                <a:tc>
                  <a:txBody>
                    <a:bodyPr/>
                    <a:lstStyle/>
                    <a:p>
                      <a:pPr algn="just"/>
                      <a:r>
                        <a:rPr lang="en-IN" sz="2400" b="0" dirty="0"/>
                        <a:t>XXX</a:t>
                      </a:r>
                    </a:p>
                  </a:txBody>
                  <a:tcPr/>
                </a:tc>
                <a:extLst>
                  <a:ext uri="{0D108BD9-81ED-4DB2-BD59-A6C34878D82A}">
                    <a16:rowId xmlns:a16="http://schemas.microsoft.com/office/drawing/2014/main" val="1847807586"/>
                  </a:ext>
                </a:extLst>
              </a:tr>
              <a:tr h="440065">
                <a:tc>
                  <a:txBody>
                    <a:bodyPr/>
                    <a:lstStyle/>
                    <a:p>
                      <a:pPr algn="just"/>
                      <a:r>
                        <a:rPr lang="en-IN" sz="2000" dirty="0"/>
                        <a:t>9</a:t>
                      </a:r>
                    </a:p>
                  </a:txBody>
                  <a:tcPr/>
                </a:tc>
                <a:tc>
                  <a:txBody>
                    <a:bodyPr/>
                    <a:lstStyle/>
                    <a:p>
                      <a:pPr algn="just" fontAlgn="b"/>
                      <a:r>
                        <a:rPr lang="en-US" sz="2400" kern="1200" dirty="0">
                          <a:solidFill>
                            <a:schemeClr val="dk1"/>
                          </a:solidFill>
                          <a:latin typeface="+mn-lt"/>
                          <a:ea typeface="+mn-ea"/>
                          <a:cs typeface="+mn-cs"/>
                        </a:rPr>
                        <a:t> Ineligible ITC not availed by the taxpayer</a:t>
                      </a:r>
                    </a:p>
                  </a:txBody>
                  <a:tcPr marL="6350" marR="6350" marT="6350" marB="0" anchor="b"/>
                </a:tc>
                <a:tc>
                  <a:txBody>
                    <a:bodyPr/>
                    <a:lstStyle/>
                    <a:p>
                      <a:pPr algn="just"/>
                      <a:r>
                        <a:rPr lang="en-IN" sz="2400" b="0" dirty="0"/>
                        <a:t>XXX</a:t>
                      </a:r>
                    </a:p>
                  </a:txBody>
                  <a:tcPr/>
                </a:tc>
                <a:tc>
                  <a:txBody>
                    <a:bodyPr/>
                    <a:lstStyle/>
                    <a:p>
                      <a:pPr algn="just"/>
                      <a:r>
                        <a:rPr lang="en-IN" sz="2400" b="0" dirty="0"/>
                        <a:t>XXX</a:t>
                      </a:r>
                    </a:p>
                  </a:txBody>
                  <a:tcPr/>
                </a:tc>
                <a:tc>
                  <a:txBody>
                    <a:bodyPr/>
                    <a:lstStyle/>
                    <a:p>
                      <a:pPr algn="just"/>
                      <a:r>
                        <a:rPr lang="en-IN" sz="2400" b="0" dirty="0"/>
                        <a:t>XXX</a:t>
                      </a:r>
                    </a:p>
                  </a:txBody>
                  <a:tcPr/>
                </a:tc>
                <a:extLst>
                  <a:ext uri="{0D108BD9-81ED-4DB2-BD59-A6C34878D82A}">
                    <a16:rowId xmlns:a16="http://schemas.microsoft.com/office/drawing/2014/main" val="2627659404"/>
                  </a:ext>
                </a:extLst>
              </a:tr>
              <a:tr h="440065">
                <a:tc>
                  <a:txBody>
                    <a:bodyPr/>
                    <a:lstStyle/>
                    <a:p>
                      <a:pPr algn="just"/>
                      <a:r>
                        <a:rPr lang="en-IN" sz="2000" dirty="0"/>
                        <a:t>10</a:t>
                      </a:r>
                    </a:p>
                  </a:txBody>
                  <a:tcPr/>
                </a:tc>
                <a:tc>
                  <a:txBody>
                    <a:bodyPr/>
                    <a:lstStyle/>
                    <a:p>
                      <a:pPr algn="just"/>
                      <a:r>
                        <a:rPr lang="en-US" sz="2400" dirty="0"/>
                        <a:t>Restricted under section 17(5) of CGST Act, 2017 </a:t>
                      </a:r>
                      <a:endParaRPr lang="en-IN" sz="2400" dirty="0"/>
                    </a:p>
                  </a:txBody>
                  <a:tcPr/>
                </a:tc>
                <a:tc>
                  <a:txBody>
                    <a:bodyPr/>
                    <a:lstStyle/>
                    <a:p>
                      <a:pPr algn="just"/>
                      <a:r>
                        <a:rPr lang="en-IN" sz="2400" b="0" dirty="0"/>
                        <a:t>XXX</a:t>
                      </a:r>
                    </a:p>
                  </a:txBody>
                  <a:tcPr/>
                </a:tc>
                <a:tc>
                  <a:txBody>
                    <a:bodyPr/>
                    <a:lstStyle/>
                    <a:p>
                      <a:pPr algn="just"/>
                      <a:r>
                        <a:rPr lang="en-IN" sz="2400" b="0" dirty="0"/>
                        <a:t>XXX</a:t>
                      </a:r>
                    </a:p>
                  </a:txBody>
                  <a:tcPr/>
                </a:tc>
                <a:tc>
                  <a:txBody>
                    <a:bodyPr/>
                    <a:lstStyle/>
                    <a:p>
                      <a:pPr algn="just"/>
                      <a:r>
                        <a:rPr lang="en-IN" sz="2400" b="0" dirty="0"/>
                        <a:t>XXX</a:t>
                      </a:r>
                    </a:p>
                  </a:txBody>
                  <a:tcPr/>
                </a:tc>
                <a:extLst>
                  <a:ext uri="{0D108BD9-81ED-4DB2-BD59-A6C34878D82A}">
                    <a16:rowId xmlns:a16="http://schemas.microsoft.com/office/drawing/2014/main" val="3759518833"/>
                  </a:ext>
                </a:extLst>
              </a:tr>
              <a:tr h="792117">
                <a:tc>
                  <a:txBody>
                    <a:bodyPr/>
                    <a:lstStyle/>
                    <a:p>
                      <a:pPr algn="just"/>
                      <a:r>
                        <a:rPr lang="en-IN" sz="2000" dirty="0"/>
                        <a:t>11</a:t>
                      </a:r>
                    </a:p>
                  </a:txBody>
                  <a:tcPr/>
                </a:tc>
                <a:tc>
                  <a:txBody>
                    <a:bodyPr/>
                    <a:lstStyle/>
                    <a:p>
                      <a:pPr algn="just"/>
                      <a:r>
                        <a:rPr lang="en-US" sz="2400" dirty="0"/>
                        <a:t>ITC availed as CGST &amp; SGST, whereas uploaded by the supplier as IGST</a:t>
                      </a:r>
                      <a:endParaRPr lang="en-IN" sz="2400" dirty="0"/>
                    </a:p>
                  </a:txBody>
                  <a:tcPr/>
                </a:tc>
                <a:tc>
                  <a:txBody>
                    <a:bodyPr/>
                    <a:lstStyle/>
                    <a:p>
                      <a:pPr algn="just"/>
                      <a:r>
                        <a:rPr lang="en-IN" sz="2400" b="0" dirty="0"/>
                        <a:t>XX</a:t>
                      </a:r>
                    </a:p>
                  </a:txBody>
                  <a:tcPr/>
                </a:tc>
                <a:tc>
                  <a:txBody>
                    <a:bodyPr/>
                    <a:lstStyle/>
                    <a:p>
                      <a:pPr algn="just"/>
                      <a:r>
                        <a:rPr lang="en-IN" sz="2400" b="0" dirty="0"/>
                        <a:t>XX</a:t>
                      </a:r>
                    </a:p>
                  </a:txBody>
                  <a:tcPr/>
                </a:tc>
                <a:tc>
                  <a:txBody>
                    <a:bodyPr/>
                    <a:lstStyle/>
                    <a:p>
                      <a:pPr algn="just"/>
                      <a:endParaRPr lang="en-IN" sz="2400" b="0" dirty="0"/>
                    </a:p>
                  </a:txBody>
                  <a:tcPr/>
                </a:tc>
                <a:extLst>
                  <a:ext uri="{0D108BD9-81ED-4DB2-BD59-A6C34878D82A}">
                    <a16:rowId xmlns:a16="http://schemas.microsoft.com/office/drawing/2014/main" val="2319853262"/>
                  </a:ext>
                </a:extLst>
              </a:tr>
              <a:tr h="1600107">
                <a:tc>
                  <a:txBody>
                    <a:bodyPr/>
                    <a:lstStyle/>
                    <a:p>
                      <a:pPr algn="just"/>
                      <a:r>
                        <a:rPr lang="en-IN" sz="2000" dirty="0"/>
                        <a:t>12</a:t>
                      </a:r>
                    </a:p>
                  </a:txBody>
                  <a:tcPr/>
                </a:tc>
                <a:tc>
                  <a:txBody>
                    <a:bodyPr/>
                    <a:lstStyle/>
                    <a:p>
                      <a:pPr algn="just"/>
                      <a:r>
                        <a:rPr lang="en-US" sz="2400" dirty="0"/>
                        <a:t>ITC availed as per invoice, error in taxable value uploaded by the supplier. </a:t>
                      </a:r>
                    </a:p>
                    <a:p>
                      <a:pPr algn="just"/>
                      <a:r>
                        <a:rPr lang="en-US" sz="2400" dirty="0"/>
                        <a:t>Ex: ITC claimed as per invoice Rs.5000/ITC uploaded by the supplier is Rs.4500/- (error in uploading taxable value)</a:t>
                      </a:r>
                      <a:endParaRPr lang="en-IN" sz="2400" dirty="0"/>
                    </a:p>
                  </a:txBody>
                  <a:tcPr/>
                </a:tc>
                <a:tc>
                  <a:txBody>
                    <a:bodyPr/>
                    <a:lstStyle/>
                    <a:p>
                      <a:pPr algn="just"/>
                      <a:r>
                        <a:rPr lang="en-IN" sz="2400" b="0" dirty="0"/>
                        <a:t>XX</a:t>
                      </a:r>
                    </a:p>
                  </a:txBody>
                  <a:tcPr/>
                </a:tc>
                <a:tc>
                  <a:txBody>
                    <a:bodyPr/>
                    <a:lstStyle/>
                    <a:p>
                      <a:pPr algn="just"/>
                      <a:r>
                        <a:rPr lang="en-IN" sz="2400" b="0" dirty="0"/>
                        <a:t>XX</a:t>
                      </a:r>
                    </a:p>
                  </a:txBody>
                  <a:tcPr/>
                </a:tc>
                <a:tc>
                  <a:txBody>
                    <a:bodyPr/>
                    <a:lstStyle/>
                    <a:p>
                      <a:pPr algn="just"/>
                      <a:r>
                        <a:rPr lang="en-IN" sz="2400" b="0" dirty="0"/>
                        <a:t>XX</a:t>
                      </a:r>
                    </a:p>
                  </a:txBody>
                  <a:tcPr/>
                </a:tc>
                <a:extLst>
                  <a:ext uri="{0D108BD9-81ED-4DB2-BD59-A6C34878D82A}">
                    <a16:rowId xmlns:a16="http://schemas.microsoft.com/office/drawing/2014/main" val="82878280"/>
                  </a:ext>
                </a:extLst>
              </a:tr>
              <a:tr h="1144169">
                <a:tc>
                  <a:txBody>
                    <a:bodyPr/>
                    <a:lstStyle/>
                    <a:p>
                      <a:pPr algn="just"/>
                      <a:r>
                        <a:rPr lang="en-IN" sz="2000" dirty="0"/>
                        <a:t>13</a:t>
                      </a:r>
                    </a:p>
                  </a:txBody>
                  <a:tcPr/>
                </a:tc>
                <a:tc>
                  <a:txBody>
                    <a:bodyPr/>
                    <a:lstStyle/>
                    <a:p>
                      <a:pPr algn="just"/>
                      <a:r>
                        <a:rPr lang="en-US" sz="2400" dirty="0"/>
                        <a:t>Invoices uploaded by the supplier, but ITC is not availed by the taxpayer - to be availed within time limit prescribed in Section 39(9) of CGST Act, 2017</a:t>
                      </a:r>
                      <a:endParaRPr lang="en-IN" sz="2400" dirty="0"/>
                    </a:p>
                  </a:txBody>
                  <a:tcPr/>
                </a:tc>
                <a:tc>
                  <a:txBody>
                    <a:bodyPr/>
                    <a:lstStyle/>
                    <a:p>
                      <a:pPr algn="just"/>
                      <a:r>
                        <a:rPr lang="en-IN" sz="2400" b="0" dirty="0"/>
                        <a:t>XXX</a:t>
                      </a:r>
                    </a:p>
                  </a:txBody>
                  <a:tcPr/>
                </a:tc>
                <a:tc>
                  <a:txBody>
                    <a:bodyPr/>
                    <a:lstStyle/>
                    <a:p>
                      <a:pPr algn="just"/>
                      <a:r>
                        <a:rPr lang="en-IN" sz="2400" b="0" dirty="0"/>
                        <a:t>XXX</a:t>
                      </a:r>
                    </a:p>
                  </a:txBody>
                  <a:tcPr/>
                </a:tc>
                <a:tc>
                  <a:txBody>
                    <a:bodyPr/>
                    <a:lstStyle/>
                    <a:p>
                      <a:pPr algn="just"/>
                      <a:r>
                        <a:rPr lang="en-IN" sz="2400" b="0" dirty="0"/>
                        <a:t>XXX</a:t>
                      </a:r>
                    </a:p>
                  </a:txBody>
                  <a:tcPr/>
                </a:tc>
                <a:extLst>
                  <a:ext uri="{0D108BD9-81ED-4DB2-BD59-A6C34878D82A}">
                    <a16:rowId xmlns:a16="http://schemas.microsoft.com/office/drawing/2014/main" val="2073948629"/>
                  </a:ext>
                </a:extLst>
              </a:tr>
              <a:tr h="440065">
                <a:tc>
                  <a:txBody>
                    <a:bodyPr/>
                    <a:lstStyle/>
                    <a:p>
                      <a:pPr algn="just"/>
                      <a:endParaRPr lang="en-IN" sz="2000" dirty="0"/>
                    </a:p>
                  </a:txBody>
                  <a:tcPr/>
                </a:tc>
                <a:tc>
                  <a:txBody>
                    <a:bodyPr/>
                    <a:lstStyle/>
                    <a:p>
                      <a:pPr algn="just"/>
                      <a:r>
                        <a:rPr lang="en-IN" sz="2400" b="1" dirty="0"/>
                        <a:t>Sub Total                                                                         …………………..(C)</a:t>
                      </a:r>
                    </a:p>
                  </a:txBody>
                  <a:tcPr/>
                </a:tc>
                <a:tc>
                  <a:txBody>
                    <a:bodyPr/>
                    <a:lstStyle/>
                    <a:p>
                      <a:pPr algn="just"/>
                      <a:r>
                        <a:rPr lang="en-IN" sz="2400" b="1" dirty="0"/>
                        <a:t>XXX</a:t>
                      </a:r>
                    </a:p>
                  </a:txBody>
                  <a:tcPr/>
                </a:tc>
                <a:tc>
                  <a:txBody>
                    <a:bodyPr/>
                    <a:lstStyle/>
                    <a:p>
                      <a:pPr algn="just"/>
                      <a:r>
                        <a:rPr lang="en-IN" sz="2400" b="1" dirty="0"/>
                        <a:t>XXX</a:t>
                      </a:r>
                    </a:p>
                  </a:txBody>
                  <a:tcPr/>
                </a:tc>
                <a:tc>
                  <a:txBody>
                    <a:bodyPr/>
                    <a:lstStyle/>
                    <a:p>
                      <a:pPr algn="just"/>
                      <a:r>
                        <a:rPr lang="en-IN" sz="2400" b="1" dirty="0"/>
                        <a:t>XXX</a:t>
                      </a:r>
                    </a:p>
                  </a:txBody>
                  <a:tcPr/>
                </a:tc>
                <a:extLst>
                  <a:ext uri="{0D108BD9-81ED-4DB2-BD59-A6C34878D82A}">
                    <a16:rowId xmlns:a16="http://schemas.microsoft.com/office/drawing/2014/main" val="3335265915"/>
                  </a:ext>
                </a:extLst>
              </a:tr>
              <a:tr h="440065">
                <a:tc>
                  <a:txBody>
                    <a:bodyPr/>
                    <a:lstStyle/>
                    <a:p>
                      <a:pPr algn="just"/>
                      <a:endParaRPr lang="en-IN" sz="2000" dirty="0"/>
                    </a:p>
                  </a:txBody>
                  <a:tcPr/>
                </a:tc>
                <a:tc>
                  <a:txBody>
                    <a:bodyPr/>
                    <a:lstStyle/>
                    <a:p>
                      <a:pPr algn="just"/>
                      <a:r>
                        <a:rPr lang="en-IN" sz="2400" b="1" dirty="0"/>
                        <a:t>ITC AS PER BOOKS                                                                        (A+B-C)</a:t>
                      </a:r>
                    </a:p>
                  </a:txBody>
                  <a:tcPr/>
                </a:tc>
                <a:tc>
                  <a:txBody>
                    <a:bodyPr/>
                    <a:lstStyle/>
                    <a:p>
                      <a:pPr algn="just"/>
                      <a:r>
                        <a:rPr lang="en-IN" sz="2400" b="1" dirty="0"/>
                        <a:t>XXX</a:t>
                      </a:r>
                    </a:p>
                  </a:txBody>
                  <a:tcPr/>
                </a:tc>
                <a:tc>
                  <a:txBody>
                    <a:bodyPr/>
                    <a:lstStyle/>
                    <a:p>
                      <a:pPr algn="just"/>
                      <a:r>
                        <a:rPr lang="en-IN" sz="2400" b="1" dirty="0"/>
                        <a:t>XXX</a:t>
                      </a:r>
                    </a:p>
                  </a:txBody>
                  <a:tcPr/>
                </a:tc>
                <a:tc>
                  <a:txBody>
                    <a:bodyPr/>
                    <a:lstStyle/>
                    <a:p>
                      <a:pPr algn="just"/>
                      <a:r>
                        <a:rPr lang="en-IN" sz="2400" b="1" dirty="0"/>
                        <a:t>XXX</a:t>
                      </a:r>
                    </a:p>
                  </a:txBody>
                  <a:tcPr/>
                </a:tc>
                <a:extLst>
                  <a:ext uri="{0D108BD9-81ED-4DB2-BD59-A6C34878D82A}">
                    <a16:rowId xmlns:a16="http://schemas.microsoft.com/office/drawing/2014/main" val="3615977524"/>
                  </a:ext>
                </a:extLst>
              </a:tr>
            </a:tbl>
          </a:graphicData>
        </a:graphic>
      </p:graphicFrame>
    </p:spTree>
    <p:extLst>
      <p:ext uri="{BB962C8B-B14F-4D97-AF65-F5344CB8AC3E}">
        <p14:creationId xmlns:p14="http://schemas.microsoft.com/office/powerpoint/2010/main" val="31511513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DFA44F-D6BB-4803-877C-736909E7233B}"/>
              </a:ext>
            </a:extLst>
          </p:cNvPr>
          <p:cNvSpPr>
            <a:spLocks noGrp="1"/>
          </p:cNvSpPr>
          <p:nvPr>
            <p:ph type="title"/>
          </p:nvPr>
        </p:nvSpPr>
        <p:spPr/>
        <p:txBody>
          <a:bodyPr>
            <a:normAutofit/>
          </a:bodyPr>
          <a:lstStyle/>
          <a:p>
            <a:pPr algn="just"/>
            <a:r>
              <a:rPr lang="en-US" dirty="0">
                <a:solidFill>
                  <a:srgbClr val="00B050"/>
                </a:solidFill>
                <a:latin typeface="Bookman Old Style" panose="02050604050505020204" pitchFamily="18" charset="0"/>
              </a:rPr>
              <a:t>Points for consideration</a:t>
            </a:r>
          </a:p>
        </p:txBody>
      </p:sp>
      <p:sp>
        <p:nvSpPr>
          <p:cNvPr id="3" name="Content Placeholder 2">
            <a:extLst>
              <a:ext uri="{FF2B5EF4-FFF2-40B4-BE49-F238E27FC236}">
                <a16:creationId xmlns:a16="http://schemas.microsoft.com/office/drawing/2014/main" id="{845ADBB8-EAA0-4C8F-BE32-20DF06713FA5}"/>
              </a:ext>
            </a:extLst>
          </p:cNvPr>
          <p:cNvSpPr>
            <a:spLocks noGrp="1"/>
          </p:cNvSpPr>
          <p:nvPr>
            <p:ph type="body" idx="1"/>
          </p:nvPr>
        </p:nvSpPr>
        <p:spPr>
          <a:xfrm>
            <a:off x="838200" y="1363287"/>
            <a:ext cx="10515600" cy="4813676"/>
          </a:xfrm>
        </p:spPr>
        <p:txBody>
          <a:bodyPr>
            <a:normAutofit lnSpcReduction="10000"/>
          </a:bodyPr>
          <a:lstStyle/>
          <a:p>
            <a:pPr marL="0" indent="0" algn="just">
              <a:buNone/>
            </a:pPr>
            <a:r>
              <a:rPr lang="en-US" dirty="0">
                <a:solidFill>
                  <a:srgbClr val="0070C0"/>
                </a:solidFill>
                <a:latin typeface="Bookman Old Style" panose="02050604050505020204" pitchFamily="18" charset="0"/>
              </a:rPr>
              <a:t>Data has to be captured into </a:t>
            </a:r>
          </a:p>
          <a:p>
            <a:pPr algn="just"/>
            <a:r>
              <a:rPr lang="en-US" dirty="0">
                <a:solidFill>
                  <a:srgbClr val="0070C0"/>
                </a:solidFill>
                <a:latin typeface="Bookman Old Style" panose="02050604050505020204" pitchFamily="18" charset="0"/>
              </a:rPr>
              <a:t>Information filed in return during 2017-18 &amp; 2018-19</a:t>
            </a:r>
          </a:p>
          <a:p>
            <a:pPr algn="just"/>
            <a:r>
              <a:rPr lang="en-US" dirty="0">
                <a:solidFill>
                  <a:srgbClr val="0070C0"/>
                </a:solidFill>
                <a:latin typeface="Bookman Old Style" panose="02050604050505020204" pitchFamily="18" charset="0"/>
              </a:rPr>
              <a:t>Returns for 2017-18 filed belatedly ( due date extended as permitted )</a:t>
            </a:r>
          </a:p>
          <a:p>
            <a:pPr algn="just"/>
            <a:r>
              <a:rPr lang="en-US" dirty="0">
                <a:solidFill>
                  <a:srgbClr val="0070C0"/>
                </a:solidFill>
                <a:latin typeface="Bookman Old Style" panose="02050604050505020204" pitchFamily="18" charset="0"/>
              </a:rPr>
              <a:t>Challenges </a:t>
            </a:r>
          </a:p>
          <a:p>
            <a:pPr lvl="1" algn="just"/>
            <a:r>
              <a:rPr lang="en-US" dirty="0">
                <a:solidFill>
                  <a:srgbClr val="0070C0"/>
                </a:solidFill>
                <a:latin typeface="Bookman Old Style" panose="02050604050505020204" pitchFamily="18" charset="0"/>
              </a:rPr>
              <a:t>Data declared in 3B and not in 1</a:t>
            </a:r>
          </a:p>
          <a:p>
            <a:pPr lvl="1" algn="just"/>
            <a:r>
              <a:rPr lang="en-US" dirty="0">
                <a:solidFill>
                  <a:srgbClr val="0070C0"/>
                </a:solidFill>
                <a:latin typeface="Bookman Old Style" panose="02050604050505020204" pitchFamily="18" charset="0"/>
              </a:rPr>
              <a:t>Ex: </a:t>
            </a:r>
          </a:p>
          <a:p>
            <a:pPr lvl="2" algn="just"/>
            <a:r>
              <a:rPr lang="en-US" dirty="0">
                <a:solidFill>
                  <a:srgbClr val="0070C0"/>
                </a:solidFill>
                <a:latin typeface="Bookman Old Style" panose="02050604050505020204" pitchFamily="18" charset="0"/>
              </a:rPr>
              <a:t>Supply of goods </a:t>
            </a:r>
          </a:p>
          <a:p>
            <a:pPr lvl="2" algn="just"/>
            <a:r>
              <a:rPr lang="en-US" dirty="0">
                <a:solidFill>
                  <a:srgbClr val="0070C0"/>
                </a:solidFill>
                <a:latin typeface="Bookman Old Style" panose="02050604050505020204" pitchFamily="18" charset="0"/>
              </a:rPr>
              <a:t>Declared in 1 not declared in 3B</a:t>
            </a:r>
          </a:p>
          <a:p>
            <a:pPr lvl="2" algn="just"/>
            <a:r>
              <a:rPr lang="en-US" dirty="0">
                <a:solidFill>
                  <a:srgbClr val="0070C0"/>
                </a:solidFill>
                <a:latin typeface="Bookman Old Style" panose="02050604050505020204" pitchFamily="18" charset="0"/>
              </a:rPr>
              <a:t>Reverse situation </a:t>
            </a:r>
          </a:p>
          <a:p>
            <a:pPr lvl="2" algn="just"/>
            <a:r>
              <a:rPr lang="en-US" dirty="0">
                <a:solidFill>
                  <a:srgbClr val="0070C0"/>
                </a:solidFill>
                <a:latin typeface="Bookman Old Style" panose="02050604050505020204" pitchFamily="18" charset="0"/>
              </a:rPr>
              <a:t>Sale of March 2018 of Rs 1 Lakh declared in May 2018</a:t>
            </a:r>
          </a:p>
          <a:p>
            <a:pPr lvl="2" algn="just"/>
            <a:r>
              <a:rPr lang="en-US" dirty="0">
                <a:solidFill>
                  <a:srgbClr val="0070C0"/>
                </a:solidFill>
                <a:latin typeface="Bookman Old Style" panose="02050604050505020204" pitchFamily="18" charset="0"/>
              </a:rPr>
              <a:t>Sale of March 2018 not at all declared </a:t>
            </a:r>
          </a:p>
          <a:p>
            <a:pPr lvl="1" algn="just"/>
            <a:endParaRPr lang="en-US" dirty="0">
              <a:solidFill>
                <a:srgbClr val="0070C0"/>
              </a:solidFill>
              <a:latin typeface="Bookman Old Style" panose="02050604050505020204" pitchFamily="18" charset="0"/>
            </a:endParaRPr>
          </a:p>
        </p:txBody>
      </p:sp>
      <p:sp>
        <p:nvSpPr>
          <p:cNvPr id="4" name="Footer Placeholder 3">
            <a:extLst>
              <a:ext uri="{FF2B5EF4-FFF2-40B4-BE49-F238E27FC236}">
                <a16:creationId xmlns:a16="http://schemas.microsoft.com/office/drawing/2014/main" id="{472C0E4D-901C-489E-8385-F52DF14C846E}"/>
              </a:ext>
            </a:extLst>
          </p:cNvPr>
          <p:cNvSpPr>
            <a:spLocks noGrp="1"/>
          </p:cNvSpPr>
          <p:nvPr>
            <p:ph type="ftr" sz="quarter" idx="11"/>
          </p:nvPr>
        </p:nvSpPr>
        <p:spPr/>
        <p:txBody>
          <a:bodyPr/>
          <a:lstStyle/>
          <a:p>
            <a:r>
              <a:rPr lang="pt-BR"/>
              <a:t>S &amp; Y</a:t>
            </a:r>
            <a:endParaRPr lang="en-IN"/>
          </a:p>
        </p:txBody>
      </p:sp>
      <p:pic>
        <p:nvPicPr>
          <p:cNvPr id="5" name="Picture 4">
            <a:extLst>
              <a:ext uri="{FF2B5EF4-FFF2-40B4-BE49-F238E27FC236}">
                <a16:creationId xmlns:a16="http://schemas.microsoft.com/office/drawing/2014/main" id="{BD32F03C-F051-4316-B033-C822E6D11550}"/>
              </a:ext>
            </a:extLst>
          </p:cNvPr>
          <p:cNvPicPr/>
          <p:nvPr/>
        </p:nvPicPr>
        <p:blipFill>
          <a:blip r:embed="rId2" cstate="print"/>
          <a:srcRect/>
          <a:stretch>
            <a:fillRect/>
          </a:stretch>
        </p:blipFill>
        <p:spPr bwMode="auto">
          <a:xfrm>
            <a:off x="11471414" y="0"/>
            <a:ext cx="720585" cy="581891"/>
          </a:xfrm>
          <a:prstGeom prst="rect">
            <a:avLst/>
          </a:prstGeom>
          <a:noFill/>
          <a:ln w="9525">
            <a:noFill/>
            <a:miter lim="800000"/>
            <a:headEnd/>
            <a:tailEnd/>
          </a:ln>
        </p:spPr>
      </p:pic>
    </p:spTree>
    <p:extLst>
      <p:ext uri="{BB962C8B-B14F-4D97-AF65-F5344CB8AC3E}">
        <p14:creationId xmlns:p14="http://schemas.microsoft.com/office/powerpoint/2010/main" val="11713474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DFA44F-D6BB-4803-877C-736909E7233B}"/>
              </a:ext>
            </a:extLst>
          </p:cNvPr>
          <p:cNvSpPr>
            <a:spLocks noGrp="1"/>
          </p:cNvSpPr>
          <p:nvPr>
            <p:ph type="title"/>
          </p:nvPr>
        </p:nvSpPr>
        <p:spPr/>
        <p:txBody>
          <a:bodyPr>
            <a:normAutofit/>
          </a:bodyPr>
          <a:lstStyle/>
          <a:p>
            <a:pPr algn="just"/>
            <a:r>
              <a:rPr lang="en-US" dirty="0">
                <a:solidFill>
                  <a:srgbClr val="00B050"/>
                </a:solidFill>
                <a:latin typeface="Bookman Old Style" panose="02050604050505020204" pitchFamily="18" charset="0"/>
              </a:rPr>
              <a:t>Separate data to be compiled</a:t>
            </a:r>
          </a:p>
        </p:txBody>
      </p:sp>
      <p:sp>
        <p:nvSpPr>
          <p:cNvPr id="3" name="Content Placeholder 2">
            <a:extLst>
              <a:ext uri="{FF2B5EF4-FFF2-40B4-BE49-F238E27FC236}">
                <a16:creationId xmlns:a16="http://schemas.microsoft.com/office/drawing/2014/main" id="{845ADBB8-EAA0-4C8F-BE32-20DF06713FA5}"/>
              </a:ext>
            </a:extLst>
          </p:cNvPr>
          <p:cNvSpPr>
            <a:spLocks noGrp="1"/>
          </p:cNvSpPr>
          <p:nvPr>
            <p:ph type="body" idx="1"/>
          </p:nvPr>
        </p:nvSpPr>
        <p:spPr>
          <a:xfrm>
            <a:off x="838200" y="1363287"/>
            <a:ext cx="10515600" cy="4813676"/>
          </a:xfrm>
        </p:spPr>
        <p:txBody>
          <a:bodyPr>
            <a:normAutofit/>
          </a:bodyPr>
          <a:lstStyle/>
          <a:p>
            <a:pPr algn="just"/>
            <a:r>
              <a:rPr lang="en-US" dirty="0">
                <a:solidFill>
                  <a:srgbClr val="0070C0"/>
                </a:solidFill>
                <a:latin typeface="Bookman Old Style" panose="02050604050505020204" pitchFamily="18" charset="0"/>
              </a:rPr>
              <a:t>Part III</a:t>
            </a:r>
          </a:p>
          <a:p>
            <a:pPr lvl="1" algn="just"/>
            <a:r>
              <a:rPr lang="en-US" dirty="0">
                <a:solidFill>
                  <a:srgbClr val="0070C0"/>
                </a:solidFill>
                <a:latin typeface="Bookman Old Style" panose="02050604050505020204" pitchFamily="18" charset="0"/>
              </a:rPr>
              <a:t>Segregation of credit – Input, Input services, Capital goods </a:t>
            </a:r>
          </a:p>
          <a:p>
            <a:pPr lvl="1" algn="just"/>
            <a:r>
              <a:rPr lang="en-US" dirty="0">
                <a:solidFill>
                  <a:srgbClr val="0070C0"/>
                </a:solidFill>
                <a:latin typeface="Bookman Old Style" panose="02050604050505020204" pitchFamily="18" charset="0"/>
              </a:rPr>
              <a:t>ITC as per 2A and 3B </a:t>
            </a:r>
          </a:p>
          <a:p>
            <a:pPr lvl="2" algn="just"/>
            <a:r>
              <a:rPr lang="en-US" sz="2400" dirty="0">
                <a:solidFill>
                  <a:srgbClr val="0070C0"/>
                </a:solidFill>
                <a:latin typeface="Bookman Old Style" panose="02050604050505020204" pitchFamily="18" charset="0"/>
              </a:rPr>
              <a:t>If credit is more in 2A and less in 3B, credit could lapse</a:t>
            </a:r>
          </a:p>
          <a:p>
            <a:pPr lvl="2" algn="just"/>
            <a:r>
              <a:rPr lang="en-US" sz="2400" dirty="0">
                <a:solidFill>
                  <a:srgbClr val="0070C0"/>
                </a:solidFill>
                <a:latin typeface="Bookman Old Style" panose="02050604050505020204" pitchFamily="18" charset="0"/>
              </a:rPr>
              <a:t>If vendors don’t file GSTR1 properly, could not be the only reason for denial of credit </a:t>
            </a:r>
          </a:p>
          <a:p>
            <a:pPr lvl="2" algn="just"/>
            <a:r>
              <a:rPr lang="en-US" sz="2400" dirty="0">
                <a:solidFill>
                  <a:srgbClr val="0070C0"/>
                </a:solidFill>
                <a:latin typeface="Bookman Old Style" panose="02050604050505020204" pitchFamily="18" charset="0"/>
              </a:rPr>
              <a:t>General </a:t>
            </a:r>
            <a:r>
              <a:rPr lang="en-US" sz="2400" dirty="0" err="1">
                <a:solidFill>
                  <a:srgbClr val="0070C0"/>
                </a:solidFill>
                <a:latin typeface="Bookman Old Style" panose="02050604050505020204" pitchFamily="18" charset="0"/>
              </a:rPr>
              <a:t>followup</a:t>
            </a:r>
            <a:r>
              <a:rPr lang="en-US" sz="2400" dirty="0">
                <a:solidFill>
                  <a:srgbClr val="0070C0"/>
                </a:solidFill>
                <a:latin typeface="Bookman Old Style" panose="02050604050505020204" pitchFamily="18" charset="0"/>
              </a:rPr>
              <a:t> with vendor to done </a:t>
            </a:r>
          </a:p>
          <a:p>
            <a:pPr lvl="2" algn="just"/>
            <a:r>
              <a:rPr lang="en-US" sz="2400" dirty="0">
                <a:solidFill>
                  <a:srgbClr val="0070C0"/>
                </a:solidFill>
                <a:latin typeface="Bookman Old Style" panose="02050604050505020204" pitchFamily="18" charset="0"/>
              </a:rPr>
              <a:t>Tax payers should have a detailed reconciliation prepared.</a:t>
            </a:r>
          </a:p>
          <a:p>
            <a:pPr algn="just"/>
            <a:r>
              <a:rPr lang="en-US" dirty="0">
                <a:solidFill>
                  <a:srgbClr val="0070C0"/>
                </a:solidFill>
                <a:latin typeface="Bookman Old Style" panose="02050604050505020204" pitchFamily="18" charset="0"/>
              </a:rPr>
              <a:t>Part VI</a:t>
            </a:r>
          </a:p>
          <a:p>
            <a:pPr lvl="1" algn="just"/>
            <a:r>
              <a:rPr lang="en-US" dirty="0">
                <a:solidFill>
                  <a:srgbClr val="0070C0"/>
                </a:solidFill>
                <a:latin typeface="Bookman Old Style" panose="02050604050505020204" pitchFamily="18" charset="0"/>
              </a:rPr>
              <a:t>Details of supplies from composition dealers  </a:t>
            </a:r>
          </a:p>
          <a:p>
            <a:pPr lvl="1" algn="just"/>
            <a:r>
              <a:rPr lang="en-US" dirty="0">
                <a:solidFill>
                  <a:srgbClr val="0070C0"/>
                </a:solidFill>
                <a:latin typeface="Bookman Old Style" panose="02050604050505020204" pitchFamily="18" charset="0"/>
              </a:rPr>
              <a:t>HSN Summary of Input, Input Services &amp; Capital goods </a:t>
            </a:r>
          </a:p>
          <a:p>
            <a:pPr lvl="2" algn="just"/>
            <a:r>
              <a:rPr lang="en-US" dirty="0">
                <a:solidFill>
                  <a:srgbClr val="0070C0"/>
                </a:solidFill>
                <a:latin typeface="Bookman Old Style" panose="02050604050505020204" pitchFamily="18" charset="0"/>
              </a:rPr>
              <a:t>If not possible to comply may clearly indicate </a:t>
            </a:r>
          </a:p>
          <a:p>
            <a:pPr lvl="2" algn="just"/>
            <a:endParaRPr lang="en-US" dirty="0">
              <a:solidFill>
                <a:srgbClr val="0070C0"/>
              </a:solidFill>
              <a:latin typeface="Bookman Old Style" panose="02050604050505020204" pitchFamily="18" charset="0"/>
            </a:endParaRPr>
          </a:p>
          <a:p>
            <a:pPr lvl="1" algn="just"/>
            <a:endParaRPr lang="en-US" dirty="0">
              <a:solidFill>
                <a:srgbClr val="0070C0"/>
              </a:solidFill>
              <a:latin typeface="Bookman Old Style" panose="02050604050505020204" pitchFamily="18" charset="0"/>
            </a:endParaRPr>
          </a:p>
        </p:txBody>
      </p:sp>
      <p:sp>
        <p:nvSpPr>
          <p:cNvPr id="4" name="Footer Placeholder 3">
            <a:extLst>
              <a:ext uri="{FF2B5EF4-FFF2-40B4-BE49-F238E27FC236}">
                <a16:creationId xmlns:a16="http://schemas.microsoft.com/office/drawing/2014/main" id="{472C0E4D-901C-489E-8385-F52DF14C846E}"/>
              </a:ext>
            </a:extLst>
          </p:cNvPr>
          <p:cNvSpPr>
            <a:spLocks noGrp="1"/>
          </p:cNvSpPr>
          <p:nvPr>
            <p:ph type="ftr" sz="quarter" idx="11"/>
          </p:nvPr>
        </p:nvSpPr>
        <p:spPr/>
        <p:txBody>
          <a:bodyPr/>
          <a:lstStyle/>
          <a:p>
            <a:r>
              <a:rPr lang="pt-BR"/>
              <a:t>S &amp; Y</a:t>
            </a:r>
            <a:endParaRPr lang="en-IN"/>
          </a:p>
        </p:txBody>
      </p:sp>
      <p:pic>
        <p:nvPicPr>
          <p:cNvPr id="5" name="Picture 4">
            <a:extLst>
              <a:ext uri="{FF2B5EF4-FFF2-40B4-BE49-F238E27FC236}">
                <a16:creationId xmlns:a16="http://schemas.microsoft.com/office/drawing/2014/main" id="{BD32F03C-F051-4316-B033-C822E6D11550}"/>
              </a:ext>
            </a:extLst>
          </p:cNvPr>
          <p:cNvPicPr/>
          <p:nvPr/>
        </p:nvPicPr>
        <p:blipFill>
          <a:blip r:embed="rId2" cstate="print"/>
          <a:srcRect/>
          <a:stretch>
            <a:fillRect/>
          </a:stretch>
        </p:blipFill>
        <p:spPr bwMode="auto">
          <a:xfrm>
            <a:off x="11471414" y="0"/>
            <a:ext cx="720585" cy="581891"/>
          </a:xfrm>
          <a:prstGeom prst="rect">
            <a:avLst/>
          </a:prstGeom>
          <a:noFill/>
          <a:ln w="9525">
            <a:noFill/>
            <a:miter lim="800000"/>
            <a:headEnd/>
            <a:tailEnd/>
          </a:ln>
        </p:spPr>
      </p:pic>
    </p:spTree>
    <p:extLst>
      <p:ext uri="{BB962C8B-B14F-4D97-AF65-F5344CB8AC3E}">
        <p14:creationId xmlns:p14="http://schemas.microsoft.com/office/powerpoint/2010/main" val="17586915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2D3A8060-0184-4322-89FE-32D6A400A398}"/>
              </a:ext>
            </a:extLst>
          </p:cNvPr>
          <p:cNvSpPr>
            <a:spLocks noGrp="1"/>
          </p:cNvSpPr>
          <p:nvPr>
            <p:ph type="ftr" sz="quarter" idx="11"/>
          </p:nvPr>
        </p:nvSpPr>
        <p:spPr/>
        <p:txBody>
          <a:bodyPr/>
          <a:lstStyle/>
          <a:p>
            <a:r>
              <a:rPr lang="pt-BR"/>
              <a:t>S &amp; Y</a:t>
            </a:r>
            <a:endParaRPr lang="en-IN"/>
          </a:p>
        </p:txBody>
      </p:sp>
      <p:sp>
        <p:nvSpPr>
          <p:cNvPr id="3" name="TextBox 2">
            <a:extLst>
              <a:ext uri="{FF2B5EF4-FFF2-40B4-BE49-F238E27FC236}">
                <a16:creationId xmlns:a16="http://schemas.microsoft.com/office/drawing/2014/main" id="{ECA5270A-3E0D-4099-8F39-32783CEB6663}"/>
              </a:ext>
            </a:extLst>
          </p:cNvPr>
          <p:cNvSpPr txBox="1"/>
          <p:nvPr/>
        </p:nvSpPr>
        <p:spPr>
          <a:xfrm>
            <a:off x="1939636" y="2377439"/>
            <a:ext cx="8312728" cy="1200329"/>
          </a:xfrm>
          <a:prstGeom prst="rect">
            <a:avLst/>
          </a:prstGeom>
          <a:noFill/>
        </p:spPr>
        <p:txBody>
          <a:bodyPr wrap="square" rtlCol="0">
            <a:spAutoFit/>
          </a:bodyPr>
          <a:lstStyle/>
          <a:p>
            <a:pPr algn="ctr"/>
            <a:r>
              <a:rPr lang="en-US" sz="3600" dirty="0">
                <a:solidFill>
                  <a:srgbClr val="00B050"/>
                </a:solidFill>
                <a:latin typeface="Bookman Old Style" panose="02050604050505020204" pitchFamily="18" charset="0"/>
              </a:rPr>
              <a:t>G</a:t>
            </a:r>
            <a:r>
              <a:rPr lang="en-US" sz="3600" dirty="0">
                <a:solidFill>
                  <a:schemeClr val="accent5"/>
                </a:solidFill>
                <a:latin typeface="Bookman Old Style" panose="02050604050505020204" pitchFamily="18" charset="0"/>
              </a:rPr>
              <a:t>S</a:t>
            </a:r>
            <a:r>
              <a:rPr lang="en-US" sz="3600" dirty="0">
                <a:solidFill>
                  <a:srgbClr val="00B050"/>
                </a:solidFill>
                <a:latin typeface="Bookman Old Style" panose="02050604050505020204" pitchFamily="18" charset="0"/>
              </a:rPr>
              <a:t>T</a:t>
            </a:r>
            <a:r>
              <a:rPr lang="en-US" sz="3600" dirty="0">
                <a:solidFill>
                  <a:schemeClr val="accent5"/>
                </a:solidFill>
                <a:latin typeface="Bookman Old Style" panose="02050604050505020204" pitchFamily="18" charset="0"/>
              </a:rPr>
              <a:t>R</a:t>
            </a:r>
            <a:r>
              <a:rPr lang="en-US" sz="3600" dirty="0">
                <a:latin typeface="Bookman Old Style" panose="02050604050505020204" pitchFamily="18" charset="0"/>
              </a:rPr>
              <a:t> </a:t>
            </a:r>
            <a:r>
              <a:rPr lang="en-US" sz="3600" dirty="0">
                <a:solidFill>
                  <a:srgbClr val="00B050"/>
                </a:solidFill>
                <a:latin typeface="Bookman Old Style" panose="02050604050505020204" pitchFamily="18" charset="0"/>
              </a:rPr>
              <a:t>9</a:t>
            </a:r>
            <a:r>
              <a:rPr lang="en-US" sz="3600" dirty="0">
                <a:latin typeface="Bookman Old Style" panose="02050604050505020204" pitchFamily="18" charset="0"/>
              </a:rPr>
              <a:t> </a:t>
            </a:r>
            <a:r>
              <a:rPr lang="en-US" sz="3600" dirty="0">
                <a:solidFill>
                  <a:schemeClr val="accent5"/>
                </a:solidFill>
                <a:latin typeface="Bookman Old Style" panose="02050604050505020204" pitchFamily="18" charset="0"/>
              </a:rPr>
              <a:t>-</a:t>
            </a:r>
            <a:r>
              <a:rPr lang="en-US" sz="3600" dirty="0">
                <a:latin typeface="Bookman Old Style" panose="02050604050505020204" pitchFamily="18" charset="0"/>
              </a:rPr>
              <a:t> </a:t>
            </a:r>
            <a:r>
              <a:rPr lang="en-US" sz="3600" dirty="0">
                <a:solidFill>
                  <a:srgbClr val="00B050"/>
                </a:solidFill>
                <a:latin typeface="Bookman Old Style" panose="02050604050505020204" pitchFamily="18" charset="0"/>
              </a:rPr>
              <a:t>A</a:t>
            </a:r>
            <a:r>
              <a:rPr lang="en-US" sz="3600" dirty="0">
                <a:solidFill>
                  <a:schemeClr val="accent5"/>
                </a:solidFill>
                <a:latin typeface="Bookman Old Style" panose="02050604050505020204" pitchFamily="18" charset="0"/>
              </a:rPr>
              <a:t>N</a:t>
            </a:r>
            <a:r>
              <a:rPr lang="en-US" sz="3600" dirty="0">
                <a:solidFill>
                  <a:srgbClr val="00B050"/>
                </a:solidFill>
                <a:latin typeface="Bookman Old Style" panose="02050604050505020204" pitchFamily="18" charset="0"/>
              </a:rPr>
              <a:t>N</a:t>
            </a:r>
            <a:r>
              <a:rPr lang="en-US" sz="3600" dirty="0">
                <a:solidFill>
                  <a:schemeClr val="accent5"/>
                </a:solidFill>
                <a:latin typeface="Bookman Old Style" panose="02050604050505020204" pitchFamily="18" charset="0"/>
              </a:rPr>
              <a:t>U</a:t>
            </a:r>
            <a:r>
              <a:rPr lang="en-US" sz="3600" dirty="0">
                <a:solidFill>
                  <a:srgbClr val="00B050"/>
                </a:solidFill>
                <a:latin typeface="Bookman Old Style" panose="02050604050505020204" pitchFamily="18" charset="0"/>
              </a:rPr>
              <a:t>A</a:t>
            </a:r>
            <a:r>
              <a:rPr lang="en-US" sz="3600" dirty="0">
                <a:solidFill>
                  <a:schemeClr val="accent5"/>
                </a:solidFill>
                <a:latin typeface="Bookman Old Style" panose="02050604050505020204" pitchFamily="18" charset="0"/>
              </a:rPr>
              <a:t>L</a:t>
            </a:r>
            <a:r>
              <a:rPr lang="en-US" sz="3600" dirty="0">
                <a:latin typeface="Bookman Old Style" panose="02050604050505020204" pitchFamily="18" charset="0"/>
              </a:rPr>
              <a:t> </a:t>
            </a:r>
            <a:r>
              <a:rPr lang="en-US" sz="3600" dirty="0">
                <a:solidFill>
                  <a:srgbClr val="00B050"/>
                </a:solidFill>
                <a:latin typeface="Bookman Old Style" panose="02050604050505020204" pitchFamily="18" charset="0"/>
              </a:rPr>
              <a:t>R</a:t>
            </a:r>
            <a:r>
              <a:rPr lang="en-US" sz="3600" dirty="0">
                <a:solidFill>
                  <a:schemeClr val="accent5"/>
                </a:solidFill>
                <a:latin typeface="Bookman Old Style" panose="02050604050505020204" pitchFamily="18" charset="0"/>
              </a:rPr>
              <a:t>E</a:t>
            </a:r>
            <a:r>
              <a:rPr lang="en-US" sz="3600" dirty="0">
                <a:solidFill>
                  <a:srgbClr val="00B050"/>
                </a:solidFill>
                <a:latin typeface="Bookman Old Style" panose="02050604050505020204" pitchFamily="18" charset="0"/>
              </a:rPr>
              <a:t>T</a:t>
            </a:r>
            <a:r>
              <a:rPr lang="en-US" sz="3600" dirty="0">
                <a:solidFill>
                  <a:schemeClr val="accent5"/>
                </a:solidFill>
                <a:latin typeface="Bookman Old Style" panose="02050604050505020204" pitchFamily="18" charset="0"/>
              </a:rPr>
              <a:t>U</a:t>
            </a:r>
            <a:r>
              <a:rPr lang="en-US" sz="3600" dirty="0">
                <a:solidFill>
                  <a:srgbClr val="00B050"/>
                </a:solidFill>
                <a:latin typeface="Bookman Old Style" panose="02050604050505020204" pitchFamily="18" charset="0"/>
              </a:rPr>
              <a:t>R</a:t>
            </a:r>
            <a:r>
              <a:rPr lang="en-US" sz="3600" dirty="0">
                <a:solidFill>
                  <a:schemeClr val="accent5"/>
                </a:solidFill>
                <a:latin typeface="Bookman Old Style" panose="02050604050505020204" pitchFamily="18" charset="0"/>
              </a:rPr>
              <a:t>N</a:t>
            </a:r>
            <a:r>
              <a:rPr lang="en-US" sz="3600" dirty="0">
                <a:latin typeface="Bookman Old Style" panose="02050604050505020204" pitchFamily="18" charset="0"/>
              </a:rPr>
              <a:t> </a:t>
            </a:r>
            <a:r>
              <a:rPr lang="en-US" sz="3600" dirty="0">
                <a:solidFill>
                  <a:srgbClr val="00B050"/>
                </a:solidFill>
                <a:latin typeface="Bookman Old Style" panose="02050604050505020204" pitchFamily="18" charset="0"/>
              </a:rPr>
              <a:t>-</a:t>
            </a:r>
            <a:r>
              <a:rPr lang="en-US" sz="3600" dirty="0">
                <a:latin typeface="Bookman Old Style" panose="02050604050505020204" pitchFamily="18" charset="0"/>
              </a:rPr>
              <a:t> </a:t>
            </a:r>
            <a:r>
              <a:rPr lang="en-US" sz="3600" dirty="0">
                <a:solidFill>
                  <a:schemeClr val="accent5"/>
                </a:solidFill>
                <a:latin typeface="Bookman Old Style" panose="02050604050505020204" pitchFamily="18" charset="0"/>
              </a:rPr>
              <a:t>C</a:t>
            </a:r>
            <a:r>
              <a:rPr lang="en-US" sz="3600" dirty="0">
                <a:solidFill>
                  <a:srgbClr val="00B050"/>
                </a:solidFill>
                <a:latin typeface="Bookman Old Style" panose="02050604050505020204" pitchFamily="18" charset="0"/>
              </a:rPr>
              <a:t>L</a:t>
            </a:r>
            <a:r>
              <a:rPr lang="en-US" sz="3600" dirty="0">
                <a:solidFill>
                  <a:schemeClr val="accent5"/>
                </a:solidFill>
                <a:latin typeface="Bookman Old Style" panose="02050604050505020204" pitchFamily="18" charset="0"/>
              </a:rPr>
              <a:t>A</a:t>
            </a:r>
            <a:r>
              <a:rPr lang="en-US" sz="3600" dirty="0">
                <a:solidFill>
                  <a:srgbClr val="00B050"/>
                </a:solidFill>
                <a:latin typeface="Bookman Old Style" panose="02050604050505020204" pitchFamily="18" charset="0"/>
              </a:rPr>
              <a:t>U</a:t>
            </a:r>
            <a:r>
              <a:rPr lang="en-US" sz="3600" dirty="0">
                <a:solidFill>
                  <a:schemeClr val="accent5"/>
                </a:solidFill>
                <a:latin typeface="Bookman Old Style" panose="02050604050505020204" pitchFamily="18" charset="0"/>
              </a:rPr>
              <a:t>S</a:t>
            </a:r>
            <a:r>
              <a:rPr lang="en-US" sz="3600" dirty="0">
                <a:solidFill>
                  <a:srgbClr val="00B050"/>
                </a:solidFill>
                <a:latin typeface="Bookman Old Style" panose="02050604050505020204" pitchFamily="18" charset="0"/>
              </a:rPr>
              <a:t>E</a:t>
            </a:r>
            <a:r>
              <a:rPr lang="en-US" sz="3600" dirty="0">
                <a:latin typeface="Bookman Old Style" panose="02050604050505020204" pitchFamily="18" charset="0"/>
              </a:rPr>
              <a:t> </a:t>
            </a:r>
            <a:r>
              <a:rPr lang="en-US" sz="3600" dirty="0">
                <a:solidFill>
                  <a:schemeClr val="accent5"/>
                </a:solidFill>
                <a:latin typeface="Bookman Old Style" panose="02050604050505020204" pitchFamily="18" charset="0"/>
              </a:rPr>
              <a:t>B</a:t>
            </a:r>
            <a:r>
              <a:rPr lang="en-US" sz="3600" dirty="0">
                <a:solidFill>
                  <a:srgbClr val="00B050"/>
                </a:solidFill>
                <a:latin typeface="Bookman Old Style" panose="02050604050505020204" pitchFamily="18" charset="0"/>
              </a:rPr>
              <a:t>Y</a:t>
            </a:r>
            <a:r>
              <a:rPr lang="en-US" sz="3600" dirty="0">
                <a:latin typeface="Bookman Old Style" panose="02050604050505020204" pitchFamily="18" charset="0"/>
              </a:rPr>
              <a:t> </a:t>
            </a:r>
            <a:r>
              <a:rPr lang="en-US" sz="3600" dirty="0">
                <a:solidFill>
                  <a:schemeClr val="accent5"/>
                </a:solidFill>
                <a:latin typeface="Bookman Old Style" panose="02050604050505020204" pitchFamily="18" charset="0"/>
              </a:rPr>
              <a:t>C</a:t>
            </a:r>
            <a:r>
              <a:rPr lang="en-US" sz="3600" dirty="0">
                <a:solidFill>
                  <a:srgbClr val="00B050"/>
                </a:solidFill>
                <a:latin typeface="Bookman Old Style" panose="02050604050505020204" pitchFamily="18" charset="0"/>
              </a:rPr>
              <a:t>L</a:t>
            </a:r>
            <a:r>
              <a:rPr lang="en-US" sz="3600" dirty="0">
                <a:solidFill>
                  <a:schemeClr val="accent5"/>
                </a:solidFill>
                <a:latin typeface="Bookman Old Style" panose="02050604050505020204" pitchFamily="18" charset="0"/>
              </a:rPr>
              <a:t>A</a:t>
            </a:r>
            <a:r>
              <a:rPr lang="en-US" sz="3600" dirty="0">
                <a:solidFill>
                  <a:srgbClr val="00B050"/>
                </a:solidFill>
                <a:latin typeface="Bookman Old Style" panose="02050604050505020204" pitchFamily="18" charset="0"/>
              </a:rPr>
              <a:t>U</a:t>
            </a:r>
            <a:r>
              <a:rPr lang="en-US" sz="3600" dirty="0">
                <a:solidFill>
                  <a:schemeClr val="accent5"/>
                </a:solidFill>
                <a:latin typeface="Bookman Old Style" panose="02050604050505020204" pitchFamily="18" charset="0"/>
              </a:rPr>
              <a:t>S</a:t>
            </a:r>
            <a:r>
              <a:rPr lang="en-US" sz="3600" dirty="0">
                <a:solidFill>
                  <a:srgbClr val="00B050"/>
                </a:solidFill>
                <a:latin typeface="Bookman Old Style" panose="02050604050505020204" pitchFamily="18" charset="0"/>
              </a:rPr>
              <a:t>E</a:t>
            </a:r>
            <a:r>
              <a:rPr lang="en-US" sz="3600" dirty="0">
                <a:latin typeface="Bookman Old Style" panose="02050604050505020204" pitchFamily="18" charset="0"/>
              </a:rPr>
              <a:t> </a:t>
            </a:r>
            <a:r>
              <a:rPr lang="en-US" sz="3600" dirty="0">
                <a:solidFill>
                  <a:schemeClr val="accent5"/>
                </a:solidFill>
                <a:latin typeface="Bookman Old Style" panose="02050604050505020204" pitchFamily="18" charset="0"/>
              </a:rPr>
              <a:t>D</a:t>
            </a:r>
            <a:r>
              <a:rPr lang="en-US" sz="3600" dirty="0">
                <a:solidFill>
                  <a:srgbClr val="00B050"/>
                </a:solidFill>
                <a:latin typeface="Bookman Old Style" panose="02050604050505020204" pitchFamily="18" charset="0"/>
              </a:rPr>
              <a:t>I</a:t>
            </a:r>
            <a:r>
              <a:rPr lang="en-US" sz="3600" dirty="0">
                <a:solidFill>
                  <a:schemeClr val="accent5"/>
                </a:solidFill>
                <a:latin typeface="Bookman Old Style" panose="02050604050505020204" pitchFamily="18" charset="0"/>
              </a:rPr>
              <a:t>S</a:t>
            </a:r>
            <a:r>
              <a:rPr lang="en-US" sz="3600" dirty="0">
                <a:solidFill>
                  <a:srgbClr val="00B050"/>
                </a:solidFill>
                <a:latin typeface="Bookman Old Style" panose="02050604050505020204" pitchFamily="18" charset="0"/>
              </a:rPr>
              <a:t>C</a:t>
            </a:r>
            <a:r>
              <a:rPr lang="en-US" sz="3600" dirty="0">
                <a:solidFill>
                  <a:schemeClr val="accent5"/>
                </a:solidFill>
                <a:latin typeface="Bookman Old Style" panose="02050604050505020204" pitchFamily="18" charset="0"/>
              </a:rPr>
              <a:t>U</a:t>
            </a:r>
            <a:r>
              <a:rPr lang="en-US" sz="3600" dirty="0">
                <a:solidFill>
                  <a:srgbClr val="00B050"/>
                </a:solidFill>
                <a:latin typeface="Bookman Old Style" panose="02050604050505020204" pitchFamily="18" charset="0"/>
              </a:rPr>
              <a:t>S</a:t>
            </a:r>
            <a:r>
              <a:rPr lang="en-US" sz="3600" dirty="0">
                <a:solidFill>
                  <a:schemeClr val="accent5"/>
                </a:solidFill>
                <a:latin typeface="Bookman Old Style" panose="02050604050505020204" pitchFamily="18" charset="0"/>
              </a:rPr>
              <a:t>S</a:t>
            </a:r>
            <a:r>
              <a:rPr lang="en-US" sz="3600" dirty="0">
                <a:solidFill>
                  <a:srgbClr val="00B050"/>
                </a:solidFill>
                <a:latin typeface="Bookman Old Style" panose="02050604050505020204" pitchFamily="18" charset="0"/>
              </a:rPr>
              <a:t>I</a:t>
            </a:r>
            <a:r>
              <a:rPr lang="en-US" sz="3600" dirty="0">
                <a:solidFill>
                  <a:schemeClr val="accent5"/>
                </a:solidFill>
                <a:latin typeface="Bookman Old Style" panose="02050604050505020204" pitchFamily="18" charset="0"/>
              </a:rPr>
              <a:t>O</a:t>
            </a:r>
            <a:r>
              <a:rPr lang="en-US" sz="3600" dirty="0">
                <a:solidFill>
                  <a:srgbClr val="00B050"/>
                </a:solidFill>
                <a:latin typeface="Bookman Old Style" panose="02050604050505020204" pitchFamily="18" charset="0"/>
              </a:rPr>
              <a:t>N</a:t>
            </a:r>
          </a:p>
        </p:txBody>
      </p:sp>
      <p:pic>
        <p:nvPicPr>
          <p:cNvPr id="6" name="Picture 5">
            <a:extLst>
              <a:ext uri="{FF2B5EF4-FFF2-40B4-BE49-F238E27FC236}">
                <a16:creationId xmlns:a16="http://schemas.microsoft.com/office/drawing/2014/main" id="{0630F048-93CC-4DFD-AA7C-752F97794C9F}"/>
              </a:ext>
            </a:extLst>
          </p:cNvPr>
          <p:cNvPicPr/>
          <p:nvPr/>
        </p:nvPicPr>
        <p:blipFill>
          <a:blip r:embed="rId2" cstate="print"/>
          <a:srcRect/>
          <a:stretch>
            <a:fillRect/>
          </a:stretch>
        </p:blipFill>
        <p:spPr bwMode="auto">
          <a:xfrm>
            <a:off x="11471414" y="0"/>
            <a:ext cx="720585" cy="581891"/>
          </a:xfrm>
          <a:prstGeom prst="rect">
            <a:avLst/>
          </a:prstGeom>
          <a:noFill/>
          <a:ln w="9525">
            <a:noFill/>
            <a:miter lim="800000"/>
            <a:headEnd/>
            <a:tailEnd/>
          </a:ln>
        </p:spPr>
      </p:pic>
    </p:spTree>
    <p:extLst>
      <p:ext uri="{BB962C8B-B14F-4D97-AF65-F5344CB8AC3E}">
        <p14:creationId xmlns:p14="http://schemas.microsoft.com/office/powerpoint/2010/main" val="2020167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783F2EB-E606-4604-9370-0A10ED40746B}"/>
              </a:ext>
            </a:extLst>
          </p:cNvPr>
          <p:cNvSpPr>
            <a:spLocks noGrp="1"/>
          </p:cNvSpPr>
          <p:nvPr>
            <p:ph type="title"/>
          </p:nvPr>
        </p:nvSpPr>
        <p:spPr/>
        <p:txBody>
          <a:bodyPr/>
          <a:lstStyle/>
          <a:p>
            <a:pPr algn="ctr"/>
            <a:r>
              <a:rPr lang="en-IN" dirty="0">
                <a:latin typeface="Bookman Old Style" panose="02050604050505020204" pitchFamily="18" charset="0"/>
              </a:rPr>
              <a:t>GSTR 9 – Annual Return (Registered Person)</a:t>
            </a:r>
          </a:p>
        </p:txBody>
      </p:sp>
      <p:sp>
        <p:nvSpPr>
          <p:cNvPr id="2" name="Footer Placeholder 1">
            <a:extLst>
              <a:ext uri="{FF2B5EF4-FFF2-40B4-BE49-F238E27FC236}">
                <a16:creationId xmlns:a16="http://schemas.microsoft.com/office/drawing/2014/main" id="{27AFF1B9-393C-4604-B16B-BA736C729584}"/>
              </a:ext>
            </a:extLst>
          </p:cNvPr>
          <p:cNvSpPr>
            <a:spLocks noGrp="1"/>
          </p:cNvSpPr>
          <p:nvPr>
            <p:ph type="ftr" sz="quarter" idx="11"/>
          </p:nvPr>
        </p:nvSpPr>
        <p:spPr/>
        <p:txBody>
          <a:bodyPr/>
          <a:lstStyle/>
          <a:p>
            <a:r>
              <a:rPr lang="pt-BR"/>
              <a:t>S &amp; Y</a:t>
            </a:r>
            <a:endParaRPr lang="en-IN"/>
          </a:p>
        </p:txBody>
      </p:sp>
      <p:pic>
        <p:nvPicPr>
          <p:cNvPr id="5" name="Picture 4">
            <a:extLst>
              <a:ext uri="{FF2B5EF4-FFF2-40B4-BE49-F238E27FC236}">
                <a16:creationId xmlns:a16="http://schemas.microsoft.com/office/drawing/2014/main" id="{1D33BDA0-37DC-41BA-8FE0-2CFE9F64D04B}"/>
              </a:ext>
            </a:extLst>
          </p:cNvPr>
          <p:cNvPicPr/>
          <p:nvPr/>
        </p:nvPicPr>
        <p:blipFill>
          <a:blip r:embed="rId2" cstate="print"/>
          <a:srcRect/>
          <a:stretch>
            <a:fillRect/>
          </a:stretch>
        </p:blipFill>
        <p:spPr bwMode="auto">
          <a:xfrm>
            <a:off x="11471414" y="0"/>
            <a:ext cx="720585" cy="581891"/>
          </a:xfrm>
          <a:prstGeom prst="rect">
            <a:avLst/>
          </a:prstGeom>
          <a:noFill/>
          <a:ln w="9525">
            <a:noFill/>
            <a:miter lim="800000"/>
            <a:headEnd/>
            <a:tailEnd/>
          </a:ln>
        </p:spPr>
      </p:pic>
    </p:spTree>
    <p:extLst>
      <p:ext uri="{BB962C8B-B14F-4D97-AF65-F5344CB8AC3E}">
        <p14:creationId xmlns:p14="http://schemas.microsoft.com/office/powerpoint/2010/main" val="22611213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IN" sz="2800" dirty="0">
                <a:latin typeface="Bookman Old Style" panose="02050604050505020204" pitchFamily="18" charset="0"/>
              </a:rPr>
              <a:t>Annual Return – GSTR 9 Broad View 6 Parts 19 Tables</a:t>
            </a:r>
          </a:p>
        </p:txBody>
      </p:sp>
      <p:sp>
        <p:nvSpPr>
          <p:cNvPr id="3" name="Footer Placeholder 2">
            <a:extLst>
              <a:ext uri="{FF2B5EF4-FFF2-40B4-BE49-F238E27FC236}">
                <a16:creationId xmlns:a16="http://schemas.microsoft.com/office/drawing/2014/main" id="{FA2C55E2-AD94-4FB2-961E-833AB35181D4}"/>
              </a:ext>
            </a:extLst>
          </p:cNvPr>
          <p:cNvSpPr>
            <a:spLocks noGrp="1"/>
          </p:cNvSpPr>
          <p:nvPr>
            <p:ph type="ftr" sz="quarter" idx="11"/>
          </p:nvPr>
        </p:nvSpPr>
        <p:spPr/>
        <p:txBody>
          <a:bodyPr/>
          <a:lstStyle/>
          <a:p>
            <a:r>
              <a:rPr lang="pt-BR"/>
              <a:t>S &amp; Y</a:t>
            </a:r>
            <a:endParaRPr lang="en-IN"/>
          </a:p>
        </p:txBody>
      </p:sp>
      <p:pic>
        <p:nvPicPr>
          <p:cNvPr id="5" name="Picture 4">
            <a:extLst>
              <a:ext uri="{FF2B5EF4-FFF2-40B4-BE49-F238E27FC236}">
                <a16:creationId xmlns:a16="http://schemas.microsoft.com/office/drawing/2014/main" id="{BC4F65A8-CAA2-4B97-8326-1B05737CECA3}"/>
              </a:ext>
            </a:extLst>
          </p:cNvPr>
          <p:cNvPicPr/>
          <p:nvPr/>
        </p:nvPicPr>
        <p:blipFill>
          <a:blip r:embed="rId3" cstate="print"/>
          <a:srcRect/>
          <a:stretch>
            <a:fillRect/>
          </a:stretch>
        </p:blipFill>
        <p:spPr bwMode="auto">
          <a:xfrm>
            <a:off x="11471414" y="0"/>
            <a:ext cx="720585" cy="581891"/>
          </a:xfrm>
          <a:prstGeom prst="rect">
            <a:avLst/>
          </a:prstGeom>
          <a:noFill/>
          <a:ln w="9525">
            <a:noFill/>
            <a:miter lim="800000"/>
            <a:headEnd/>
            <a:tailEnd/>
          </a:ln>
        </p:spPr>
      </p:pic>
      <p:pic>
        <p:nvPicPr>
          <p:cNvPr id="6" name="Picture 5">
            <a:extLst>
              <a:ext uri="{FF2B5EF4-FFF2-40B4-BE49-F238E27FC236}">
                <a16:creationId xmlns:a16="http://schemas.microsoft.com/office/drawing/2014/main" id="{2420F053-59B6-44B2-8795-7A292ADE1B30}"/>
              </a:ext>
            </a:extLst>
          </p:cNvPr>
          <p:cNvPicPr/>
          <p:nvPr/>
        </p:nvPicPr>
        <p:blipFill rotWithShape="1">
          <a:blip r:embed="rId4"/>
          <a:srcRect l="11744" t="13197" r="29095" b="32440"/>
          <a:stretch/>
        </p:blipFill>
        <p:spPr bwMode="auto">
          <a:xfrm>
            <a:off x="752023" y="931985"/>
            <a:ext cx="10719391" cy="592601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0336990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ECE9C9-EF81-40BD-9C4D-82273577F19F}"/>
              </a:ext>
            </a:extLst>
          </p:cNvPr>
          <p:cNvSpPr>
            <a:spLocks noGrp="1"/>
          </p:cNvSpPr>
          <p:nvPr>
            <p:ph type="title"/>
          </p:nvPr>
        </p:nvSpPr>
        <p:spPr/>
        <p:txBody>
          <a:bodyPr/>
          <a:lstStyle/>
          <a:p>
            <a:r>
              <a:rPr lang="en-IN" dirty="0">
                <a:solidFill>
                  <a:srgbClr val="00B050"/>
                </a:solidFill>
                <a:latin typeface="Bookman Old Style" panose="02050604050505020204" pitchFamily="18" charset="0"/>
              </a:rPr>
              <a:t>Audit requirement  </a:t>
            </a:r>
          </a:p>
        </p:txBody>
      </p:sp>
      <p:sp>
        <p:nvSpPr>
          <p:cNvPr id="3" name="Text Placeholder 2">
            <a:extLst>
              <a:ext uri="{FF2B5EF4-FFF2-40B4-BE49-F238E27FC236}">
                <a16:creationId xmlns:a16="http://schemas.microsoft.com/office/drawing/2014/main" id="{24052CCA-41D2-4D52-B348-E8722379B267}"/>
              </a:ext>
            </a:extLst>
          </p:cNvPr>
          <p:cNvSpPr>
            <a:spLocks noGrp="1"/>
          </p:cNvSpPr>
          <p:nvPr>
            <p:ph type="body" idx="1"/>
          </p:nvPr>
        </p:nvSpPr>
        <p:spPr/>
        <p:txBody>
          <a:bodyPr>
            <a:normAutofit/>
          </a:bodyPr>
          <a:lstStyle/>
          <a:p>
            <a:r>
              <a:rPr lang="en-IN" b="1" dirty="0">
                <a:solidFill>
                  <a:srgbClr val="0070C0"/>
                </a:solidFill>
                <a:latin typeface="Bookman Old Style" panose="02050604050505020204" pitchFamily="18" charset="0"/>
              </a:rPr>
              <a:t>From Govt /Dept perspective</a:t>
            </a:r>
          </a:p>
          <a:p>
            <a:pPr lvl="1"/>
            <a:r>
              <a:rPr lang="en-IN" dirty="0">
                <a:solidFill>
                  <a:srgbClr val="0070C0"/>
                </a:solidFill>
                <a:latin typeface="Bookman Old Style" panose="02050604050505020204" pitchFamily="18" charset="0"/>
              </a:rPr>
              <a:t>Assured compliance by tax payer’s</a:t>
            </a:r>
          </a:p>
          <a:p>
            <a:pPr lvl="1"/>
            <a:r>
              <a:rPr lang="en-IN" dirty="0">
                <a:solidFill>
                  <a:srgbClr val="0070C0"/>
                </a:solidFill>
                <a:latin typeface="Bookman Old Style" panose="02050604050505020204" pitchFamily="18" charset="0"/>
              </a:rPr>
              <a:t>Timely recovery of tax due</a:t>
            </a:r>
          </a:p>
          <a:p>
            <a:pPr lvl="1"/>
            <a:r>
              <a:rPr lang="en-IN" dirty="0">
                <a:solidFill>
                  <a:srgbClr val="0070C0"/>
                </a:solidFill>
                <a:latin typeface="Bookman Old Style" panose="02050604050505020204" pitchFamily="18" charset="0"/>
              </a:rPr>
              <a:t>Flow of credit from tax payer to receiver</a:t>
            </a:r>
          </a:p>
          <a:p>
            <a:pPr lvl="1"/>
            <a:endParaRPr lang="en-IN" dirty="0">
              <a:solidFill>
                <a:srgbClr val="0070C0"/>
              </a:solidFill>
              <a:latin typeface="Bookman Old Style" panose="02050604050505020204" pitchFamily="18" charset="0"/>
            </a:endParaRPr>
          </a:p>
          <a:p>
            <a:r>
              <a:rPr lang="en-IN" b="1" dirty="0">
                <a:solidFill>
                  <a:srgbClr val="0070C0"/>
                </a:solidFill>
                <a:latin typeface="Bookman Old Style" panose="02050604050505020204" pitchFamily="18" charset="0"/>
              </a:rPr>
              <a:t>From </a:t>
            </a:r>
            <a:r>
              <a:rPr lang="en-IN" b="1" dirty="0" err="1">
                <a:solidFill>
                  <a:srgbClr val="0070C0"/>
                </a:solidFill>
                <a:latin typeface="Bookman Old Style" panose="02050604050505020204" pitchFamily="18" charset="0"/>
              </a:rPr>
              <a:t>Assessee’s</a:t>
            </a:r>
            <a:r>
              <a:rPr lang="en-IN" b="1" dirty="0">
                <a:solidFill>
                  <a:srgbClr val="0070C0"/>
                </a:solidFill>
                <a:latin typeface="Bookman Old Style" panose="02050604050505020204" pitchFamily="18" charset="0"/>
              </a:rPr>
              <a:t> perspective</a:t>
            </a:r>
          </a:p>
          <a:p>
            <a:pPr lvl="1"/>
            <a:r>
              <a:rPr lang="en-IN" dirty="0">
                <a:solidFill>
                  <a:srgbClr val="0070C0"/>
                </a:solidFill>
                <a:latin typeface="Bookman Old Style" panose="02050604050505020204" pitchFamily="18" charset="0"/>
              </a:rPr>
              <a:t>Timely audit avoids future penalties and interest</a:t>
            </a:r>
          </a:p>
          <a:p>
            <a:pPr lvl="1"/>
            <a:r>
              <a:rPr lang="en-IN" dirty="0">
                <a:solidFill>
                  <a:srgbClr val="0070C0"/>
                </a:solidFill>
                <a:latin typeface="Bookman Old Style" panose="02050604050505020204" pitchFamily="18" charset="0"/>
              </a:rPr>
              <a:t>Correction in time </a:t>
            </a:r>
          </a:p>
          <a:p>
            <a:pPr lvl="1"/>
            <a:r>
              <a:rPr lang="en-IN" dirty="0">
                <a:solidFill>
                  <a:srgbClr val="0070C0"/>
                </a:solidFill>
                <a:latin typeface="Bookman Old Style" panose="02050604050505020204" pitchFamily="18" charset="0"/>
              </a:rPr>
              <a:t>Avoid cost for tax payer by recover proper tax from customers</a:t>
            </a:r>
          </a:p>
        </p:txBody>
      </p:sp>
      <p:sp>
        <p:nvSpPr>
          <p:cNvPr id="4" name="Footer Placeholder 3">
            <a:extLst>
              <a:ext uri="{FF2B5EF4-FFF2-40B4-BE49-F238E27FC236}">
                <a16:creationId xmlns:a16="http://schemas.microsoft.com/office/drawing/2014/main" id="{549E45E4-451F-49CF-AB81-5F0997CEFE66}"/>
              </a:ext>
            </a:extLst>
          </p:cNvPr>
          <p:cNvSpPr>
            <a:spLocks noGrp="1"/>
          </p:cNvSpPr>
          <p:nvPr>
            <p:ph type="ftr" sz="quarter" idx="11"/>
          </p:nvPr>
        </p:nvSpPr>
        <p:spPr/>
        <p:txBody>
          <a:bodyPr/>
          <a:lstStyle/>
          <a:p>
            <a:r>
              <a:rPr lang="pt-BR"/>
              <a:t>S &amp; Y</a:t>
            </a:r>
            <a:endParaRPr lang="en-IN"/>
          </a:p>
        </p:txBody>
      </p:sp>
    </p:spTree>
    <p:extLst>
      <p:ext uri="{BB962C8B-B14F-4D97-AF65-F5344CB8AC3E}">
        <p14:creationId xmlns:p14="http://schemas.microsoft.com/office/powerpoint/2010/main" val="4240053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288F0-E02E-4B44-BB3C-CDA56D85B8CE}"/>
              </a:ext>
            </a:extLst>
          </p:cNvPr>
          <p:cNvSpPr>
            <a:spLocks noGrp="1"/>
          </p:cNvSpPr>
          <p:nvPr>
            <p:ph type="title"/>
          </p:nvPr>
        </p:nvSpPr>
        <p:spPr/>
        <p:txBody>
          <a:bodyPr>
            <a:normAutofit fontScale="90000"/>
          </a:bodyPr>
          <a:lstStyle/>
          <a:p>
            <a:r>
              <a:rPr lang="en-IN" dirty="0">
                <a:latin typeface="Bookman Old Style" panose="02050604050505020204" pitchFamily="18" charset="0"/>
              </a:rPr>
              <a:t>Annual Return Format : Table 1, 2 and 3</a:t>
            </a:r>
          </a:p>
        </p:txBody>
      </p:sp>
      <p:graphicFrame>
        <p:nvGraphicFramePr>
          <p:cNvPr id="7" name="Content Placeholder 6">
            <a:extLst>
              <a:ext uri="{FF2B5EF4-FFF2-40B4-BE49-F238E27FC236}">
                <a16:creationId xmlns:a16="http://schemas.microsoft.com/office/drawing/2014/main" id="{43864DA5-B7F8-4B8E-9678-CA8F3B4EB2CB}"/>
              </a:ext>
            </a:extLst>
          </p:cNvPr>
          <p:cNvGraphicFramePr>
            <a:graphicFrameLocks noGrp="1"/>
          </p:cNvGraphicFramePr>
          <p:nvPr>
            <p:ph idx="1"/>
            <p:extLst>
              <p:ext uri="{D42A27DB-BD31-4B8C-83A1-F6EECF244321}">
                <p14:modId xmlns:p14="http://schemas.microsoft.com/office/powerpoint/2010/main" val="4233302076"/>
              </p:ext>
            </p:extLst>
          </p:nvPr>
        </p:nvGraphicFramePr>
        <p:xfrm>
          <a:off x="1103971" y="1371600"/>
          <a:ext cx="10113378" cy="4710223"/>
        </p:xfrm>
        <a:graphic>
          <a:graphicData uri="http://schemas.openxmlformats.org/drawingml/2006/table">
            <a:tbl>
              <a:tblPr firstRow="1" firstCol="1" bandRow="1">
                <a:tableStyleId>{5940675A-B579-460E-94D1-54222C63F5DA}</a:tableStyleId>
              </a:tblPr>
              <a:tblGrid>
                <a:gridCol w="723204">
                  <a:extLst>
                    <a:ext uri="{9D8B030D-6E8A-4147-A177-3AD203B41FA5}">
                      <a16:colId xmlns:a16="http://schemas.microsoft.com/office/drawing/2014/main" val="3236236313"/>
                    </a:ext>
                  </a:extLst>
                </a:gridCol>
                <a:gridCol w="2966753">
                  <a:extLst>
                    <a:ext uri="{9D8B030D-6E8A-4147-A177-3AD203B41FA5}">
                      <a16:colId xmlns:a16="http://schemas.microsoft.com/office/drawing/2014/main" val="2238893173"/>
                    </a:ext>
                  </a:extLst>
                </a:gridCol>
                <a:gridCol w="6423421">
                  <a:extLst>
                    <a:ext uri="{9D8B030D-6E8A-4147-A177-3AD203B41FA5}">
                      <a16:colId xmlns:a16="http://schemas.microsoft.com/office/drawing/2014/main" val="1226999653"/>
                    </a:ext>
                  </a:extLst>
                </a:gridCol>
              </a:tblGrid>
              <a:tr h="1530147">
                <a:tc>
                  <a:txBody>
                    <a:bodyPr/>
                    <a:lstStyle/>
                    <a:p>
                      <a:pPr marL="6350" marR="911860" indent="-6350" algn="l">
                        <a:lnSpc>
                          <a:spcPct val="107000"/>
                        </a:lnSpc>
                        <a:spcAft>
                          <a:spcPts val="800"/>
                        </a:spcAft>
                      </a:pPr>
                      <a:r>
                        <a:rPr lang="en-IN" sz="2000">
                          <a:effectLst/>
                        </a:rPr>
                        <a:t> </a:t>
                      </a:r>
                      <a:endParaRPr lang="en-IN"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45" marR="40640" marT="8255" marB="0"/>
                </a:tc>
                <a:tc gridSpan="2">
                  <a:txBody>
                    <a:bodyPr/>
                    <a:lstStyle/>
                    <a:p>
                      <a:pPr marL="6350" marR="497840" indent="-6350" algn="ctr">
                        <a:lnSpc>
                          <a:spcPct val="107000"/>
                        </a:lnSpc>
                        <a:spcAft>
                          <a:spcPts val="0"/>
                        </a:spcAft>
                      </a:pPr>
                      <a:r>
                        <a:rPr lang="en-IN" sz="2000" dirty="0">
                          <a:effectLst/>
                        </a:rPr>
                        <a:t>FORM GSTR-9 </a:t>
                      </a:r>
                      <a:endParaRPr lang="en-IN" sz="3200" dirty="0">
                        <a:effectLst/>
                      </a:endParaRPr>
                    </a:p>
                    <a:p>
                      <a:pPr marL="6350" marR="498475" indent="-6350" algn="ctr">
                        <a:lnSpc>
                          <a:spcPct val="107000"/>
                        </a:lnSpc>
                        <a:spcAft>
                          <a:spcPts val="0"/>
                        </a:spcAft>
                      </a:pPr>
                      <a:r>
                        <a:rPr lang="en-IN" sz="2000" dirty="0">
                          <a:effectLst/>
                        </a:rPr>
                        <a:t>(See rule 80) </a:t>
                      </a:r>
                      <a:endParaRPr lang="en-IN" sz="3200" dirty="0">
                        <a:effectLst/>
                      </a:endParaRPr>
                    </a:p>
                    <a:p>
                      <a:pPr marL="6350" marR="500380" indent="-6350" algn="ctr">
                        <a:lnSpc>
                          <a:spcPct val="107000"/>
                        </a:lnSpc>
                        <a:spcAft>
                          <a:spcPts val="0"/>
                        </a:spcAft>
                      </a:pPr>
                      <a:r>
                        <a:rPr lang="en-IN" sz="2000" dirty="0">
                          <a:effectLst/>
                        </a:rPr>
                        <a:t>Annual Return </a:t>
                      </a:r>
                      <a:endParaRPr lang="en-IN" sz="2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45" marR="40640" marT="8255" marB="0" anchor="b"/>
                </a:tc>
                <a:tc hMerge="1">
                  <a:txBody>
                    <a:bodyPr/>
                    <a:lstStyle/>
                    <a:p>
                      <a:endParaRPr lang="en-IN"/>
                    </a:p>
                  </a:txBody>
                  <a:tcPr/>
                </a:tc>
                <a:extLst>
                  <a:ext uri="{0D108BD9-81ED-4DB2-BD59-A6C34878D82A}">
                    <a16:rowId xmlns:a16="http://schemas.microsoft.com/office/drawing/2014/main" val="3565206491"/>
                  </a:ext>
                </a:extLst>
              </a:tr>
              <a:tr h="404061">
                <a:tc>
                  <a:txBody>
                    <a:bodyPr/>
                    <a:lstStyle/>
                    <a:p>
                      <a:pPr marL="6350" marR="27305" indent="-6350" algn="ctr">
                        <a:lnSpc>
                          <a:spcPct val="107000"/>
                        </a:lnSpc>
                        <a:spcAft>
                          <a:spcPts val="0"/>
                        </a:spcAft>
                      </a:pPr>
                      <a:r>
                        <a:rPr lang="en-IN" sz="1400" dirty="0">
                          <a:effectLst/>
                        </a:rPr>
                        <a:t>Pt. I </a:t>
                      </a:r>
                      <a:endParaRPr lang="en-IN" sz="2000" b="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45" marR="40640" marT="8255" marB="0"/>
                </a:tc>
                <a:tc gridSpan="2">
                  <a:txBody>
                    <a:bodyPr/>
                    <a:lstStyle/>
                    <a:p>
                      <a:pPr marL="6350" marR="27940" indent="-6350" algn="ctr">
                        <a:lnSpc>
                          <a:spcPct val="107000"/>
                        </a:lnSpc>
                        <a:spcAft>
                          <a:spcPts val="0"/>
                        </a:spcAft>
                      </a:pPr>
                      <a:r>
                        <a:rPr lang="en-IN" sz="1600" dirty="0">
                          <a:effectLst/>
                        </a:rPr>
                        <a:t>Basic Details </a:t>
                      </a:r>
                      <a:r>
                        <a:rPr lang="en-IN" sz="1600" dirty="0">
                          <a:solidFill>
                            <a:srgbClr val="FF0000"/>
                          </a:solidFill>
                          <a:effectLst/>
                        </a:rPr>
                        <a:t>&lt;&lt;Auto Populated&gt;&gt;</a:t>
                      </a:r>
                      <a:endParaRPr lang="en-IN" sz="2400"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45" marR="40640" marT="8255" marB="0"/>
                </a:tc>
                <a:tc hMerge="1">
                  <a:txBody>
                    <a:bodyPr/>
                    <a:lstStyle/>
                    <a:p>
                      <a:endParaRPr lang="en-IN"/>
                    </a:p>
                  </a:txBody>
                  <a:tcPr/>
                </a:tc>
                <a:extLst>
                  <a:ext uri="{0D108BD9-81ED-4DB2-BD59-A6C34878D82A}">
                    <a16:rowId xmlns:a16="http://schemas.microsoft.com/office/drawing/2014/main" val="1954029802"/>
                  </a:ext>
                </a:extLst>
              </a:tr>
              <a:tr h="679128">
                <a:tc>
                  <a:txBody>
                    <a:bodyPr/>
                    <a:lstStyle/>
                    <a:p>
                      <a:pPr marL="6350" marR="29845" indent="-6350" algn="ctr">
                        <a:lnSpc>
                          <a:spcPct val="107000"/>
                        </a:lnSpc>
                        <a:spcAft>
                          <a:spcPts val="0"/>
                        </a:spcAft>
                      </a:pPr>
                      <a:r>
                        <a:rPr lang="en-IN" sz="1400" dirty="0">
                          <a:effectLst/>
                        </a:rPr>
                        <a:t>1 </a:t>
                      </a:r>
                      <a:endParaRPr lang="en-IN" sz="2000" b="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45" marR="40640" marT="8255" marB="0"/>
                </a:tc>
                <a:tc>
                  <a:txBody>
                    <a:bodyPr/>
                    <a:lstStyle/>
                    <a:p>
                      <a:pPr marL="635" marR="911860" indent="-6350" algn="l">
                        <a:lnSpc>
                          <a:spcPct val="107000"/>
                        </a:lnSpc>
                        <a:spcAft>
                          <a:spcPts val="0"/>
                        </a:spcAft>
                      </a:pPr>
                      <a:r>
                        <a:rPr lang="en-IN" sz="1600" dirty="0">
                          <a:effectLst/>
                        </a:rPr>
                        <a:t>Financial Year </a:t>
                      </a:r>
                      <a:endParaRPr lang="en-IN"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45" marR="40640" marT="8255" marB="0"/>
                </a:tc>
                <a:tc>
                  <a:txBody>
                    <a:bodyPr/>
                    <a:lstStyle/>
                    <a:p>
                      <a:pPr marL="6985" marR="911860" indent="-6350" algn="ctr">
                        <a:lnSpc>
                          <a:spcPct val="107000"/>
                        </a:lnSpc>
                        <a:spcAft>
                          <a:spcPts val="0"/>
                        </a:spcAft>
                      </a:pPr>
                      <a:r>
                        <a:rPr lang="en-IN" sz="1600" dirty="0">
                          <a:effectLst/>
                        </a:rPr>
                        <a:t>&lt;&lt;2017-18 &gt;&gt;</a:t>
                      </a:r>
                      <a:endParaRPr lang="en-IN"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45" marR="40640" marT="8255" marB="0"/>
                </a:tc>
                <a:extLst>
                  <a:ext uri="{0D108BD9-81ED-4DB2-BD59-A6C34878D82A}">
                    <a16:rowId xmlns:a16="http://schemas.microsoft.com/office/drawing/2014/main" val="3472753750"/>
                  </a:ext>
                </a:extLst>
              </a:tr>
              <a:tr h="404061">
                <a:tc>
                  <a:txBody>
                    <a:bodyPr/>
                    <a:lstStyle/>
                    <a:p>
                      <a:pPr marL="6350" marR="29845" indent="-6350" algn="ctr">
                        <a:lnSpc>
                          <a:spcPct val="107000"/>
                        </a:lnSpc>
                        <a:spcAft>
                          <a:spcPts val="0"/>
                        </a:spcAft>
                      </a:pPr>
                      <a:r>
                        <a:rPr lang="en-IN" sz="1400" dirty="0">
                          <a:effectLst/>
                        </a:rPr>
                        <a:t>2 </a:t>
                      </a:r>
                      <a:endParaRPr lang="en-IN" sz="2000" b="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45" marR="40640" marT="8255" marB="0"/>
                </a:tc>
                <a:tc>
                  <a:txBody>
                    <a:bodyPr/>
                    <a:lstStyle/>
                    <a:p>
                      <a:pPr marL="635" marR="911860" indent="-6350" algn="l">
                        <a:lnSpc>
                          <a:spcPct val="107000"/>
                        </a:lnSpc>
                        <a:spcAft>
                          <a:spcPts val="0"/>
                        </a:spcAft>
                      </a:pPr>
                      <a:r>
                        <a:rPr lang="en-IN" sz="1600" dirty="0">
                          <a:effectLst/>
                        </a:rPr>
                        <a:t>GSTIN </a:t>
                      </a:r>
                      <a:endParaRPr lang="en-IN"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45" marR="40640" marT="8255" marB="0"/>
                </a:tc>
                <a:tc>
                  <a:txBody>
                    <a:bodyPr/>
                    <a:lstStyle/>
                    <a:p>
                      <a:pPr marL="6985" marR="911860" indent="-6350" algn="ctr">
                        <a:lnSpc>
                          <a:spcPct val="107000"/>
                        </a:lnSpc>
                        <a:spcAft>
                          <a:spcPts val="0"/>
                        </a:spcAft>
                      </a:pPr>
                      <a:r>
                        <a:rPr lang="en-IN" sz="1600" dirty="0">
                          <a:effectLst/>
                        </a:rPr>
                        <a:t>  &lt;&lt;Each GSTIN Separate Filing&gt;&gt;</a:t>
                      </a:r>
                      <a:endParaRPr lang="en-IN"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45" marR="40640" marT="8255" marB="0"/>
                </a:tc>
                <a:extLst>
                  <a:ext uri="{0D108BD9-81ED-4DB2-BD59-A6C34878D82A}">
                    <a16:rowId xmlns:a16="http://schemas.microsoft.com/office/drawing/2014/main" val="810550928"/>
                  </a:ext>
                </a:extLst>
              </a:tr>
              <a:tr h="677172">
                <a:tc>
                  <a:txBody>
                    <a:bodyPr/>
                    <a:lstStyle/>
                    <a:p>
                      <a:pPr marL="6350" marR="29210" indent="-6350" algn="ctr">
                        <a:lnSpc>
                          <a:spcPct val="107000"/>
                        </a:lnSpc>
                        <a:spcAft>
                          <a:spcPts val="0"/>
                        </a:spcAft>
                      </a:pPr>
                      <a:r>
                        <a:rPr lang="en-IN" sz="1400" dirty="0">
                          <a:effectLst/>
                        </a:rPr>
                        <a:t>3A </a:t>
                      </a:r>
                      <a:endParaRPr lang="en-IN" sz="2000" b="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45" marR="40640" marT="8255" marB="0"/>
                </a:tc>
                <a:tc>
                  <a:txBody>
                    <a:bodyPr/>
                    <a:lstStyle/>
                    <a:p>
                      <a:pPr marL="635" marR="911860" indent="-6350" algn="l">
                        <a:lnSpc>
                          <a:spcPct val="107000"/>
                        </a:lnSpc>
                        <a:spcAft>
                          <a:spcPts val="0"/>
                        </a:spcAft>
                      </a:pPr>
                      <a:r>
                        <a:rPr lang="en-IN" sz="1600">
                          <a:effectLst/>
                        </a:rPr>
                        <a:t>Legal Name </a:t>
                      </a:r>
                      <a:endParaRPr lang="en-IN"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45" marR="40640" marT="8255" marB="0"/>
                </a:tc>
                <a:tc>
                  <a:txBody>
                    <a:bodyPr/>
                    <a:lstStyle/>
                    <a:p>
                      <a:pPr marL="6985" marR="911860" indent="-6350" algn="ctr">
                        <a:lnSpc>
                          <a:spcPct val="107000"/>
                        </a:lnSpc>
                        <a:spcAft>
                          <a:spcPts val="0"/>
                        </a:spcAft>
                      </a:pPr>
                      <a:r>
                        <a:rPr lang="en-IN" sz="1600" dirty="0">
                          <a:effectLst/>
                        </a:rPr>
                        <a:t>&lt;&lt; AS per PAN/GSTIN&gt;&gt;  </a:t>
                      </a:r>
                      <a:endParaRPr lang="en-IN"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45" marR="40640" marT="8255" marB="0"/>
                </a:tc>
                <a:extLst>
                  <a:ext uri="{0D108BD9-81ED-4DB2-BD59-A6C34878D82A}">
                    <a16:rowId xmlns:a16="http://schemas.microsoft.com/office/drawing/2014/main" val="2527182300"/>
                  </a:ext>
                </a:extLst>
              </a:tr>
              <a:tr h="1015654">
                <a:tc>
                  <a:txBody>
                    <a:bodyPr/>
                    <a:lstStyle/>
                    <a:p>
                      <a:pPr marL="6350" marR="27305" indent="-6350" algn="ctr">
                        <a:lnSpc>
                          <a:spcPct val="107000"/>
                        </a:lnSpc>
                        <a:spcAft>
                          <a:spcPts val="0"/>
                        </a:spcAft>
                      </a:pPr>
                      <a:r>
                        <a:rPr lang="en-IN" sz="1400" dirty="0">
                          <a:effectLst/>
                        </a:rPr>
                        <a:t>3B </a:t>
                      </a:r>
                      <a:endParaRPr lang="en-IN" sz="2000" b="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45" marR="40640" marT="8255" marB="0"/>
                </a:tc>
                <a:tc>
                  <a:txBody>
                    <a:bodyPr/>
                    <a:lstStyle/>
                    <a:p>
                      <a:pPr marL="635" marR="911860" indent="-6350" algn="l">
                        <a:lnSpc>
                          <a:spcPct val="107000"/>
                        </a:lnSpc>
                        <a:spcAft>
                          <a:spcPts val="0"/>
                        </a:spcAft>
                      </a:pPr>
                      <a:r>
                        <a:rPr lang="en-IN" sz="1600">
                          <a:effectLst/>
                        </a:rPr>
                        <a:t>Trade Name (if any) </a:t>
                      </a:r>
                      <a:endParaRPr lang="en-IN"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45" marR="40640" marT="8255" marB="0"/>
                </a:tc>
                <a:tc>
                  <a:txBody>
                    <a:bodyPr/>
                    <a:lstStyle/>
                    <a:p>
                      <a:pPr marL="6985" marR="911860" indent="-6350" algn="ctr">
                        <a:lnSpc>
                          <a:spcPct val="107000"/>
                        </a:lnSpc>
                        <a:spcAft>
                          <a:spcPts val="0"/>
                        </a:spcAft>
                      </a:pPr>
                      <a:r>
                        <a:rPr lang="en-IN" sz="1600" dirty="0">
                          <a:effectLst/>
                        </a:rPr>
                        <a:t>  </a:t>
                      </a:r>
                      <a:endParaRPr lang="en-IN"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45" marR="40640" marT="8255" marB="0"/>
                </a:tc>
                <a:extLst>
                  <a:ext uri="{0D108BD9-81ED-4DB2-BD59-A6C34878D82A}">
                    <a16:rowId xmlns:a16="http://schemas.microsoft.com/office/drawing/2014/main" val="1557454446"/>
                  </a:ext>
                </a:extLst>
              </a:tr>
            </a:tbl>
          </a:graphicData>
        </a:graphic>
      </p:graphicFrame>
      <p:sp>
        <p:nvSpPr>
          <p:cNvPr id="3" name="Footer Placeholder 2">
            <a:extLst>
              <a:ext uri="{FF2B5EF4-FFF2-40B4-BE49-F238E27FC236}">
                <a16:creationId xmlns:a16="http://schemas.microsoft.com/office/drawing/2014/main" id="{29E533E0-47F1-474E-8127-F253E42DC29E}"/>
              </a:ext>
            </a:extLst>
          </p:cNvPr>
          <p:cNvSpPr>
            <a:spLocks noGrp="1"/>
          </p:cNvSpPr>
          <p:nvPr>
            <p:ph type="ftr" sz="quarter" idx="11"/>
          </p:nvPr>
        </p:nvSpPr>
        <p:spPr/>
        <p:txBody>
          <a:bodyPr/>
          <a:lstStyle/>
          <a:p>
            <a:r>
              <a:rPr lang="pt-BR"/>
              <a:t>S &amp; Y</a:t>
            </a:r>
            <a:endParaRPr lang="en-IN"/>
          </a:p>
        </p:txBody>
      </p:sp>
      <p:pic>
        <p:nvPicPr>
          <p:cNvPr id="5" name="Picture 4">
            <a:extLst>
              <a:ext uri="{FF2B5EF4-FFF2-40B4-BE49-F238E27FC236}">
                <a16:creationId xmlns:a16="http://schemas.microsoft.com/office/drawing/2014/main" id="{FB6D651A-F9D1-4147-9457-82ADB18DF5EF}"/>
              </a:ext>
            </a:extLst>
          </p:cNvPr>
          <p:cNvPicPr/>
          <p:nvPr/>
        </p:nvPicPr>
        <p:blipFill>
          <a:blip r:embed="rId3" cstate="print"/>
          <a:srcRect/>
          <a:stretch>
            <a:fillRect/>
          </a:stretch>
        </p:blipFill>
        <p:spPr bwMode="auto">
          <a:xfrm>
            <a:off x="11471414" y="0"/>
            <a:ext cx="720585" cy="581891"/>
          </a:xfrm>
          <a:prstGeom prst="rect">
            <a:avLst/>
          </a:prstGeom>
          <a:noFill/>
          <a:ln w="9525">
            <a:noFill/>
            <a:miter lim="800000"/>
            <a:headEnd/>
            <a:tailEnd/>
          </a:ln>
        </p:spPr>
      </p:pic>
    </p:spTree>
    <p:extLst>
      <p:ext uri="{BB962C8B-B14F-4D97-AF65-F5344CB8AC3E}">
        <p14:creationId xmlns:p14="http://schemas.microsoft.com/office/powerpoint/2010/main" val="165433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783F2EB-E606-4604-9370-0A10ED40746B}"/>
              </a:ext>
            </a:extLst>
          </p:cNvPr>
          <p:cNvSpPr>
            <a:spLocks noGrp="1"/>
          </p:cNvSpPr>
          <p:nvPr>
            <p:ph type="title"/>
          </p:nvPr>
        </p:nvSpPr>
        <p:spPr/>
        <p:txBody>
          <a:bodyPr/>
          <a:lstStyle/>
          <a:p>
            <a:pPr algn="just"/>
            <a:r>
              <a:rPr lang="en-IN" dirty="0">
                <a:latin typeface="Bookman Old Style" panose="02050604050505020204" pitchFamily="18" charset="0"/>
              </a:rPr>
              <a:t>Part II </a:t>
            </a:r>
            <a:r>
              <a:rPr lang="en-IN" sz="2800" i="1" dirty="0">
                <a:latin typeface="Bookman Old Style" panose="02050604050505020204" pitchFamily="18" charset="0"/>
              </a:rPr>
              <a:t>Table 4 &amp; 5</a:t>
            </a:r>
          </a:p>
        </p:txBody>
      </p:sp>
      <p:sp>
        <p:nvSpPr>
          <p:cNvPr id="5" name="Text Placeholder 4">
            <a:extLst>
              <a:ext uri="{FF2B5EF4-FFF2-40B4-BE49-F238E27FC236}">
                <a16:creationId xmlns:a16="http://schemas.microsoft.com/office/drawing/2014/main" id="{4688A66A-067C-4189-A87C-17B0F2B60893}"/>
              </a:ext>
            </a:extLst>
          </p:cNvPr>
          <p:cNvSpPr>
            <a:spLocks noGrp="1"/>
          </p:cNvSpPr>
          <p:nvPr>
            <p:ph type="body" idx="1"/>
          </p:nvPr>
        </p:nvSpPr>
        <p:spPr/>
        <p:txBody>
          <a:bodyPr/>
          <a:lstStyle/>
          <a:p>
            <a:pPr algn="just"/>
            <a:r>
              <a:rPr lang="en-IN" dirty="0">
                <a:latin typeface="Bookman Old Style" panose="02050604050505020204" pitchFamily="18" charset="0"/>
              </a:rPr>
              <a:t>Details of Outward supplies and inwards liable for RCM declared during the financial year</a:t>
            </a:r>
          </a:p>
        </p:txBody>
      </p:sp>
      <p:sp>
        <p:nvSpPr>
          <p:cNvPr id="2" name="Footer Placeholder 1">
            <a:extLst>
              <a:ext uri="{FF2B5EF4-FFF2-40B4-BE49-F238E27FC236}">
                <a16:creationId xmlns:a16="http://schemas.microsoft.com/office/drawing/2014/main" id="{7079A132-3BB8-4744-8FDF-1E9740DFCB09}"/>
              </a:ext>
            </a:extLst>
          </p:cNvPr>
          <p:cNvSpPr>
            <a:spLocks noGrp="1"/>
          </p:cNvSpPr>
          <p:nvPr>
            <p:ph type="ftr" sz="quarter" idx="11"/>
          </p:nvPr>
        </p:nvSpPr>
        <p:spPr/>
        <p:txBody>
          <a:bodyPr/>
          <a:lstStyle/>
          <a:p>
            <a:r>
              <a:rPr lang="pt-BR"/>
              <a:t>S &amp; Y</a:t>
            </a:r>
            <a:endParaRPr lang="en-IN"/>
          </a:p>
        </p:txBody>
      </p:sp>
      <p:pic>
        <p:nvPicPr>
          <p:cNvPr id="6" name="Picture 5">
            <a:extLst>
              <a:ext uri="{FF2B5EF4-FFF2-40B4-BE49-F238E27FC236}">
                <a16:creationId xmlns:a16="http://schemas.microsoft.com/office/drawing/2014/main" id="{1C918B6C-AF0D-48BE-ACD4-85A75EB535AA}"/>
              </a:ext>
            </a:extLst>
          </p:cNvPr>
          <p:cNvPicPr/>
          <p:nvPr/>
        </p:nvPicPr>
        <p:blipFill>
          <a:blip r:embed="rId2" cstate="print"/>
          <a:srcRect/>
          <a:stretch>
            <a:fillRect/>
          </a:stretch>
        </p:blipFill>
        <p:spPr bwMode="auto">
          <a:xfrm>
            <a:off x="11471414" y="0"/>
            <a:ext cx="720585" cy="581891"/>
          </a:xfrm>
          <a:prstGeom prst="rect">
            <a:avLst/>
          </a:prstGeom>
          <a:noFill/>
          <a:ln w="9525">
            <a:noFill/>
            <a:miter lim="800000"/>
            <a:headEnd/>
            <a:tailEnd/>
          </a:ln>
        </p:spPr>
      </p:pic>
    </p:spTree>
    <p:extLst>
      <p:ext uri="{BB962C8B-B14F-4D97-AF65-F5344CB8AC3E}">
        <p14:creationId xmlns:p14="http://schemas.microsoft.com/office/powerpoint/2010/main" val="17756500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nvPr>
        </p:nvGraphicFramePr>
        <p:xfrm>
          <a:off x="838199" y="981819"/>
          <a:ext cx="11002701" cy="5320595"/>
        </p:xfrm>
        <a:graphic>
          <a:graphicData uri="http://schemas.openxmlformats.org/drawingml/2006/table">
            <a:tbl>
              <a:tblPr firstRow="1" bandRow="1">
                <a:tableStyleId>{72833802-FEF1-4C79-8D5D-14CF1EAF98D9}</a:tableStyleId>
              </a:tblPr>
              <a:tblGrid>
                <a:gridCol w="1389928">
                  <a:extLst>
                    <a:ext uri="{9D8B030D-6E8A-4147-A177-3AD203B41FA5}">
                      <a16:colId xmlns:a16="http://schemas.microsoft.com/office/drawing/2014/main" val="1332197401"/>
                    </a:ext>
                  </a:extLst>
                </a:gridCol>
                <a:gridCol w="9612773">
                  <a:extLst>
                    <a:ext uri="{9D8B030D-6E8A-4147-A177-3AD203B41FA5}">
                      <a16:colId xmlns:a16="http://schemas.microsoft.com/office/drawing/2014/main" val="2984733415"/>
                    </a:ext>
                  </a:extLst>
                </a:gridCol>
              </a:tblGrid>
              <a:tr h="434805">
                <a:tc>
                  <a:txBody>
                    <a:bodyPr/>
                    <a:lstStyle/>
                    <a:p>
                      <a:pPr algn="ctr" fontAlgn="b"/>
                      <a:r>
                        <a:rPr lang="en-IN" sz="2400" u="none" strike="noStrike" dirty="0">
                          <a:effectLst/>
                        </a:rPr>
                        <a:t>Table No</a:t>
                      </a:r>
                      <a:endParaRPr lang="en-IN" sz="24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ctr" fontAlgn="b"/>
                      <a:r>
                        <a:rPr lang="en-IN" sz="2400" u="none" strike="noStrike" dirty="0">
                          <a:effectLst/>
                        </a:rPr>
                        <a:t>Description</a:t>
                      </a:r>
                      <a:endParaRPr lang="en-IN" sz="2400" b="0" i="0" u="none" strike="noStrike" dirty="0">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2503386770"/>
                  </a:ext>
                </a:extLst>
              </a:tr>
              <a:tr h="541139">
                <a:tc>
                  <a:txBody>
                    <a:bodyPr/>
                    <a:lstStyle/>
                    <a:p>
                      <a:pPr algn="ctr" fontAlgn="ctr"/>
                      <a:r>
                        <a:rPr lang="en-IN" sz="2400" u="none" strike="noStrike" dirty="0">
                          <a:effectLst/>
                          <a:latin typeface="+mj-lt"/>
                        </a:rPr>
                        <a:t>4</a:t>
                      </a:r>
                      <a:endParaRPr lang="en-IN" sz="2400" b="0" i="0" u="none" strike="noStrike" dirty="0">
                        <a:solidFill>
                          <a:schemeClr val="dk1"/>
                        </a:solidFill>
                        <a:effectLst/>
                        <a:latin typeface="+mj-lt"/>
                      </a:endParaRPr>
                    </a:p>
                  </a:txBody>
                  <a:tcPr marL="7620" marR="7620" marT="7620" marB="0" anchor="ctr"/>
                </a:tc>
                <a:tc>
                  <a:txBody>
                    <a:bodyPr/>
                    <a:lstStyle/>
                    <a:p>
                      <a:pPr lvl="1" algn="l" fontAlgn="b"/>
                      <a:r>
                        <a:rPr lang="en-US" sz="2400" b="1" u="none" strike="noStrike" dirty="0">
                          <a:effectLst/>
                          <a:latin typeface="+mj-lt"/>
                        </a:rPr>
                        <a:t>B2B</a:t>
                      </a:r>
                      <a:r>
                        <a:rPr lang="en-US" sz="2400" u="none" strike="noStrike" dirty="0">
                          <a:effectLst/>
                          <a:latin typeface="+mj-lt"/>
                        </a:rPr>
                        <a:t> Invoices including RCM &amp; E-commerce</a:t>
                      </a:r>
                    </a:p>
                  </a:txBody>
                  <a:tcPr marL="7620" marR="7620" marT="7620" marB="0" anchor="ctr"/>
                </a:tc>
                <a:extLst>
                  <a:ext uri="{0D108BD9-81ED-4DB2-BD59-A6C34878D82A}">
                    <a16:rowId xmlns:a16="http://schemas.microsoft.com/office/drawing/2014/main" val="2472437898"/>
                  </a:ext>
                </a:extLst>
              </a:tr>
              <a:tr h="1069079">
                <a:tc>
                  <a:txBody>
                    <a:bodyPr/>
                    <a:lstStyle/>
                    <a:p>
                      <a:pPr algn="ctr" fontAlgn="ctr"/>
                      <a:r>
                        <a:rPr lang="en-IN" sz="2400" u="none" strike="noStrike" dirty="0">
                          <a:effectLst/>
                          <a:latin typeface="+mj-lt"/>
                        </a:rPr>
                        <a:t>5</a:t>
                      </a:r>
                      <a:endParaRPr lang="en-IN" sz="2400" b="0" i="0" u="none" strike="noStrike" dirty="0">
                        <a:solidFill>
                          <a:srgbClr val="000000"/>
                        </a:solidFill>
                        <a:effectLst/>
                        <a:latin typeface="+mj-lt"/>
                      </a:endParaRPr>
                    </a:p>
                  </a:txBody>
                  <a:tcPr marL="7620" marR="7620" marT="7620" marB="0" anchor="ctr"/>
                </a:tc>
                <a:tc>
                  <a:txBody>
                    <a:bodyPr/>
                    <a:lstStyle/>
                    <a:p>
                      <a:pPr lvl="1" algn="l" fontAlgn="b"/>
                      <a:r>
                        <a:rPr lang="en-IN" sz="2400" b="1" u="none" strike="noStrike" dirty="0">
                          <a:effectLst/>
                          <a:latin typeface="+mj-lt"/>
                        </a:rPr>
                        <a:t>B2CL </a:t>
                      </a:r>
                      <a:r>
                        <a:rPr lang="en-IN" sz="2400" u="none" strike="noStrike" dirty="0">
                          <a:effectLst/>
                          <a:latin typeface="+mj-lt"/>
                        </a:rPr>
                        <a:t>Supplies</a:t>
                      </a:r>
                      <a:r>
                        <a:rPr lang="en-IN" sz="2400" u="none" strike="noStrike" baseline="0" dirty="0">
                          <a:effectLst/>
                          <a:latin typeface="+mj-lt"/>
                        </a:rPr>
                        <a:t> to unregistered persons</a:t>
                      </a:r>
                      <a:r>
                        <a:rPr lang="en-IN" sz="2400" u="none" strike="noStrike" dirty="0">
                          <a:effectLst/>
                          <a:latin typeface="+mj-lt"/>
                        </a:rPr>
                        <a:t> (Inter - state) Large Invoices &gt; 2.5 Lacs</a:t>
                      </a:r>
                      <a:endParaRPr lang="en-IN" sz="2400" b="0" i="0" u="none" strike="noStrike" dirty="0">
                        <a:solidFill>
                          <a:srgbClr val="000000"/>
                        </a:solidFill>
                        <a:effectLst/>
                        <a:latin typeface="+mj-lt"/>
                      </a:endParaRPr>
                    </a:p>
                  </a:txBody>
                  <a:tcPr marL="7620" marR="7620" marT="7620" marB="0" anchor="ctr"/>
                </a:tc>
                <a:extLst>
                  <a:ext uri="{0D108BD9-81ED-4DB2-BD59-A6C34878D82A}">
                    <a16:rowId xmlns:a16="http://schemas.microsoft.com/office/drawing/2014/main" val="123909872"/>
                  </a:ext>
                </a:extLst>
              </a:tr>
              <a:tr h="623264">
                <a:tc>
                  <a:txBody>
                    <a:bodyPr/>
                    <a:lstStyle/>
                    <a:p>
                      <a:pPr algn="ctr" fontAlgn="ctr"/>
                      <a:r>
                        <a:rPr lang="en-IN" sz="2400" u="none" strike="noStrike" dirty="0">
                          <a:effectLst/>
                          <a:latin typeface="+mj-lt"/>
                        </a:rPr>
                        <a:t>6</a:t>
                      </a:r>
                      <a:endParaRPr lang="en-IN" sz="2400" b="0" i="0" u="none" strike="noStrike" dirty="0">
                        <a:solidFill>
                          <a:srgbClr val="000000"/>
                        </a:solidFill>
                        <a:effectLst/>
                        <a:latin typeface="+mj-lt"/>
                      </a:endParaRPr>
                    </a:p>
                  </a:txBody>
                  <a:tcPr marL="7620" marR="7620" marT="7620" marB="0" anchor="ctr"/>
                </a:tc>
                <a:tc>
                  <a:txBody>
                    <a:bodyPr/>
                    <a:lstStyle/>
                    <a:p>
                      <a:pPr lvl="1" algn="l" fontAlgn="b"/>
                      <a:r>
                        <a:rPr lang="en-IN" sz="2400" u="none" strike="noStrike" dirty="0">
                          <a:effectLst/>
                          <a:latin typeface="+mj-lt"/>
                        </a:rPr>
                        <a:t>Exports , SEZ Supplies and</a:t>
                      </a:r>
                      <a:r>
                        <a:rPr lang="en-IN" sz="2400" u="none" strike="noStrike" baseline="0" dirty="0">
                          <a:effectLst/>
                          <a:latin typeface="+mj-lt"/>
                        </a:rPr>
                        <a:t> Deemed Exports</a:t>
                      </a:r>
                      <a:endParaRPr lang="en-IN" sz="2400" b="0" i="0" u="none" strike="noStrike" dirty="0">
                        <a:solidFill>
                          <a:srgbClr val="000000"/>
                        </a:solidFill>
                        <a:effectLst/>
                        <a:latin typeface="+mj-lt"/>
                      </a:endParaRPr>
                    </a:p>
                  </a:txBody>
                  <a:tcPr marL="7620" marR="7620" marT="7620" marB="0" anchor="ctr"/>
                </a:tc>
                <a:extLst>
                  <a:ext uri="{0D108BD9-81ED-4DB2-BD59-A6C34878D82A}">
                    <a16:rowId xmlns:a16="http://schemas.microsoft.com/office/drawing/2014/main" val="3632908530"/>
                  </a:ext>
                </a:extLst>
              </a:tr>
              <a:tr h="507722">
                <a:tc>
                  <a:txBody>
                    <a:bodyPr/>
                    <a:lstStyle/>
                    <a:p>
                      <a:pPr algn="ctr" fontAlgn="ctr"/>
                      <a:r>
                        <a:rPr lang="en-IN" sz="2400" u="none" strike="noStrike" dirty="0">
                          <a:effectLst/>
                          <a:latin typeface="+mj-lt"/>
                        </a:rPr>
                        <a:t>7</a:t>
                      </a:r>
                      <a:endParaRPr lang="en-IN" sz="2400" b="0" i="0" u="none" strike="noStrike" dirty="0">
                        <a:solidFill>
                          <a:srgbClr val="000000"/>
                        </a:solidFill>
                        <a:effectLst/>
                        <a:latin typeface="+mj-lt"/>
                      </a:endParaRPr>
                    </a:p>
                  </a:txBody>
                  <a:tcPr marL="7620" marR="7620" marT="7620" marB="0" anchor="ctr"/>
                </a:tc>
                <a:tc>
                  <a:txBody>
                    <a:bodyPr/>
                    <a:lstStyle/>
                    <a:p>
                      <a:pPr lvl="1" algn="l" fontAlgn="b"/>
                      <a:r>
                        <a:rPr lang="en-IN" sz="2400" b="1" u="none" strike="noStrike" dirty="0">
                          <a:effectLst/>
                          <a:latin typeface="+mj-lt"/>
                        </a:rPr>
                        <a:t>B2CS </a:t>
                      </a:r>
                      <a:r>
                        <a:rPr lang="en-IN" sz="2400" u="none" strike="noStrike" dirty="0">
                          <a:effectLst/>
                          <a:latin typeface="+mj-lt"/>
                        </a:rPr>
                        <a:t>(Net</a:t>
                      </a:r>
                      <a:r>
                        <a:rPr lang="en-IN" sz="2400" u="none" strike="noStrike" baseline="0" dirty="0">
                          <a:effectLst/>
                          <a:latin typeface="+mj-lt"/>
                        </a:rPr>
                        <a:t> of Debit  / credit notes) other than supplies covered in Table 5</a:t>
                      </a:r>
                      <a:endParaRPr lang="en-IN" sz="2400" b="0" i="0" u="none" strike="noStrike" dirty="0">
                        <a:solidFill>
                          <a:srgbClr val="000000"/>
                        </a:solidFill>
                        <a:effectLst/>
                        <a:latin typeface="+mj-lt"/>
                      </a:endParaRPr>
                    </a:p>
                  </a:txBody>
                  <a:tcPr marL="7620" marR="7620" marT="7620" marB="0" anchor="ctr"/>
                </a:tc>
                <a:extLst>
                  <a:ext uri="{0D108BD9-81ED-4DB2-BD59-A6C34878D82A}">
                    <a16:rowId xmlns:a16="http://schemas.microsoft.com/office/drawing/2014/main" val="525429318"/>
                  </a:ext>
                </a:extLst>
              </a:tr>
              <a:tr h="541139">
                <a:tc>
                  <a:txBody>
                    <a:bodyPr/>
                    <a:lstStyle/>
                    <a:p>
                      <a:pPr algn="ctr" fontAlgn="ctr"/>
                      <a:r>
                        <a:rPr lang="en-IN" sz="2400" u="none" strike="noStrike" dirty="0">
                          <a:effectLst/>
                          <a:latin typeface="+mj-lt"/>
                        </a:rPr>
                        <a:t>8</a:t>
                      </a:r>
                      <a:endParaRPr lang="en-IN" sz="2400" b="0" i="0" u="none" strike="noStrike" dirty="0">
                        <a:solidFill>
                          <a:srgbClr val="000000"/>
                        </a:solidFill>
                        <a:effectLst/>
                        <a:latin typeface="+mj-lt"/>
                      </a:endParaRPr>
                    </a:p>
                  </a:txBody>
                  <a:tcPr marL="7620" marR="7620" marT="7620" marB="0" anchor="ctr"/>
                </a:tc>
                <a:tc>
                  <a:txBody>
                    <a:bodyPr/>
                    <a:lstStyle/>
                    <a:p>
                      <a:pPr marL="457200" marR="0" lvl="1" indent="0" algn="l" defTabSz="914400" rtl="0" eaLnBrk="1" fontAlgn="b" latinLnBrk="0" hangingPunct="1">
                        <a:lnSpc>
                          <a:spcPct val="100000"/>
                        </a:lnSpc>
                        <a:spcBef>
                          <a:spcPts val="0"/>
                        </a:spcBef>
                        <a:spcAft>
                          <a:spcPts val="0"/>
                        </a:spcAft>
                        <a:buClrTx/>
                        <a:buSzTx/>
                        <a:buFontTx/>
                        <a:buNone/>
                        <a:tabLst/>
                        <a:defRPr/>
                      </a:pPr>
                      <a:r>
                        <a:rPr lang="en-IN" sz="2400" b="1" u="none" strike="noStrike" dirty="0">
                          <a:effectLst/>
                          <a:latin typeface="+mj-lt"/>
                        </a:rPr>
                        <a:t>Exempt </a:t>
                      </a:r>
                      <a:r>
                        <a:rPr lang="en-IN" sz="2400" u="none" strike="noStrike" dirty="0">
                          <a:effectLst/>
                          <a:latin typeface="+mj-lt"/>
                        </a:rPr>
                        <a:t>: Nil rated, Exempted and Non GST outward supplies*</a:t>
                      </a:r>
                      <a:endParaRPr lang="en-IN" sz="2400" b="0" i="0" u="none" strike="noStrike" dirty="0">
                        <a:solidFill>
                          <a:srgbClr val="000000"/>
                        </a:solidFill>
                        <a:effectLst/>
                        <a:latin typeface="+mj-lt"/>
                      </a:endParaRPr>
                    </a:p>
                  </a:txBody>
                  <a:tcPr marL="7620" marR="7620" marT="7620" marB="0" anchor="ctr"/>
                </a:tc>
                <a:extLst>
                  <a:ext uri="{0D108BD9-81ED-4DB2-BD59-A6C34878D82A}">
                    <a16:rowId xmlns:a16="http://schemas.microsoft.com/office/drawing/2014/main" val="272942225"/>
                  </a:ext>
                </a:extLst>
              </a:tr>
              <a:tr h="541139">
                <a:tc>
                  <a:txBody>
                    <a:bodyPr/>
                    <a:lstStyle/>
                    <a:p>
                      <a:pPr algn="ctr" fontAlgn="ctr"/>
                      <a:r>
                        <a:rPr lang="en-US" sz="2400" u="none" strike="noStrike" dirty="0">
                          <a:effectLst/>
                          <a:latin typeface="+mj-lt"/>
                        </a:rPr>
                        <a:t>9</a:t>
                      </a:r>
                      <a:endParaRPr lang="en-IN" sz="2400" b="0" i="0" u="none" strike="noStrike" dirty="0">
                        <a:solidFill>
                          <a:srgbClr val="000000"/>
                        </a:solidFill>
                        <a:effectLst/>
                        <a:latin typeface="+mj-lt"/>
                      </a:endParaRPr>
                    </a:p>
                  </a:txBody>
                  <a:tcPr marL="7620" marR="7620" marT="7620" marB="0" anchor="ctr"/>
                </a:tc>
                <a:tc>
                  <a:txBody>
                    <a:bodyPr/>
                    <a:lstStyle/>
                    <a:p>
                      <a:pPr lvl="1" algn="l" fontAlgn="b"/>
                      <a:r>
                        <a:rPr lang="en-IN" sz="2400" b="1" u="none" strike="noStrike" dirty="0">
                          <a:effectLst/>
                          <a:latin typeface="+mj-lt"/>
                        </a:rPr>
                        <a:t>Amendments </a:t>
                      </a:r>
                      <a:r>
                        <a:rPr lang="en-IN" sz="2400" u="none" strike="noStrike" dirty="0">
                          <a:effectLst/>
                          <a:latin typeface="+mj-lt"/>
                        </a:rPr>
                        <a:t>in Table 4, 5</a:t>
                      </a:r>
                      <a:r>
                        <a:rPr lang="en-IN" sz="2400" u="none" strike="noStrike" baseline="0" dirty="0">
                          <a:effectLst/>
                          <a:latin typeface="+mj-lt"/>
                        </a:rPr>
                        <a:t> and 6 for earlier tax periods</a:t>
                      </a:r>
                      <a:endParaRPr lang="en-IN" sz="2400" b="0" i="0" u="none" strike="noStrike" dirty="0">
                        <a:solidFill>
                          <a:srgbClr val="000000"/>
                        </a:solidFill>
                        <a:effectLst/>
                        <a:latin typeface="+mj-lt"/>
                      </a:endParaRPr>
                    </a:p>
                  </a:txBody>
                  <a:tcPr marL="7620" marR="7620" marT="7620" marB="0" anchor="ctr"/>
                </a:tc>
                <a:extLst>
                  <a:ext uri="{0D108BD9-81ED-4DB2-BD59-A6C34878D82A}">
                    <a16:rowId xmlns:a16="http://schemas.microsoft.com/office/drawing/2014/main" val="1908508084"/>
                  </a:ext>
                </a:extLst>
              </a:tr>
              <a:tr h="531154">
                <a:tc>
                  <a:txBody>
                    <a:bodyPr/>
                    <a:lstStyle/>
                    <a:p>
                      <a:pPr marL="0" algn="ctr" defTabSz="914400" rtl="0" eaLnBrk="1" fontAlgn="ctr" latinLnBrk="0" hangingPunct="1"/>
                      <a:r>
                        <a:rPr lang="en-IN" sz="2400" u="none" strike="noStrike" kern="1200" dirty="0">
                          <a:effectLst/>
                          <a:latin typeface="+mj-lt"/>
                        </a:rPr>
                        <a:t>10</a:t>
                      </a:r>
                      <a:endParaRPr lang="en-IN" sz="2400" b="0" i="0" u="none" strike="noStrike" kern="1200" dirty="0">
                        <a:solidFill>
                          <a:srgbClr val="000000"/>
                        </a:solidFill>
                        <a:effectLst/>
                        <a:latin typeface="+mj-lt"/>
                        <a:ea typeface="+mn-ea"/>
                        <a:cs typeface="+mn-cs"/>
                      </a:endParaRPr>
                    </a:p>
                  </a:txBody>
                  <a:tcPr marL="1856" marR="1856" marT="1856" marB="0" anchor="ctr"/>
                </a:tc>
                <a:tc>
                  <a:txBody>
                    <a:bodyPr/>
                    <a:lstStyle/>
                    <a:p>
                      <a:pPr marL="457200" lvl="1" algn="l" defTabSz="914400" rtl="0" eaLnBrk="1" fontAlgn="ctr" latinLnBrk="0" hangingPunct="1"/>
                      <a:r>
                        <a:rPr lang="en-IN" sz="2400" b="1" u="none" strike="noStrike" kern="1200" dirty="0">
                          <a:effectLst/>
                          <a:latin typeface="+mj-lt"/>
                        </a:rPr>
                        <a:t>Amendments</a:t>
                      </a:r>
                      <a:r>
                        <a:rPr lang="en-IN" sz="2400" b="1" u="none" strike="noStrike" kern="1200" baseline="0" dirty="0">
                          <a:effectLst/>
                          <a:latin typeface="+mj-lt"/>
                        </a:rPr>
                        <a:t> </a:t>
                      </a:r>
                      <a:r>
                        <a:rPr lang="en-IN" sz="2400" u="none" strike="noStrike" kern="1200" baseline="0" dirty="0">
                          <a:effectLst/>
                          <a:latin typeface="+mj-lt"/>
                        </a:rPr>
                        <a:t>in Table 7 for earlier tax periods</a:t>
                      </a:r>
                      <a:endParaRPr lang="en-IN" sz="2400" b="0" i="0" u="none" strike="noStrike" kern="1200" dirty="0">
                        <a:solidFill>
                          <a:srgbClr val="000000"/>
                        </a:solidFill>
                        <a:effectLst/>
                        <a:latin typeface="+mj-lt"/>
                        <a:ea typeface="+mn-ea"/>
                        <a:cs typeface="+mn-cs"/>
                      </a:endParaRPr>
                    </a:p>
                  </a:txBody>
                  <a:tcPr marL="1856" marR="1856" marT="1856" marB="0" anchor="ctr"/>
                </a:tc>
                <a:extLst>
                  <a:ext uri="{0D108BD9-81ED-4DB2-BD59-A6C34878D82A}">
                    <a16:rowId xmlns:a16="http://schemas.microsoft.com/office/drawing/2014/main" val="4272760065"/>
                  </a:ext>
                </a:extLst>
              </a:tr>
              <a:tr h="531154">
                <a:tc>
                  <a:txBody>
                    <a:bodyPr/>
                    <a:lstStyle/>
                    <a:p>
                      <a:pPr marL="0" algn="ctr" defTabSz="914400" rtl="0" eaLnBrk="1" fontAlgn="ctr" latinLnBrk="0" hangingPunct="1"/>
                      <a:r>
                        <a:rPr lang="en-IN" sz="2400" u="none" strike="noStrike" kern="1200" dirty="0">
                          <a:effectLst/>
                          <a:latin typeface="+mj-lt"/>
                        </a:rPr>
                        <a:t>11</a:t>
                      </a:r>
                      <a:endParaRPr lang="en-IN" sz="2400" b="0" i="0" u="none" strike="noStrike" kern="1200" dirty="0">
                        <a:solidFill>
                          <a:srgbClr val="000000"/>
                        </a:solidFill>
                        <a:effectLst/>
                        <a:latin typeface="+mj-lt"/>
                        <a:ea typeface="+mn-ea"/>
                        <a:cs typeface="+mn-cs"/>
                      </a:endParaRPr>
                    </a:p>
                  </a:txBody>
                  <a:tcPr marL="1856" marR="1856" marT="1856" marB="0" anchor="ctr"/>
                </a:tc>
                <a:tc>
                  <a:txBody>
                    <a:bodyPr/>
                    <a:lstStyle/>
                    <a:p>
                      <a:pPr marL="457200" lvl="1" algn="l" defTabSz="914400" rtl="0" eaLnBrk="1" fontAlgn="ctr" latinLnBrk="0" hangingPunct="1"/>
                      <a:r>
                        <a:rPr lang="en-IN" sz="2400" b="1" u="none" strike="noStrike" kern="1200" dirty="0">
                          <a:effectLst/>
                          <a:latin typeface="+mj-lt"/>
                        </a:rPr>
                        <a:t>Tax Liability (</a:t>
                      </a:r>
                      <a:r>
                        <a:rPr lang="en-IN" sz="2400" u="none" strike="noStrike" kern="1200" baseline="0" dirty="0">
                          <a:effectLst/>
                          <a:latin typeface="+mj-lt"/>
                        </a:rPr>
                        <a:t>Advances received) &amp; </a:t>
                      </a:r>
                      <a:r>
                        <a:rPr lang="en-IN" sz="2400" u="none" strike="noStrike" kern="1200" dirty="0">
                          <a:effectLst/>
                          <a:latin typeface="+mj-lt"/>
                        </a:rPr>
                        <a:t>Adjustment of advances</a:t>
                      </a:r>
                      <a:endParaRPr lang="en-IN" sz="2400" b="0" i="0" u="none" strike="noStrike" kern="1200" dirty="0">
                        <a:solidFill>
                          <a:srgbClr val="000000"/>
                        </a:solidFill>
                        <a:effectLst/>
                        <a:latin typeface="+mj-lt"/>
                        <a:ea typeface="+mn-ea"/>
                        <a:cs typeface="+mn-cs"/>
                      </a:endParaRPr>
                    </a:p>
                  </a:txBody>
                  <a:tcPr marL="1856" marR="1856" marT="1856" marB="0" anchor="ctr"/>
                </a:tc>
                <a:extLst>
                  <a:ext uri="{0D108BD9-81ED-4DB2-BD59-A6C34878D82A}">
                    <a16:rowId xmlns:a16="http://schemas.microsoft.com/office/drawing/2014/main" val="10009"/>
                  </a:ext>
                </a:extLst>
              </a:tr>
            </a:tbl>
          </a:graphicData>
        </a:graphic>
      </p:graphicFrame>
      <p:sp>
        <p:nvSpPr>
          <p:cNvPr id="3" name="Title 1">
            <a:extLst>
              <a:ext uri="{FF2B5EF4-FFF2-40B4-BE49-F238E27FC236}">
                <a16:creationId xmlns:a16="http://schemas.microsoft.com/office/drawing/2014/main" id="{3B0FB09F-00DC-48D0-95BC-1342574BA1ED}"/>
              </a:ext>
            </a:extLst>
          </p:cNvPr>
          <p:cNvSpPr>
            <a:spLocks noGrp="1"/>
          </p:cNvSpPr>
          <p:nvPr>
            <p:ph type="title"/>
          </p:nvPr>
        </p:nvSpPr>
        <p:spPr>
          <a:xfrm>
            <a:off x="838199" y="399235"/>
            <a:ext cx="11002700" cy="582585"/>
          </a:xfrm>
        </p:spPr>
        <p:txBody>
          <a:bodyPr>
            <a:normAutofit fontScale="90000"/>
          </a:bodyPr>
          <a:lstStyle/>
          <a:p>
            <a:r>
              <a:rPr lang="en-IN" dirty="0">
                <a:latin typeface="Bookman Old Style" panose="02050604050505020204" pitchFamily="18" charset="0"/>
              </a:rPr>
              <a:t>GSTR 1 Relevant Table</a:t>
            </a:r>
          </a:p>
        </p:txBody>
      </p:sp>
      <p:sp>
        <p:nvSpPr>
          <p:cNvPr id="2" name="Footer Placeholder 1">
            <a:extLst>
              <a:ext uri="{FF2B5EF4-FFF2-40B4-BE49-F238E27FC236}">
                <a16:creationId xmlns:a16="http://schemas.microsoft.com/office/drawing/2014/main" id="{24972AB2-7E33-4D7E-8D74-71852ABC98CC}"/>
              </a:ext>
            </a:extLst>
          </p:cNvPr>
          <p:cNvSpPr>
            <a:spLocks noGrp="1"/>
          </p:cNvSpPr>
          <p:nvPr>
            <p:ph type="ftr" sz="quarter" idx="11"/>
          </p:nvPr>
        </p:nvSpPr>
        <p:spPr/>
        <p:txBody>
          <a:bodyPr/>
          <a:lstStyle/>
          <a:p>
            <a:r>
              <a:rPr lang="pt-BR"/>
              <a:t>S &amp; Y</a:t>
            </a:r>
            <a:endParaRPr lang="en-IN"/>
          </a:p>
        </p:txBody>
      </p:sp>
      <p:pic>
        <p:nvPicPr>
          <p:cNvPr id="5" name="Picture 4">
            <a:extLst>
              <a:ext uri="{FF2B5EF4-FFF2-40B4-BE49-F238E27FC236}">
                <a16:creationId xmlns:a16="http://schemas.microsoft.com/office/drawing/2014/main" id="{CECCF06D-321B-4B14-BB24-0298FF5D0AAD}"/>
              </a:ext>
            </a:extLst>
          </p:cNvPr>
          <p:cNvPicPr/>
          <p:nvPr/>
        </p:nvPicPr>
        <p:blipFill>
          <a:blip r:embed="rId3" cstate="print"/>
          <a:srcRect/>
          <a:stretch>
            <a:fillRect/>
          </a:stretch>
        </p:blipFill>
        <p:spPr bwMode="auto">
          <a:xfrm>
            <a:off x="11471414" y="0"/>
            <a:ext cx="720585" cy="581891"/>
          </a:xfrm>
          <a:prstGeom prst="rect">
            <a:avLst/>
          </a:prstGeom>
          <a:noFill/>
          <a:ln w="9525">
            <a:noFill/>
            <a:miter lim="800000"/>
            <a:headEnd/>
            <a:tailEnd/>
          </a:ln>
        </p:spPr>
      </p:pic>
    </p:spTree>
    <p:extLst>
      <p:ext uri="{BB962C8B-B14F-4D97-AF65-F5344CB8AC3E}">
        <p14:creationId xmlns:p14="http://schemas.microsoft.com/office/powerpoint/2010/main" val="1290937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557666263"/>
              </p:ext>
            </p:extLst>
          </p:nvPr>
        </p:nvGraphicFramePr>
        <p:xfrm>
          <a:off x="838199" y="981819"/>
          <a:ext cx="10515601" cy="4820755"/>
        </p:xfrm>
        <a:graphic>
          <a:graphicData uri="http://schemas.openxmlformats.org/drawingml/2006/table">
            <a:tbl>
              <a:tblPr firstRow="1" bandRow="1">
                <a:tableStyleId>{72833802-FEF1-4C79-8D5D-14CF1EAF98D9}</a:tableStyleId>
              </a:tblPr>
              <a:tblGrid>
                <a:gridCol w="1328395">
                  <a:extLst>
                    <a:ext uri="{9D8B030D-6E8A-4147-A177-3AD203B41FA5}">
                      <a16:colId xmlns:a16="http://schemas.microsoft.com/office/drawing/2014/main" val="1332197401"/>
                    </a:ext>
                  </a:extLst>
                </a:gridCol>
                <a:gridCol w="6918412">
                  <a:extLst>
                    <a:ext uri="{9D8B030D-6E8A-4147-A177-3AD203B41FA5}">
                      <a16:colId xmlns:a16="http://schemas.microsoft.com/office/drawing/2014/main" val="2984733415"/>
                    </a:ext>
                  </a:extLst>
                </a:gridCol>
                <a:gridCol w="2268794">
                  <a:extLst>
                    <a:ext uri="{9D8B030D-6E8A-4147-A177-3AD203B41FA5}">
                      <a16:colId xmlns:a16="http://schemas.microsoft.com/office/drawing/2014/main" val="3582047896"/>
                    </a:ext>
                  </a:extLst>
                </a:gridCol>
              </a:tblGrid>
              <a:tr h="399051">
                <a:tc>
                  <a:txBody>
                    <a:bodyPr/>
                    <a:lstStyle/>
                    <a:p>
                      <a:pPr algn="ctr" fontAlgn="b"/>
                      <a:r>
                        <a:rPr lang="en-IN" sz="2400" u="none" strike="noStrike" dirty="0">
                          <a:effectLst/>
                        </a:rPr>
                        <a:t>GSTR 9</a:t>
                      </a:r>
                      <a:endParaRPr lang="en-IN" sz="24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ctr" fontAlgn="b"/>
                      <a:r>
                        <a:rPr lang="en-IN" sz="2400" u="none" strike="noStrike" dirty="0">
                          <a:effectLst/>
                        </a:rPr>
                        <a:t>Description</a:t>
                      </a:r>
                      <a:endParaRPr lang="en-IN" sz="24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ctr" fontAlgn="b"/>
                      <a:r>
                        <a:rPr lang="en-IN" sz="2400" u="none" strike="noStrike" dirty="0">
                          <a:effectLst/>
                        </a:rPr>
                        <a:t>GSTR 1</a:t>
                      </a:r>
                      <a:endParaRPr lang="en-IN" sz="2400" b="0" i="0" u="none" strike="noStrike" dirty="0">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2503386770"/>
                  </a:ext>
                </a:extLst>
              </a:tr>
              <a:tr h="399051">
                <a:tc>
                  <a:txBody>
                    <a:bodyPr/>
                    <a:lstStyle/>
                    <a:p>
                      <a:pPr algn="ctr" fontAlgn="b"/>
                      <a:r>
                        <a:rPr lang="en-IN" sz="2400" u="none" strike="noStrike" kern="1200" dirty="0">
                          <a:solidFill>
                            <a:schemeClr val="tx1"/>
                          </a:solidFill>
                          <a:effectLst/>
                          <a:latin typeface="+mj-lt"/>
                          <a:ea typeface="+mn-ea"/>
                          <a:cs typeface="+mn-cs"/>
                        </a:rPr>
                        <a:t>4A</a:t>
                      </a:r>
                    </a:p>
                  </a:txBody>
                  <a:tcPr marL="9525" marR="9525" marT="9525" marB="0" anchor="b"/>
                </a:tc>
                <a:tc>
                  <a:txBody>
                    <a:bodyPr/>
                    <a:lstStyle/>
                    <a:p>
                      <a:pPr algn="l" fontAlgn="t"/>
                      <a:r>
                        <a:rPr lang="en-IN" sz="2400" u="none" strike="noStrike" kern="1200" baseline="0" dirty="0">
                          <a:solidFill>
                            <a:schemeClr val="tx1"/>
                          </a:solidFill>
                          <a:effectLst/>
                          <a:latin typeface="+mj-lt"/>
                          <a:ea typeface="+mn-ea"/>
                          <a:cs typeface="+mn-cs"/>
                        </a:rPr>
                        <a:t>Supplies made to un-registered persons (B2C)</a:t>
                      </a:r>
                    </a:p>
                  </a:txBody>
                  <a:tcPr marL="9525" marR="9525" marT="9525" marB="0"/>
                </a:tc>
                <a:tc>
                  <a:txBody>
                    <a:bodyPr/>
                    <a:lstStyle/>
                    <a:p>
                      <a:pPr algn="ctr" fontAlgn="ctr"/>
                      <a:r>
                        <a:rPr lang="en-IN" sz="2400" u="none" strike="noStrike" dirty="0">
                          <a:effectLst/>
                          <a:latin typeface="+mj-lt"/>
                        </a:rPr>
                        <a:t>5&amp;7</a:t>
                      </a:r>
                      <a:endParaRPr lang="en-IN" sz="2400" b="0" i="0" u="none" strike="noStrike" dirty="0">
                        <a:solidFill>
                          <a:schemeClr val="dk1"/>
                        </a:solidFill>
                        <a:effectLst/>
                        <a:latin typeface="+mj-lt"/>
                      </a:endParaRPr>
                    </a:p>
                  </a:txBody>
                  <a:tcPr marL="7620" marR="7620" marT="7620" marB="0" anchor="ctr"/>
                </a:tc>
                <a:extLst>
                  <a:ext uri="{0D108BD9-81ED-4DB2-BD59-A6C34878D82A}">
                    <a16:rowId xmlns:a16="http://schemas.microsoft.com/office/drawing/2014/main" val="2472437898"/>
                  </a:ext>
                </a:extLst>
              </a:tr>
              <a:tr h="475007">
                <a:tc>
                  <a:txBody>
                    <a:bodyPr/>
                    <a:lstStyle/>
                    <a:p>
                      <a:pPr algn="ctr" fontAlgn="b"/>
                      <a:r>
                        <a:rPr lang="en-IN" sz="2400" u="none" strike="noStrike" kern="1200" dirty="0">
                          <a:solidFill>
                            <a:schemeClr val="tx1"/>
                          </a:solidFill>
                          <a:effectLst/>
                          <a:latin typeface="+mj-lt"/>
                          <a:ea typeface="+mn-ea"/>
                          <a:cs typeface="+mn-cs"/>
                        </a:rPr>
                        <a:t>4B</a:t>
                      </a:r>
                    </a:p>
                  </a:txBody>
                  <a:tcPr marL="9525" marR="9525" marT="9525" marB="0" anchor="b"/>
                </a:tc>
                <a:tc>
                  <a:txBody>
                    <a:bodyPr/>
                    <a:lstStyle/>
                    <a:p>
                      <a:pPr algn="l" fontAlgn="t"/>
                      <a:r>
                        <a:rPr lang="en-IN" sz="2400" u="none" strike="noStrike" kern="1200" baseline="0" dirty="0">
                          <a:solidFill>
                            <a:schemeClr val="tx1"/>
                          </a:solidFill>
                          <a:effectLst/>
                          <a:latin typeface="+mj-lt"/>
                          <a:ea typeface="+mn-ea"/>
                          <a:cs typeface="+mn-cs"/>
                        </a:rPr>
                        <a:t>Supplies made to registered persons (B2B)</a:t>
                      </a:r>
                    </a:p>
                  </a:txBody>
                  <a:tcPr marL="9525" marR="9525" marT="9525" marB="0"/>
                </a:tc>
                <a:tc>
                  <a:txBody>
                    <a:bodyPr/>
                    <a:lstStyle/>
                    <a:p>
                      <a:pPr algn="ctr" fontAlgn="ctr"/>
                      <a:r>
                        <a:rPr lang="en-IN" sz="2400" u="none" strike="noStrike" dirty="0">
                          <a:effectLst/>
                          <a:latin typeface="+mj-lt"/>
                        </a:rPr>
                        <a:t>4</a:t>
                      </a:r>
                      <a:endParaRPr lang="en-IN" sz="2400" b="0" i="0" u="none" strike="noStrike" dirty="0">
                        <a:solidFill>
                          <a:srgbClr val="000000"/>
                        </a:solidFill>
                        <a:effectLst/>
                        <a:latin typeface="+mj-lt"/>
                      </a:endParaRPr>
                    </a:p>
                  </a:txBody>
                  <a:tcPr marL="7620" marR="7620" marT="7620" marB="0" anchor="ctr"/>
                </a:tc>
                <a:extLst>
                  <a:ext uri="{0D108BD9-81ED-4DB2-BD59-A6C34878D82A}">
                    <a16:rowId xmlns:a16="http://schemas.microsoft.com/office/drawing/2014/main" val="123909872"/>
                  </a:ext>
                </a:extLst>
              </a:tr>
              <a:tr h="399051">
                <a:tc>
                  <a:txBody>
                    <a:bodyPr/>
                    <a:lstStyle/>
                    <a:p>
                      <a:pPr algn="ctr" fontAlgn="b"/>
                      <a:r>
                        <a:rPr lang="en-IN" sz="2400" u="none" strike="noStrike" kern="1200" dirty="0">
                          <a:solidFill>
                            <a:schemeClr val="tx1"/>
                          </a:solidFill>
                          <a:effectLst/>
                          <a:latin typeface="+mj-lt"/>
                          <a:ea typeface="+mn-ea"/>
                          <a:cs typeface="+mn-cs"/>
                        </a:rPr>
                        <a:t>4C</a:t>
                      </a:r>
                    </a:p>
                  </a:txBody>
                  <a:tcPr marL="9525" marR="9525" marT="9525" marB="0" anchor="b"/>
                </a:tc>
                <a:tc>
                  <a:txBody>
                    <a:bodyPr/>
                    <a:lstStyle/>
                    <a:p>
                      <a:pPr algn="l" fontAlgn="t"/>
                      <a:r>
                        <a:rPr lang="en-IN" sz="2400" u="none" strike="noStrike" kern="1200" baseline="0" dirty="0">
                          <a:solidFill>
                            <a:schemeClr val="tx1"/>
                          </a:solidFill>
                          <a:effectLst/>
                          <a:latin typeface="+mj-lt"/>
                          <a:ea typeface="+mn-ea"/>
                          <a:cs typeface="+mn-cs"/>
                        </a:rPr>
                        <a:t>Zero rated supply (Export) on payment of tax (except supplies to SEZs)</a:t>
                      </a:r>
                    </a:p>
                  </a:txBody>
                  <a:tcPr marL="9525" marR="9525" marT="9525" marB="0"/>
                </a:tc>
                <a:tc>
                  <a:txBody>
                    <a:bodyPr/>
                    <a:lstStyle/>
                    <a:p>
                      <a:pPr algn="ctr" fontAlgn="ctr"/>
                      <a:r>
                        <a:rPr lang="en-IN" sz="2400" u="none" strike="noStrike" dirty="0">
                          <a:effectLst/>
                          <a:latin typeface="+mj-lt"/>
                        </a:rPr>
                        <a:t>6A WPAY</a:t>
                      </a:r>
                      <a:endParaRPr lang="en-IN" sz="2400" b="0" i="0" u="none" strike="noStrike" dirty="0">
                        <a:solidFill>
                          <a:srgbClr val="000000"/>
                        </a:solidFill>
                        <a:effectLst/>
                        <a:latin typeface="+mj-lt"/>
                      </a:endParaRPr>
                    </a:p>
                  </a:txBody>
                  <a:tcPr marL="7620" marR="7620" marT="7620" marB="0" anchor="ctr"/>
                </a:tc>
                <a:extLst>
                  <a:ext uri="{0D108BD9-81ED-4DB2-BD59-A6C34878D82A}">
                    <a16:rowId xmlns:a16="http://schemas.microsoft.com/office/drawing/2014/main" val="3632908530"/>
                  </a:ext>
                </a:extLst>
              </a:tr>
              <a:tr h="493566">
                <a:tc>
                  <a:txBody>
                    <a:bodyPr/>
                    <a:lstStyle/>
                    <a:p>
                      <a:pPr algn="ctr" fontAlgn="b"/>
                      <a:r>
                        <a:rPr lang="en-IN" sz="2400" u="none" strike="noStrike" kern="1200" dirty="0">
                          <a:solidFill>
                            <a:schemeClr val="tx1"/>
                          </a:solidFill>
                          <a:effectLst/>
                          <a:latin typeface="+mj-lt"/>
                          <a:ea typeface="+mn-ea"/>
                          <a:cs typeface="+mn-cs"/>
                        </a:rPr>
                        <a:t>4D</a:t>
                      </a:r>
                    </a:p>
                  </a:txBody>
                  <a:tcPr marL="9525" marR="9525" marT="9525" marB="0" anchor="b"/>
                </a:tc>
                <a:tc>
                  <a:txBody>
                    <a:bodyPr/>
                    <a:lstStyle/>
                    <a:p>
                      <a:pPr algn="l" fontAlgn="t"/>
                      <a:r>
                        <a:rPr lang="en-IN" sz="2400" u="none" strike="noStrike" kern="1200" baseline="0" dirty="0">
                          <a:solidFill>
                            <a:schemeClr val="tx1"/>
                          </a:solidFill>
                          <a:effectLst/>
                          <a:latin typeface="+mj-lt"/>
                          <a:ea typeface="+mn-ea"/>
                          <a:cs typeface="+mn-cs"/>
                        </a:rPr>
                        <a:t>Supply to SEZs on payment of tax</a:t>
                      </a:r>
                    </a:p>
                  </a:txBody>
                  <a:tcPr marL="9525" marR="9525" marT="9525" marB="0"/>
                </a:tc>
                <a:tc>
                  <a:txBody>
                    <a:bodyPr/>
                    <a:lstStyle/>
                    <a:p>
                      <a:pPr algn="ctr" fontAlgn="ctr"/>
                      <a:r>
                        <a:rPr lang="en-IN" sz="2400" u="none" strike="noStrike" dirty="0">
                          <a:effectLst/>
                          <a:latin typeface="+mj-lt"/>
                        </a:rPr>
                        <a:t>6B </a:t>
                      </a:r>
                      <a:r>
                        <a:rPr lang="en-IN" sz="2400" b="0" u="none" strike="noStrike" kern="1200" dirty="0">
                          <a:solidFill>
                            <a:schemeClr val="tx1"/>
                          </a:solidFill>
                          <a:effectLst/>
                          <a:latin typeface="+mj-lt"/>
                          <a:ea typeface="+mn-ea"/>
                          <a:cs typeface="+mn-cs"/>
                        </a:rPr>
                        <a:t>WPAY</a:t>
                      </a:r>
                      <a:endParaRPr lang="en-IN" sz="2400" b="0" i="0" u="none" strike="noStrike" dirty="0">
                        <a:solidFill>
                          <a:srgbClr val="000000"/>
                        </a:solidFill>
                        <a:effectLst/>
                        <a:latin typeface="+mj-lt"/>
                      </a:endParaRPr>
                    </a:p>
                  </a:txBody>
                  <a:tcPr marL="7620" marR="7620" marT="7620" marB="0" anchor="ctr"/>
                </a:tc>
                <a:extLst>
                  <a:ext uri="{0D108BD9-81ED-4DB2-BD59-A6C34878D82A}">
                    <a16:rowId xmlns:a16="http://schemas.microsoft.com/office/drawing/2014/main" val="525429318"/>
                  </a:ext>
                </a:extLst>
              </a:tr>
              <a:tr h="435006">
                <a:tc>
                  <a:txBody>
                    <a:bodyPr/>
                    <a:lstStyle/>
                    <a:p>
                      <a:pPr algn="ctr" fontAlgn="b"/>
                      <a:r>
                        <a:rPr lang="en-IN" sz="2400" u="none" strike="noStrike" kern="1200" dirty="0">
                          <a:solidFill>
                            <a:schemeClr val="tx1"/>
                          </a:solidFill>
                          <a:effectLst/>
                          <a:latin typeface="+mj-lt"/>
                          <a:ea typeface="+mn-ea"/>
                          <a:cs typeface="+mn-cs"/>
                        </a:rPr>
                        <a:t>4E</a:t>
                      </a:r>
                    </a:p>
                  </a:txBody>
                  <a:tcPr marL="9525" marR="9525" marT="9525" marB="0" anchor="b"/>
                </a:tc>
                <a:tc>
                  <a:txBody>
                    <a:bodyPr/>
                    <a:lstStyle/>
                    <a:p>
                      <a:pPr algn="l" fontAlgn="t"/>
                      <a:r>
                        <a:rPr lang="en-IN" sz="2400" u="none" strike="noStrike" kern="1200" baseline="0" dirty="0">
                          <a:solidFill>
                            <a:schemeClr val="tx1"/>
                          </a:solidFill>
                          <a:effectLst/>
                          <a:latin typeface="+mj-lt"/>
                          <a:ea typeface="+mn-ea"/>
                          <a:cs typeface="+mn-cs"/>
                        </a:rPr>
                        <a:t>Deemed Exports</a:t>
                      </a:r>
                    </a:p>
                  </a:txBody>
                  <a:tcPr marL="9525" marR="9525" marT="9525" marB="0"/>
                </a:tc>
                <a:tc>
                  <a:txBody>
                    <a:bodyPr/>
                    <a:lstStyle/>
                    <a:p>
                      <a:pPr algn="ctr" fontAlgn="ctr"/>
                      <a:r>
                        <a:rPr lang="en-IN" sz="2400" u="none" strike="noStrike" dirty="0">
                          <a:effectLst/>
                          <a:latin typeface="+mj-lt"/>
                        </a:rPr>
                        <a:t>6C</a:t>
                      </a:r>
                      <a:endParaRPr lang="en-IN" sz="2400" b="0" i="0" u="none" strike="noStrike" dirty="0">
                        <a:solidFill>
                          <a:srgbClr val="000000"/>
                        </a:solidFill>
                        <a:effectLst/>
                        <a:latin typeface="+mj-lt"/>
                      </a:endParaRPr>
                    </a:p>
                  </a:txBody>
                  <a:tcPr marL="7620" marR="7620" marT="7620" marB="0" anchor="ctr"/>
                </a:tc>
                <a:extLst>
                  <a:ext uri="{0D108BD9-81ED-4DB2-BD59-A6C34878D82A}">
                    <a16:rowId xmlns:a16="http://schemas.microsoft.com/office/drawing/2014/main" val="272942225"/>
                  </a:ext>
                </a:extLst>
              </a:tr>
              <a:tr h="596519">
                <a:tc>
                  <a:txBody>
                    <a:bodyPr/>
                    <a:lstStyle/>
                    <a:p>
                      <a:pPr algn="ctr" fontAlgn="b"/>
                      <a:r>
                        <a:rPr lang="en-IN" sz="2400" u="none" strike="noStrike" kern="1200" dirty="0">
                          <a:solidFill>
                            <a:schemeClr val="tx1"/>
                          </a:solidFill>
                          <a:effectLst/>
                          <a:latin typeface="+mj-lt"/>
                          <a:ea typeface="+mn-ea"/>
                          <a:cs typeface="+mn-cs"/>
                        </a:rPr>
                        <a:t>4F</a:t>
                      </a:r>
                    </a:p>
                  </a:txBody>
                  <a:tcPr marL="9525" marR="9525" marT="9525" marB="0" anchor="b"/>
                </a:tc>
                <a:tc>
                  <a:txBody>
                    <a:bodyPr/>
                    <a:lstStyle/>
                    <a:p>
                      <a:pPr algn="l" fontAlgn="t"/>
                      <a:r>
                        <a:rPr lang="en-IN" sz="2400" u="none" strike="noStrike" kern="1200" baseline="0" dirty="0">
                          <a:solidFill>
                            <a:schemeClr val="tx1"/>
                          </a:solidFill>
                          <a:effectLst/>
                          <a:latin typeface="+mj-lt"/>
                          <a:ea typeface="+mn-ea"/>
                          <a:cs typeface="+mn-cs"/>
                        </a:rPr>
                        <a:t>Advances on which tax has been paid but invoice has not been issued (not covered under (A) to (E) above)</a:t>
                      </a:r>
                    </a:p>
                  </a:txBody>
                  <a:tcPr marL="9525" marR="9525" marT="9525" marB="0"/>
                </a:tc>
                <a:tc>
                  <a:txBody>
                    <a:bodyPr/>
                    <a:lstStyle/>
                    <a:p>
                      <a:pPr algn="ctr" fontAlgn="ctr"/>
                      <a:r>
                        <a:rPr lang="en-US" sz="2400" u="none" strike="noStrike" dirty="0">
                          <a:effectLst/>
                          <a:latin typeface="+mj-lt"/>
                        </a:rPr>
                        <a:t>11</a:t>
                      </a:r>
                      <a:endParaRPr lang="en-IN" sz="2400" b="0" i="0" u="none" strike="noStrike" dirty="0">
                        <a:solidFill>
                          <a:srgbClr val="000000"/>
                        </a:solidFill>
                        <a:effectLst/>
                        <a:latin typeface="+mj-lt"/>
                      </a:endParaRPr>
                    </a:p>
                  </a:txBody>
                  <a:tcPr marL="7620" marR="7620" marT="7620" marB="0" anchor="ctr"/>
                </a:tc>
                <a:extLst>
                  <a:ext uri="{0D108BD9-81ED-4DB2-BD59-A6C34878D82A}">
                    <a16:rowId xmlns:a16="http://schemas.microsoft.com/office/drawing/2014/main" val="1908508084"/>
                  </a:ext>
                </a:extLst>
              </a:tr>
              <a:tr h="395939">
                <a:tc>
                  <a:txBody>
                    <a:bodyPr/>
                    <a:lstStyle/>
                    <a:p>
                      <a:pPr algn="ctr" fontAlgn="b"/>
                      <a:r>
                        <a:rPr lang="en-IN" sz="2400" u="none" strike="noStrike" kern="1200" dirty="0">
                          <a:solidFill>
                            <a:schemeClr val="tx1"/>
                          </a:solidFill>
                          <a:effectLst/>
                          <a:latin typeface="+mj-lt"/>
                          <a:ea typeface="+mn-ea"/>
                          <a:cs typeface="+mn-cs"/>
                        </a:rPr>
                        <a:t>4G</a:t>
                      </a:r>
                    </a:p>
                  </a:txBody>
                  <a:tcPr marL="9525" marR="9525" marT="9525" marB="0" anchor="b"/>
                </a:tc>
                <a:tc>
                  <a:txBody>
                    <a:bodyPr/>
                    <a:lstStyle/>
                    <a:p>
                      <a:pPr algn="l" fontAlgn="t"/>
                      <a:r>
                        <a:rPr lang="en-IN" sz="2400" u="none" strike="noStrike" kern="1200" baseline="0" dirty="0">
                          <a:solidFill>
                            <a:schemeClr val="tx1"/>
                          </a:solidFill>
                          <a:effectLst/>
                          <a:latin typeface="+mj-lt"/>
                          <a:ea typeface="+mn-ea"/>
                          <a:cs typeface="+mn-cs"/>
                        </a:rPr>
                        <a:t>Inward supplies on which tax is to be paid on reverse charge basis</a:t>
                      </a:r>
                    </a:p>
                  </a:txBody>
                  <a:tcPr marL="9525" marR="9525" marT="9525" marB="0"/>
                </a:tc>
                <a:tc>
                  <a:txBody>
                    <a:bodyPr/>
                    <a:lstStyle/>
                    <a:p>
                      <a:pPr algn="ctr" fontAlgn="ctr"/>
                      <a:r>
                        <a:rPr lang="en-US" sz="2400" b="1" u="none" strike="noStrike" dirty="0">
                          <a:solidFill>
                            <a:srgbClr val="FF0000"/>
                          </a:solidFill>
                          <a:effectLst/>
                          <a:latin typeface="+mj-lt"/>
                        </a:rPr>
                        <a:t>NA</a:t>
                      </a:r>
                      <a:endParaRPr lang="en-IN" sz="2400" b="1" i="0" u="none" strike="noStrike" dirty="0">
                        <a:solidFill>
                          <a:srgbClr val="FF0000"/>
                        </a:solidFill>
                        <a:effectLst/>
                        <a:latin typeface="+mj-lt"/>
                      </a:endParaRPr>
                    </a:p>
                  </a:txBody>
                  <a:tcPr marL="7620" marR="7620" marT="7620" marB="0" anchor="ctr"/>
                </a:tc>
                <a:extLst>
                  <a:ext uri="{0D108BD9-81ED-4DB2-BD59-A6C34878D82A}">
                    <a16:rowId xmlns:a16="http://schemas.microsoft.com/office/drawing/2014/main" val="4272760065"/>
                  </a:ext>
                </a:extLst>
              </a:tr>
              <a:tr h="395939">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IN" sz="2400" u="none" strike="noStrike" kern="1200" dirty="0">
                          <a:solidFill>
                            <a:schemeClr val="tx1"/>
                          </a:solidFill>
                          <a:effectLst/>
                          <a:latin typeface="+mn-lt"/>
                          <a:ea typeface="+mn-ea"/>
                          <a:cs typeface="+mn-cs"/>
                        </a:rPr>
                        <a:t>4H</a:t>
                      </a:r>
                    </a:p>
                  </a:txBody>
                  <a:tcPr marL="1856" marR="1856" marT="1856" marB="0" anchor="ctr"/>
                </a:tc>
                <a:tc>
                  <a:txBody>
                    <a:bodyPr/>
                    <a:lstStyle/>
                    <a:p>
                      <a:pPr marL="457200" lvl="1" algn="l" defTabSz="914400" rtl="0" eaLnBrk="1" fontAlgn="ctr" latinLnBrk="0" hangingPunct="1"/>
                      <a:r>
                        <a:rPr lang="en-IN" sz="2400" b="1" u="none" strike="noStrike" kern="1200" dirty="0">
                          <a:effectLst/>
                          <a:latin typeface="+mj-lt"/>
                        </a:rPr>
                        <a:t>Sub-total (A to G above)</a:t>
                      </a:r>
                      <a:endParaRPr lang="en-IN" sz="2400" b="0" i="0" u="none" strike="noStrike" kern="1200" dirty="0">
                        <a:solidFill>
                          <a:srgbClr val="000000"/>
                        </a:solidFill>
                        <a:effectLst/>
                        <a:latin typeface="+mj-lt"/>
                        <a:ea typeface="+mn-ea"/>
                        <a:cs typeface="+mn-cs"/>
                      </a:endParaRPr>
                    </a:p>
                  </a:txBody>
                  <a:tcPr marL="1856" marR="1856" marT="1856" marB="0" anchor="ctr"/>
                </a:tc>
                <a:tc>
                  <a:txBody>
                    <a:bodyPr/>
                    <a:lstStyle/>
                    <a:p>
                      <a:pPr marL="0" algn="ctr" defTabSz="914400" rtl="0" eaLnBrk="1" fontAlgn="ctr" latinLnBrk="0" hangingPunct="1"/>
                      <a:endParaRPr lang="en-IN" sz="2400" b="0" i="0" u="none" strike="noStrike" kern="1200" dirty="0">
                        <a:solidFill>
                          <a:srgbClr val="000000"/>
                        </a:solidFill>
                        <a:effectLst/>
                        <a:latin typeface="+mj-lt"/>
                        <a:ea typeface="+mn-ea"/>
                        <a:cs typeface="+mn-cs"/>
                      </a:endParaRPr>
                    </a:p>
                  </a:txBody>
                  <a:tcPr marL="1856" marR="1856" marT="1856" marB="0" anchor="ctr"/>
                </a:tc>
                <a:extLst>
                  <a:ext uri="{0D108BD9-81ED-4DB2-BD59-A6C34878D82A}">
                    <a16:rowId xmlns:a16="http://schemas.microsoft.com/office/drawing/2014/main" val="3536748586"/>
                  </a:ext>
                </a:extLst>
              </a:tr>
            </a:tbl>
          </a:graphicData>
        </a:graphic>
      </p:graphicFrame>
      <p:sp>
        <p:nvSpPr>
          <p:cNvPr id="3" name="Title 1">
            <a:extLst>
              <a:ext uri="{FF2B5EF4-FFF2-40B4-BE49-F238E27FC236}">
                <a16:creationId xmlns:a16="http://schemas.microsoft.com/office/drawing/2014/main" id="{3B0FB09F-00DC-48D0-95BC-1342574BA1ED}"/>
              </a:ext>
            </a:extLst>
          </p:cNvPr>
          <p:cNvSpPr>
            <a:spLocks noGrp="1"/>
          </p:cNvSpPr>
          <p:nvPr>
            <p:ph type="title"/>
          </p:nvPr>
        </p:nvSpPr>
        <p:spPr>
          <a:xfrm>
            <a:off x="838199" y="136525"/>
            <a:ext cx="10515600" cy="845295"/>
          </a:xfrm>
        </p:spPr>
        <p:txBody>
          <a:bodyPr>
            <a:noAutofit/>
          </a:bodyPr>
          <a:lstStyle/>
          <a:p>
            <a:r>
              <a:rPr lang="en-IN" sz="2400" dirty="0">
                <a:latin typeface="Bookman Old Style" panose="02050604050505020204" pitchFamily="18" charset="0"/>
              </a:rPr>
              <a:t>Table 4 – Details of Advances, Inward &amp; outward Supplies on which tax is payable as declared in returns filed during the FY.</a:t>
            </a:r>
          </a:p>
        </p:txBody>
      </p:sp>
      <p:sp>
        <p:nvSpPr>
          <p:cNvPr id="2" name="Footer Placeholder 1">
            <a:extLst>
              <a:ext uri="{FF2B5EF4-FFF2-40B4-BE49-F238E27FC236}">
                <a16:creationId xmlns:a16="http://schemas.microsoft.com/office/drawing/2014/main" id="{1B01558E-E067-4E5B-9CF1-ADE5F44DC8C9}"/>
              </a:ext>
            </a:extLst>
          </p:cNvPr>
          <p:cNvSpPr>
            <a:spLocks noGrp="1"/>
          </p:cNvSpPr>
          <p:nvPr>
            <p:ph type="ftr" sz="quarter" idx="11"/>
          </p:nvPr>
        </p:nvSpPr>
        <p:spPr/>
        <p:txBody>
          <a:bodyPr/>
          <a:lstStyle/>
          <a:p>
            <a:r>
              <a:rPr lang="pt-BR"/>
              <a:t>S &amp; Y</a:t>
            </a:r>
            <a:endParaRPr lang="en-IN"/>
          </a:p>
        </p:txBody>
      </p:sp>
      <p:pic>
        <p:nvPicPr>
          <p:cNvPr id="5" name="Picture 4">
            <a:extLst>
              <a:ext uri="{FF2B5EF4-FFF2-40B4-BE49-F238E27FC236}">
                <a16:creationId xmlns:a16="http://schemas.microsoft.com/office/drawing/2014/main" id="{74BB7FAC-0803-4D26-A3B4-BAB75C0D7AB4}"/>
              </a:ext>
            </a:extLst>
          </p:cNvPr>
          <p:cNvPicPr/>
          <p:nvPr/>
        </p:nvPicPr>
        <p:blipFill>
          <a:blip r:embed="rId3" cstate="print"/>
          <a:srcRect/>
          <a:stretch>
            <a:fillRect/>
          </a:stretch>
        </p:blipFill>
        <p:spPr bwMode="auto">
          <a:xfrm>
            <a:off x="11471414" y="0"/>
            <a:ext cx="720585" cy="581891"/>
          </a:xfrm>
          <a:prstGeom prst="rect">
            <a:avLst/>
          </a:prstGeom>
          <a:noFill/>
          <a:ln w="9525">
            <a:noFill/>
            <a:miter lim="800000"/>
            <a:headEnd/>
            <a:tailEnd/>
          </a:ln>
        </p:spPr>
      </p:pic>
    </p:spTree>
    <p:extLst>
      <p:ext uri="{BB962C8B-B14F-4D97-AF65-F5344CB8AC3E}">
        <p14:creationId xmlns:p14="http://schemas.microsoft.com/office/powerpoint/2010/main" val="652757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417941167"/>
              </p:ext>
            </p:extLst>
          </p:nvPr>
        </p:nvGraphicFramePr>
        <p:xfrm>
          <a:off x="838199" y="981819"/>
          <a:ext cx="10515601" cy="3949809"/>
        </p:xfrm>
        <a:graphic>
          <a:graphicData uri="http://schemas.openxmlformats.org/drawingml/2006/table">
            <a:tbl>
              <a:tblPr firstRow="1" bandRow="1">
                <a:tableStyleId>{72833802-FEF1-4C79-8D5D-14CF1EAF98D9}</a:tableStyleId>
              </a:tblPr>
              <a:tblGrid>
                <a:gridCol w="1328395">
                  <a:extLst>
                    <a:ext uri="{9D8B030D-6E8A-4147-A177-3AD203B41FA5}">
                      <a16:colId xmlns:a16="http://schemas.microsoft.com/office/drawing/2014/main" val="1332197401"/>
                    </a:ext>
                  </a:extLst>
                </a:gridCol>
                <a:gridCol w="6918412">
                  <a:extLst>
                    <a:ext uri="{9D8B030D-6E8A-4147-A177-3AD203B41FA5}">
                      <a16:colId xmlns:a16="http://schemas.microsoft.com/office/drawing/2014/main" val="2984733415"/>
                    </a:ext>
                  </a:extLst>
                </a:gridCol>
                <a:gridCol w="2268794">
                  <a:extLst>
                    <a:ext uri="{9D8B030D-6E8A-4147-A177-3AD203B41FA5}">
                      <a16:colId xmlns:a16="http://schemas.microsoft.com/office/drawing/2014/main" val="3582047896"/>
                    </a:ext>
                  </a:extLst>
                </a:gridCol>
              </a:tblGrid>
              <a:tr h="399051">
                <a:tc>
                  <a:txBody>
                    <a:bodyPr/>
                    <a:lstStyle/>
                    <a:p>
                      <a:pPr algn="ctr" fontAlgn="b"/>
                      <a:r>
                        <a:rPr lang="en-IN" sz="2400" u="none" strike="noStrike" dirty="0">
                          <a:effectLst/>
                        </a:rPr>
                        <a:t>Table 4</a:t>
                      </a:r>
                      <a:endParaRPr lang="en-IN" sz="24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ctr" fontAlgn="b"/>
                      <a:r>
                        <a:rPr lang="en-IN" sz="2400" u="none" strike="noStrike" dirty="0">
                          <a:effectLst/>
                        </a:rPr>
                        <a:t>Description</a:t>
                      </a:r>
                      <a:endParaRPr lang="en-IN" sz="24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ctr" fontAlgn="b"/>
                      <a:r>
                        <a:rPr lang="en-IN" sz="2400" u="none" strike="noStrike" dirty="0">
                          <a:effectLst/>
                        </a:rPr>
                        <a:t>GSTR 1</a:t>
                      </a:r>
                      <a:endParaRPr lang="en-IN" sz="2400" b="0" i="0" u="none" strike="noStrike" dirty="0">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2503386770"/>
                  </a:ext>
                </a:extLst>
              </a:tr>
              <a:tr h="399051">
                <a:tc>
                  <a:txBody>
                    <a:bodyPr/>
                    <a:lstStyle/>
                    <a:p>
                      <a:pPr algn="ctr" fontAlgn="b"/>
                      <a:r>
                        <a:rPr lang="en-IN" sz="2400" u="none" strike="noStrike" kern="1200">
                          <a:solidFill>
                            <a:schemeClr val="tx1"/>
                          </a:solidFill>
                          <a:effectLst/>
                          <a:latin typeface="+mj-lt"/>
                          <a:ea typeface="+mn-ea"/>
                          <a:cs typeface="+mn-cs"/>
                        </a:rPr>
                        <a:t>4I</a:t>
                      </a:r>
                    </a:p>
                  </a:txBody>
                  <a:tcPr marL="9525" marR="9525" marT="9525" marB="0" anchor="b"/>
                </a:tc>
                <a:tc>
                  <a:txBody>
                    <a:bodyPr/>
                    <a:lstStyle/>
                    <a:p>
                      <a:pPr algn="l" fontAlgn="t"/>
                      <a:r>
                        <a:rPr lang="en-IN" sz="2400" u="none" strike="noStrike" kern="1200" baseline="0" dirty="0">
                          <a:solidFill>
                            <a:schemeClr val="tx1"/>
                          </a:solidFill>
                          <a:effectLst/>
                          <a:latin typeface="+mj-lt"/>
                          <a:ea typeface="+mn-ea"/>
                          <a:cs typeface="+mn-cs"/>
                        </a:rPr>
                        <a:t>Credit Notes issued in respect of transactions specified in (B) to (E) above (-)</a:t>
                      </a:r>
                    </a:p>
                  </a:txBody>
                  <a:tcPr marL="9525" marR="9525" marT="9525" marB="0"/>
                </a:tc>
                <a:tc>
                  <a:txBody>
                    <a:bodyPr/>
                    <a:lstStyle/>
                    <a:p>
                      <a:pPr algn="ctr" fontAlgn="ctr"/>
                      <a:r>
                        <a:rPr lang="en-IN" sz="2400" u="none" strike="noStrike" dirty="0">
                          <a:effectLst/>
                          <a:latin typeface="+mj-lt"/>
                        </a:rPr>
                        <a:t>9B</a:t>
                      </a:r>
                      <a:endParaRPr lang="en-IN" sz="2400" b="0" i="0" u="none" strike="noStrike" dirty="0">
                        <a:solidFill>
                          <a:schemeClr val="dk1"/>
                        </a:solidFill>
                        <a:effectLst/>
                        <a:latin typeface="+mj-lt"/>
                      </a:endParaRPr>
                    </a:p>
                  </a:txBody>
                  <a:tcPr marL="7620" marR="7620" marT="7620" marB="0" anchor="ctr"/>
                </a:tc>
                <a:extLst>
                  <a:ext uri="{0D108BD9-81ED-4DB2-BD59-A6C34878D82A}">
                    <a16:rowId xmlns:a16="http://schemas.microsoft.com/office/drawing/2014/main" val="2472437898"/>
                  </a:ext>
                </a:extLst>
              </a:tr>
              <a:tr h="475007">
                <a:tc>
                  <a:txBody>
                    <a:bodyPr/>
                    <a:lstStyle/>
                    <a:p>
                      <a:pPr algn="ctr" fontAlgn="b"/>
                      <a:r>
                        <a:rPr lang="en-IN" sz="2400" u="none" strike="noStrike" kern="1200">
                          <a:solidFill>
                            <a:schemeClr val="tx1"/>
                          </a:solidFill>
                          <a:effectLst/>
                          <a:latin typeface="+mj-lt"/>
                          <a:ea typeface="+mn-ea"/>
                          <a:cs typeface="+mn-cs"/>
                        </a:rPr>
                        <a:t>4J</a:t>
                      </a:r>
                    </a:p>
                  </a:txBody>
                  <a:tcPr marL="9525" marR="9525" marT="9525" marB="0" anchor="b"/>
                </a:tc>
                <a:tc>
                  <a:txBody>
                    <a:bodyPr/>
                    <a:lstStyle/>
                    <a:p>
                      <a:pPr algn="l" fontAlgn="t"/>
                      <a:r>
                        <a:rPr lang="en-IN" sz="2400" u="none" strike="noStrike" kern="1200" baseline="0" dirty="0">
                          <a:solidFill>
                            <a:schemeClr val="tx1"/>
                          </a:solidFill>
                          <a:effectLst/>
                          <a:latin typeface="+mj-lt"/>
                          <a:ea typeface="+mn-ea"/>
                          <a:cs typeface="+mn-cs"/>
                        </a:rPr>
                        <a:t>Debit Notes issued in respect of transactions specified in (B) to (E) above (+)</a:t>
                      </a:r>
                    </a:p>
                  </a:txBody>
                  <a:tcPr marL="9525" marR="9525" marT="9525" marB="0"/>
                </a:tc>
                <a:tc>
                  <a:txBody>
                    <a:bodyPr/>
                    <a:lstStyle/>
                    <a:p>
                      <a:pPr algn="ctr" fontAlgn="ctr"/>
                      <a:r>
                        <a:rPr lang="en-IN" sz="2400" u="none" strike="noStrike" dirty="0">
                          <a:effectLst/>
                          <a:latin typeface="+mj-lt"/>
                        </a:rPr>
                        <a:t>9B</a:t>
                      </a:r>
                      <a:endParaRPr lang="en-IN" sz="2400" b="0" i="0" u="none" strike="noStrike" dirty="0">
                        <a:solidFill>
                          <a:srgbClr val="000000"/>
                        </a:solidFill>
                        <a:effectLst/>
                        <a:latin typeface="+mj-lt"/>
                      </a:endParaRPr>
                    </a:p>
                  </a:txBody>
                  <a:tcPr marL="7620" marR="7620" marT="7620" marB="0" anchor="ctr"/>
                </a:tc>
                <a:extLst>
                  <a:ext uri="{0D108BD9-81ED-4DB2-BD59-A6C34878D82A}">
                    <a16:rowId xmlns:a16="http://schemas.microsoft.com/office/drawing/2014/main" val="123909872"/>
                  </a:ext>
                </a:extLst>
              </a:tr>
              <a:tr h="399051">
                <a:tc>
                  <a:txBody>
                    <a:bodyPr/>
                    <a:lstStyle/>
                    <a:p>
                      <a:pPr algn="ctr" fontAlgn="b"/>
                      <a:r>
                        <a:rPr lang="en-IN" sz="2400" u="none" strike="noStrike" kern="1200">
                          <a:solidFill>
                            <a:schemeClr val="tx1"/>
                          </a:solidFill>
                          <a:effectLst/>
                          <a:latin typeface="+mj-lt"/>
                          <a:ea typeface="+mn-ea"/>
                          <a:cs typeface="+mn-cs"/>
                        </a:rPr>
                        <a:t>4K</a:t>
                      </a:r>
                    </a:p>
                  </a:txBody>
                  <a:tcPr marL="9525" marR="9525" marT="9525" marB="0" anchor="b"/>
                </a:tc>
                <a:tc>
                  <a:txBody>
                    <a:bodyPr/>
                    <a:lstStyle/>
                    <a:p>
                      <a:pPr algn="l" fontAlgn="t"/>
                      <a:r>
                        <a:rPr lang="en-IN" sz="2400" u="none" strike="noStrike" kern="1200" baseline="0" dirty="0">
                          <a:solidFill>
                            <a:schemeClr val="tx1"/>
                          </a:solidFill>
                          <a:effectLst/>
                          <a:latin typeface="+mj-lt"/>
                          <a:ea typeface="+mn-ea"/>
                          <a:cs typeface="+mn-cs"/>
                        </a:rPr>
                        <a:t>Supplies / tax declared through Amendments (+)</a:t>
                      </a:r>
                    </a:p>
                  </a:txBody>
                  <a:tcPr marL="9525" marR="9525" marT="9525" marB="0"/>
                </a:tc>
                <a:tc>
                  <a:txBody>
                    <a:bodyPr/>
                    <a:lstStyle/>
                    <a:p>
                      <a:pPr algn="ctr" fontAlgn="ctr"/>
                      <a:r>
                        <a:rPr lang="en-IN" sz="2400" u="none" strike="noStrike" dirty="0">
                          <a:effectLst/>
                          <a:latin typeface="+mj-lt"/>
                        </a:rPr>
                        <a:t>9A &amp; 9C</a:t>
                      </a:r>
                      <a:endParaRPr lang="en-IN" sz="2400" b="0" i="0" u="none" strike="noStrike" dirty="0">
                        <a:solidFill>
                          <a:srgbClr val="000000"/>
                        </a:solidFill>
                        <a:effectLst/>
                        <a:latin typeface="+mj-lt"/>
                      </a:endParaRPr>
                    </a:p>
                  </a:txBody>
                  <a:tcPr marL="7620" marR="7620" marT="7620" marB="0" anchor="ctr"/>
                </a:tc>
                <a:extLst>
                  <a:ext uri="{0D108BD9-81ED-4DB2-BD59-A6C34878D82A}">
                    <a16:rowId xmlns:a16="http://schemas.microsoft.com/office/drawing/2014/main" val="3632908530"/>
                  </a:ext>
                </a:extLst>
              </a:tr>
              <a:tr h="493566">
                <a:tc>
                  <a:txBody>
                    <a:bodyPr/>
                    <a:lstStyle/>
                    <a:p>
                      <a:pPr algn="ctr" fontAlgn="b"/>
                      <a:r>
                        <a:rPr lang="en-IN" sz="2400" u="none" strike="noStrike" kern="1200">
                          <a:solidFill>
                            <a:schemeClr val="tx1"/>
                          </a:solidFill>
                          <a:effectLst/>
                          <a:latin typeface="+mj-lt"/>
                          <a:ea typeface="+mn-ea"/>
                          <a:cs typeface="+mn-cs"/>
                        </a:rPr>
                        <a:t>4L</a:t>
                      </a:r>
                    </a:p>
                  </a:txBody>
                  <a:tcPr marL="9525" marR="9525" marT="9525" marB="0" anchor="b"/>
                </a:tc>
                <a:tc>
                  <a:txBody>
                    <a:bodyPr/>
                    <a:lstStyle/>
                    <a:p>
                      <a:pPr algn="l" fontAlgn="t"/>
                      <a:r>
                        <a:rPr lang="en-IN" sz="2400" u="none" strike="noStrike" kern="1200" baseline="0" dirty="0">
                          <a:solidFill>
                            <a:schemeClr val="tx1"/>
                          </a:solidFill>
                          <a:effectLst/>
                          <a:latin typeface="+mj-lt"/>
                          <a:ea typeface="+mn-ea"/>
                          <a:cs typeface="+mn-cs"/>
                        </a:rPr>
                        <a:t>Supplies / tax reduced through Amendments (-)</a:t>
                      </a:r>
                    </a:p>
                  </a:txBody>
                  <a:tcPr marL="9525" marR="9525" marT="9525" marB="0"/>
                </a:tc>
                <a:tc>
                  <a:txBody>
                    <a:bodyPr/>
                    <a:lstStyle/>
                    <a:p>
                      <a:pPr algn="ctr" fontAlgn="ctr"/>
                      <a:r>
                        <a:rPr lang="en-IN" sz="2400" b="0" u="none" strike="noStrike" kern="1200" dirty="0">
                          <a:solidFill>
                            <a:schemeClr val="tx1"/>
                          </a:solidFill>
                          <a:effectLst/>
                          <a:latin typeface="+mj-lt"/>
                          <a:ea typeface="+mn-ea"/>
                          <a:cs typeface="+mn-cs"/>
                        </a:rPr>
                        <a:t>9A &amp; 9C</a:t>
                      </a:r>
                      <a:endParaRPr lang="en-IN" sz="2400" b="0" i="0" u="none" strike="noStrike" dirty="0">
                        <a:solidFill>
                          <a:srgbClr val="000000"/>
                        </a:solidFill>
                        <a:effectLst/>
                        <a:latin typeface="+mj-lt"/>
                      </a:endParaRPr>
                    </a:p>
                  </a:txBody>
                  <a:tcPr marL="7620" marR="7620" marT="7620" marB="0" anchor="ctr"/>
                </a:tc>
                <a:extLst>
                  <a:ext uri="{0D108BD9-81ED-4DB2-BD59-A6C34878D82A}">
                    <a16:rowId xmlns:a16="http://schemas.microsoft.com/office/drawing/2014/main" val="525429318"/>
                  </a:ext>
                </a:extLst>
              </a:tr>
              <a:tr h="435006">
                <a:tc>
                  <a:txBody>
                    <a:bodyPr/>
                    <a:lstStyle/>
                    <a:p>
                      <a:pPr algn="ctr" fontAlgn="b"/>
                      <a:r>
                        <a:rPr lang="en-IN" sz="2400" b="1" u="none" strike="noStrike" kern="1200" dirty="0">
                          <a:solidFill>
                            <a:schemeClr val="tx1"/>
                          </a:solidFill>
                          <a:effectLst/>
                          <a:latin typeface="+mj-lt"/>
                          <a:ea typeface="+mn-ea"/>
                          <a:cs typeface="+mn-cs"/>
                        </a:rPr>
                        <a:t>4M</a:t>
                      </a:r>
                    </a:p>
                  </a:txBody>
                  <a:tcPr marL="9525" marR="9525" marT="9525" marB="0" anchor="b"/>
                </a:tc>
                <a:tc>
                  <a:txBody>
                    <a:bodyPr/>
                    <a:lstStyle/>
                    <a:p>
                      <a:pPr algn="l" fontAlgn="t"/>
                      <a:r>
                        <a:rPr lang="en-IN" sz="2400" b="1" u="none" strike="noStrike" kern="1200" baseline="0" dirty="0">
                          <a:solidFill>
                            <a:schemeClr val="tx1"/>
                          </a:solidFill>
                          <a:effectLst/>
                          <a:latin typeface="+mj-lt"/>
                          <a:ea typeface="+mn-ea"/>
                          <a:cs typeface="+mn-cs"/>
                        </a:rPr>
                        <a:t>Sub-total (I to L above)</a:t>
                      </a:r>
                    </a:p>
                  </a:txBody>
                  <a:tcPr marL="9525" marR="9525" marT="9525" marB="0"/>
                </a:tc>
                <a:tc>
                  <a:txBody>
                    <a:bodyPr/>
                    <a:lstStyle/>
                    <a:p>
                      <a:pPr algn="ctr" fontAlgn="ctr"/>
                      <a:endParaRPr lang="en-IN" sz="2400" b="0" i="0" u="none" strike="noStrike" dirty="0">
                        <a:solidFill>
                          <a:srgbClr val="000000"/>
                        </a:solidFill>
                        <a:effectLst/>
                        <a:latin typeface="+mj-lt"/>
                      </a:endParaRPr>
                    </a:p>
                  </a:txBody>
                  <a:tcPr marL="7620" marR="7620" marT="7620" marB="0" anchor="ctr"/>
                </a:tc>
                <a:extLst>
                  <a:ext uri="{0D108BD9-81ED-4DB2-BD59-A6C34878D82A}">
                    <a16:rowId xmlns:a16="http://schemas.microsoft.com/office/drawing/2014/main" val="272942225"/>
                  </a:ext>
                </a:extLst>
              </a:tr>
              <a:tr h="596519">
                <a:tc>
                  <a:txBody>
                    <a:bodyPr/>
                    <a:lstStyle/>
                    <a:p>
                      <a:pPr algn="ctr" fontAlgn="b"/>
                      <a:r>
                        <a:rPr lang="en-IN" sz="2400" u="none" strike="noStrike" kern="1200" dirty="0">
                          <a:solidFill>
                            <a:schemeClr val="tx1"/>
                          </a:solidFill>
                          <a:effectLst/>
                          <a:latin typeface="+mj-lt"/>
                          <a:ea typeface="+mn-ea"/>
                          <a:cs typeface="+mn-cs"/>
                        </a:rPr>
                        <a:t>4N</a:t>
                      </a:r>
                    </a:p>
                  </a:txBody>
                  <a:tcPr marL="9525" marR="9525" marT="9525" marB="0" anchor="b"/>
                </a:tc>
                <a:tc>
                  <a:txBody>
                    <a:bodyPr/>
                    <a:lstStyle/>
                    <a:p>
                      <a:pPr algn="l" fontAlgn="t"/>
                      <a:r>
                        <a:rPr lang="en-IN" sz="2400" b="1" u="none" strike="noStrike" kern="1200" baseline="0" dirty="0">
                          <a:solidFill>
                            <a:schemeClr val="tx1"/>
                          </a:solidFill>
                          <a:effectLst/>
                          <a:latin typeface="+mj-lt"/>
                          <a:ea typeface="+mn-ea"/>
                          <a:cs typeface="+mn-cs"/>
                        </a:rPr>
                        <a:t>Supplies and advances on which tax is to be paid (H + M) above</a:t>
                      </a:r>
                    </a:p>
                  </a:txBody>
                  <a:tcPr marL="9525" marR="9525" marT="9525" marB="0"/>
                </a:tc>
                <a:tc>
                  <a:txBody>
                    <a:bodyPr/>
                    <a:lstStyle/>
                    <a:p>
                      <a:pPr algn="ctr" fontAlgn="ctr"/>
                      <a:endParaRPr lang="en-IN" sz="2400" b="0" i="0" u="none" strike="noStrike" dirty="0">
                        <a:solidFill>
                          <a:srgbClr val="000000"/>
                        </a:solidFill>
                        <a:effectLst/>
                        <a:latin typeface="+mj-lt"/>
                      </a:endParaRPr>
                    </a:p>
                  </a:txBody>
                  <a:tcPr marL="7620" marR="7620" marT="7620" marB="0" anchor="ctr"/>
                </a:tc>
                <a:extLst>
                  <a:ext uri="{0D108BD9-81ED-4DB2-BD59-A6C34878D82A}">
                    <a16:rowId xmlns:a16="http://schemas.microsoft.com/office/drawing/2014/main" val="1908508084"/>
                  </a:ext>
                </a:extLst>
              </a:tr>
            </a:tbl>
          </a:graphicData>
        </a:graphic>
      </p:graphicFrame>
      <p:sp>
        <p:nvSpPr>
          <p:cNvPr id="3" name="Title 1">
            <a:extLst>
              <a:ext uri="{FF2B5EF4-FFF2-40B4-BE49-F238E27FC236}">
                <a16:creationId xmlns:a16="http://schemas.microsoft.com/office/drawing/2014/main" id="{3B0FB09F-00DC-48D0-95BC-1342574BA1ED}"/>
              </a:ext>
            </a:extLst>
          </p:cNvPr>
          <p:cNvSpPr>
            <a:spLocks noGrp="1"/>
          </p:cNvSpPr>
          <p:nvPr>
            <p:ph type="title"/>
          </p:nvPr>
        </p:nvSpPr>
        <p:spPr>
          <a:xfrm>
            <a:off x="838199" y="136525"/>
            <a:ext cx="10515600" cy="845295"/>
          </a:xfrm>
        </p:spPr>
        <p:txBody>
          <a:bodyPr>
            <a:noAutofit/>
          </a:bodyPr>
          <a:lstStyle/>
          <a:p>
            <a:r>
              <a:rPr lang="en-IN" sz="2400" dirty="0">
                <a:latin typeface="Bookman Old Style" panose="02050604050505020204" pitchFamily="18" charset="0"/>
              </a:rPr>
              <a:t>Table 4 – Details of Advances, Inward &amp; outward Supplies on which tax is payable as declared in returns filed during the FY.</a:t>
            </a:r>
          </a:p>
        </p:txBody>
      </p:sp>
      <p:sp>
        <p:nvSpPr>
          <p:cNvPr id="2" name="Footer Placeholder 1">
            <a:extLst>
              <a:ext uri="{FF2B5EF4-FFF2-40B4-BE49-F238E27FC236}">
                <a16:creationId xmlns:a16="http://schemas.microsoft.com/office/drawing/2014/main" id="{D427F6D9-7637-49E8-B935-BAD78D01E8C4}"/>
              </a:ext>
            </a:extLst>
          </p:cNvPr>
          <p:cNvSpPr>
            <a:spLocks noGrp="1"/>
          </p:cNvSpPr>
          <p:nvPr>
            <p:ph type="ftr" sz="quarter" idx="11"/>
          </p:nvPr>
        </p:nvSpPr>
        <p:spPr/>
        <p:txBody>
          <a:bodyPr/>
          <a:lstStyle/>
          <a:p>
            <a:r>
              <a:rPr lang="pt-BR"/>
              <a:t>S &amp; Y</a:t>
            </a:r>
            <a:endParaRPr lang="en-IN"/>
          </a:p>
        </p:txBody>
      </p:sp>
      <p:pic>
        <p:nvPicPr>
          <p:cNvPr id="5" name="Picture 4">
            <a:extLst>
              <a:ext uri="{FF2B5EF4-FFF2-40B4-BE49-F238E27FC236}">
                <a16:creationId xmlns:a16="http://schemas.microsoft.com/office/drawing/2014/main" id="{35671397-A42C-4D39-8542-F5140CBDA9EA}"/>
              </a:ext>
            </a:extLst>
          </p:cNvPr>
          <p:cNvPicPr/>
          <p:nvPr/>
        </p:nvPicPr>
        <p:blipFill>
          <a:blip r:embed="rId3" cstate="print"/>
          <a:srcRect/>
          <a:stretch>
            <a:fillRect/>
          </a:stretch>
        </p:blipFill>
        <p:spPr bwMode="auto">
          <a:xfrm>
            <a:off x="11471414" y="0"/>
            <a:ext cx="720585" cy="581891"/>
          </a:xfrm>
          <a:prstGeom prst="rect">
            <a:avLst/>
          </a:prstGeom>
          <a:noFill/>
          <a:ln w="9525">
            <a:noFill/>
            <a:miter lim="800000"/>
            <a:headEnd/>
            <a:tailEnd/>
          </a:ln>
        </p:spPr>
      </p:pic>
    </p:spTree>
    <p:extLst>
      <p:ext uri="{BB962C8B-B14F-4D97-AF65-F5344CB8AC3E}">
        <p14:creationId xmlns:p14="http://schemas.microsoft.com/office/powerpoint/2010/main" val="297640452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017624262"/>
              </p:ext>
            </p:extLst>
          </p:nvPr>
        </p:nvGraphicFramePr>
        <p:xfrm>
          <a:off x="739807" y="807868"/>
          <a:ext cx="10515601" cy="3678508"/>
        </p:xfrm>
        <a:graphic>
          <a:graphicData uri="http://schemas.openxmlformats.org/drawingml/2006/table">
            <a:tbl>
              <a:tblPr firstRow="1" bandRow="1">
                <a:tableStyleId>{72833802-FEF1-4C79-8D5D-14CF1EAF98D9}</a:tableStyleId>
              </a:tblPr>
              <a:tblGrid>
                <a:gridCol w="1328395">
                  <a:extLst>
                    <a:ext uri="{9D8B030D-6E8A-4147-A177-3AD203B41FA5}">
                      <a16:colId xmlns:a16="http://schemas.microsoft.com/office/drawing/2014/main" val="1332197401"/>
                    </a:ext>
                  </a:extLst>
                </a:gridCol>
                <a:gridCol w="6918412">
                  <a:extLst>
                    <a:ext uri="{9D8B030D-6E8A-4147-A177-3AD203B41FA5}">
                      <a16:colId xmlns:a16="http://schemas.microsoft.com/office/drawing/2014/main" val="2984733415"/>
                    </a:ext>
                  </a:extLst>
                </a:gridCol>
                <a:gridCol w="2268794">
                  <a:extLst>
                    <a:ext uri="{9D8B030D-6E8A-4147-A177-3AD203B41FA5}">
                      <a16:colId xmlns:a16="http://schemas.microsoft.com/office/drawing/2014/main" val="3582047896"/>
                    </a:ext>
                  </a:extLst>
                </a:gridCol>
              </a:tblGrid>
              <a:tr h="399051">
                <a:tc>
                  <a:txBody>
                    <a:bodyPr/>
                    <a:lstStyle/>
                    <a:p>
                      <a:pPr algn="ctr" fontAlgn="b"/>
                      <a:r>
                        <a:rPr lang="en-IN" sz="2400" u="none" strike="noStrike" dirty="0">
                          <a:effectLst/>
                        </a:rPr>
                        <a:t>Table 5</a:t>
                      </a:r>
                      <a:endParaRPr lang="en-IN" sz="24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ctr" fontAlgn="b"/>
                      <a:r>
                        <a:rPr lang="en-IN" sz="2400" u="none" strike="noStrike" dirty="0">
                          <a:effectLst/>
                        </a:rPr>
                        <a:t>Description</a:t>
                      </a:r>
                      <a:endParaRPr lang="en-IN" sz="24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ctr" fontAlgn="b"/>
                      <a:r>
                        <a:rPr lang="en-IN" sz="2400" u="none" strike="noStrike" dirty="0">
                          <a:effectLst/>
                        </a:rPr>
                        <a:t>GSTR 1</a:t>
                      </a:r>
                      <a:endParaRPr lang="en-IN" sz="2400" b="0" i="0" u="none" strike="noStrike" dirty="0">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2503386770"/>
                  </a:ext>
                </a:extLst>
              </a:tr>
              <a:tr h="399051">
                <a:tc>
                  <a:txBody>
                    <a:bodyPr/>
                    <a:lstStyle/>
                    <a:p>
                      <a:pPr algn="ctr" fontAlgn="b"/>
                      <a:r>
                        <a:rPr lang="en-IN" sz="2400" u="none" strike="noStrike" kern="1200">
                          <a:solidFill>
                            <a:schemeClr val="tx1"/>
                          </a:solidFill>
                          <a:effectLst/>
                          <a:latin typeface="+mj-lt"/>
                          <a:ea typeface="+mn-ea"/>
                          <a:cs typeface="+mn-cs"/>
                        </a:rPr>
                        <a:t>5A</a:t>
                      </a:r>
                    </a:p>
                  </a:txBody>
                  <a:tcPr marL="9525" marR="9525" marT="9525" marB="0" anchor="b"/>
                </a:tc>
                <a:tc>
                  <a:txBody>
                    <a:bodyPr/>
                    <a:lstStyle/>
                    <a:p>
                      <a:pPr algn="l" fontAlgn="t"/>
                      <a:r>
                        <a:rPr lang="en-IN" sz="2400" b="0" u="none" strike="noStrike" kern="1200" baseline="0" dirty="0">
                          <a:solidFill>
                            <a:schemeClr val="tx1"/>
                          </a:solidFill>
                          <a:effectLst/>
                          <a:latin typeface="+mj-lt"/>
                          <a:ea typeface="+mn-ea"/>
                          <a:cs typeface="+mn-cs"/>
                        </a:rPr>
                        <a:t>Zero rated supply (Export) without payment of tax</a:t>
                      </a:r>
                    </a:p>
                  </a:txBody>
                  <a:tcPr marL="9525" marR="9525" marT="9525" marB="0"/>
                </a:tc>
                <a:tc>
                  <a:txBody>
                    <a:bodyPr/>
                    <a:lstStyle/>
                    <a:p>
                      <a:pPr algn="ctr" fontAlgn="ctr"/>
                      <a:r>
                        <a:rPr lang="en-IN" sz="2400" u="none" strike="noStrike" dirty="0">
                          <a:effectLst/>
                          <a:latin typeface="+mj-lt"/>
                        </a:rPr>
                        <a:t>6A EWOPAY</a:t>
                      </a:r>
                      <a:endParaRPr lang="en-IN" sz="2400" b="0" i="0" u="none" strike="noStrike" dirty="0">
                        <a:solidFill>
                          <a:schemeClr val="dk1"/>
                        </a:solidFill>
                        <a:effectLst/>
                        <a:latin typeface="+mj-lt"/>
                      </a:endParaRPr>
                    </a:p>
                  </a:txBody>
                  <a:tcPr marL="7620" marR="7620" marT="7620" marB="0" anchor="ctr"/>
                </a:tc>
                <a:extLst>
                  <a:ext uri="{0D108BD9-81ED-4DB2-BD59-A6C34878D82A}">
                    <a16:rowId xmlns:a16="http://schemas.microsoft.com/office/drawing/2014/main" val="2472437898"/>
                  </a:ext>
                </a:extLst>
              </a:tr>
              <a:tr h="475007">
                <a:tc>
                  <a:txBody>
                    <a:bodyPr/>
                    <a:lstStyle/>
                    <a:p>
                      <a:pPr algn="ctr" fontAlgn="b"/>
                      <a:r>
                        <a:rPr lang="en-IN" sz="2400" u="none" strike="noStrike" kern="1200">
                          <a:solidFill>
                            <a:schemeClr val="tx1"/>
                          </a:solidFill>
                          <a:effectLst/>
                          <a:latin typeface="+mj-lt"/>
                          <a:ea typeface="+mn-ea"/>
                          <a:cs typeface="+mn-cs"/>
                        </a:rPr>
                        <a:t>5B</a:t>
                      </a:r>
                    </a:p>
                  </a:txBody>
                  <a:tcPr marL="9525" marR="9525" marT="9525" marB="0" anchor="b"/>
                </a:tc>
                <a:tc>
                  <a:txBody>
                    <a:bodyPr/>
                    <a:lstStyle/>
                    <a:p>
                      <a:pPr algn="l" fontAlgn="t"/>
                      <a:r>
                        <a:rPr lang="en-IN" sz="2400" b="0" u="none" strike="noStrike" kern="1200" baseline="0">
                          <a:solidFill>
                            <a:schemeClr val="tx1"/>
                          </a:solidFill>
                          <a:effectLst/>
                          <a:latin typeface="+mj-lt"/>
                          <a:ea typeface="+mn-ea"/>
                          <a:cs typeface="+mn-cs"/>
                        </a:rPr>
                        <a:t>Supply to SEZs without payment of tax</a:t>
                      </a:r>
                    </a:p>
                  </a:txBody>
                  <a:tcPr marL="9525" marR="9525" marT="9525" marB="0"/>
                </a:tc>
                <a:tc>
                  <a:txBody>
                    <a:bodyPr/>
                    <a:lstStyle/>
                    <a:p>
                      <a:pPr algn="ctr" fontAlgn="ctr"/>
                      <a:r>
                        <a:rPr lang="en-IN" sz="2400" u="none" strike="noStrike" dirty="0">
                          <a:effectLst/>
                          <a:latin typeface="+mj-lt"/>
                        </a:rPr>
                        <a:t>6B </a:t>
                      </a:r>
                      <a:r>
                        <a:rPr lang="en-IN" sz="2400" u="none" strike="noStrike" kern="1200" dirty="0">
                          <a:solidFill>
                            <a:schemeClr val="tx1"/>
                          </a:solidFill>
                          <a:effectLst/>
                          <a:latin typeface="+mn-lt"/>
                          <a:ea typeface="+mn-ea"/>
                          <a:cs typeface="+mn-cs"/>
                        </a:rPr>
                        <a:t>EWOPAY</a:t>
                      </a:r>
                      <a:endParaRPr lang="en-IN" sz="2400" b="0" i="0" u="none" strike="noStrike" dirty="0">
                        <a:solidFill>
                          <a:srgbClr val="000000"/>
                        </a:solidFill>
                        <a:effectLst/>
                        <a:latin typeface="+mj-lt"/>
                      </a:endParaRPr>
                    </a:p>
                  </a:txBody>
                  <a:tcPr marL="7620" marR="7620" marT="7620" marB="0" anchor="ctr"/>
                </a:tc>
                <a:extLst>
                  <a:ext uri="{0D108BD9-81ED-4DB2-BD59-A6C34878D82A}">
                    <a16:rowId xmlns:a16="http://schemas.microsoft.com/office/drawing/2014/main" val="123909872"/>
                  </a:ext>
                </a:extLst>
              </a:tr>
              <a:tr h="399051">
                <a:tc>
                  <a:txBody>
                    <a:bodyPr/>
                    <a:lstStyle/>
                    <a:p>
                      <a:pPr algn="ctr" fontAlgn="b"/>
                      <a:r>
                        <a:rPr lang="en-IN" sz="2400" u="none" strike="noStrike" kern="1200">
                          <a:solidFill>
                            <a:schemeClr val="tx1"/>
                          </a:solidFill>
                          <a:effectLst/>
                          <a:latin typeface="+mj-lt"/>
                          <a:ea typeface="+mn-ea"/>
                          <a:cs typeface="+mn-cs"/>
                        </a:rPr>
                        <a:t>5C</a:t>
                      </a:r>
                    </a:p>
                  </a:txBody>
                  <a:tcPr marL="9525" marR="9525" marT="9525" marB="0" anchor="b"/>
                </a:tc>
                <a:tc>
                  <a:txBody>
                    <a:bodyPr/>
                    <a:lstStyle/>
                    <a:p>
                      <a:pPr algn="l" fontAlgn="t"/>
                      <a:r>
                        <a:rPr lang="en-IN" sz="2400" b="0" u="none" strike="noStrike" kern="1200" baseline="0" dirty="0">
                          <a:solidFill>
                            <a:schemeClr val="tx1"/>
                          </a:solidFill>
                          <a:effectLst/>
                          <a:latin typeface="+mj-lt"/>
                          <a:ea typeface="+mn-ea"/>
                          <a:cs typeface="+mn-cs"/>
                        </a:rPr>
                        <a:t>Supplies on which tax is to be paid by the recipient on reverse charge basis</a:t>
                      </a:r>
                    </a:p>
                  </a:txBody>
                  <a:tcPr marL="9525" marR="9525" marT="9525" marB="0"/>
                </a:tc>
                <a:tc>
                  <a:txBody>
                    <a:bodyPr/>
                    <a:lstStyle/>
                    <a:p>
                      <a:pPr algn="ctr" fontAlgn="ctr"/>
                      <a:r>
                        <a:rPr lang="en-IN" sz="2400" u="none" strike="noStrike" dirty="0">
                          <a:effectLst/>
                          <a:latin typeface="+mj-lt"/>
                        </a:rPr>
                        <a:t>4B</a:t>
                      </a:r>
                      <a:endParaRPr lang="en-IN" sz="2400" b="0" i="0" u="none" strike="noStrike" dirty="0">
                        <a:solidFill>
                          <a:srgbClr val="000000"/>
                        </a:solidFill>
                        <a:effectLst/>
                        <a:latin typeface="+mj-lt"/>
                      </a:endParaRPr>
                    </a:p>
                  </a:txBody>
                  <a:tcPr marL="7620" marR="7620" marT="7620" marB="0" anchor="ctr"/>
                </a:tc>
                <a:extLst>
                  <a:ext uri="{0D108BD9-81ED-4DB2-BD59-A6C34878D82A}">
                    <a16:rowId xmlns:a16="http://schemas.microsoft.com/office/drawing/2014/main" val="3632908530"/>
                  </a:ext>
                </a:extLst>
              </a:tr>
              <a:tr h="350908">
                <a:tc>
                  <a:txBody>
                    <a:bodyPr/>
                    <a:lstStyle/>
                    <a:p>
                      <a:pPr algn="ctr" fontAlgn="b"/>
                      <a:r>
                        <a:rPr lang="en-IN" sz="2400" u="none" strike="noStrike" kern="1200">
                          <a:solidFill>
                            <a:schemeClr val="tx1"/>
                          </a:solidFill>
                          <a:effectLst/>
                          <a:latin typeface="+mj-lt"/>
                          <a:ea typeface="+mn-ea"/>
                          <a:cs typeface="+mn-cs"/>
                        </a:rPr>
                        <a:t>5D</a:t>
                      </a:r>
                    </a:p>
                  </a:txBody>
                  <a:tcPr marL="9525" marR="9525" marT="9525" marB="0" anchor="b"/>
                </a:tc>
                <a:tc>
                  <a:txBody>
                    <a:bodyPr/>
                    <a:lstStyle/>
                    <a:p>
                      <a:pPr algn="l" fontAlgn="t"/>
                      <a:r>
                        <a:rPr lang="en-IN" sz="2400" b="0" u="none" strike="noStrike" kern="1200" baseline="0" dirty="0">
                          <a:solidFill>
                            <a:schemeClr val="tx1"/>
                          </a:solidFill>
                          <a:effectLst/>
                          <a:latin typeface="+mj-lt"/>
                          <a:ea typeface="+mn-ea"/>
                          <a:cs typeface="+mn-cs"/>
                        </a:rPr>
                        <a:t>Exempted</a:t>
                      </a:r>
                    </a:p>
                  </a:txBody>
                  <a:tcPr marL="9525" marR="9525" marT="9525" marB="0"/>
                </a:tc>
                <a:tc>
                  <a:txBody>
                    <a:bodyPr/>
                    <a:lstStyle/>
                    <a:p>
                      <a:pPr algn="ctr" fontAlgn="ctr"/>
                      <a:r>
                        <a:rPr lang="en-IN" sz="2400" b="0" u="none" strike="noStrike" kern="1200" dirty="0">
                          <a:solidFill>
                            <a:schemeClr val="tx1"/>
                          </a:solidFill>
                          <a:effectLst/>
                          <a:latin typeface="+mj-lt"/>
                          <a:ea typeface="+mn-ea"/>
                          <a:cs typeface="+mn-cs"/>
                        </a:rPr>
                        <a:t>8</a:t>
                      </a:r>
                      <a:endParaRPr lang="en-IN" sz="2400" b="0" i="0" u="none" strike="noStrike" dirty="0">
                        <a:solidFill>
                          <a:srgbClr val="000000"/>
                        </a:solidFill>
                        <a:effectLst/>
                        <a:latin typeface="+mj-lt"/>
                      </a:endParaRPr>
                    </a:p>
                  </a:txBody>
                  <a:tcPr marL="7620" marR="7620" marT="7620" marB="0" anchor="ctr"/>
                </a:tc>
                <a:extLst>
                  <a:ext uri="{0D108BD9-81ED-4DB2-BD59-A6C34878D82A}">
                    <a16:rowId xmlns:a16="http://schemas.microsoft.com/office/drawing/2014/main" val="525429318"/>
                  </a:ext>
                </a:extLst>
              </a:tr>
              <a:tr h="345613">
                <a:tc>
                  <a:txBody>
                    <a:bodyPr/>
                    <a:lstStyle/>
                    <a:p>
                      <a:pPr algn="ctr" fontAlgn="b"/>
                      <a:r>
                        <a:rPr lang="en-IN" sz="2400" u="none" strike="noStrike" kern="1200" dirty="0">
                          <a:solidFill>
                            <a:schemeClr val="tx1"/>
                          </a:solidFill>
                          <a:effectLst/>
                          <a:latin typeface="+mj-lt"/>
                          <a:ea typeface="+mn-ea"/>
                          <a:cs typeface="+mn-cs"/>
                        </a:rPr>
                        <a:t>5E</a:t>
                      </a:r>
                    </a:p>
                  </a:txBody>
                  <a:tcPr marL="9525" marR="9525" marT="9525" marB="0" anchor="b"/>
                </a:tc>
                <a:tc>
                  <a:txBody>
                    <a:bodyPr/>
                    <a:lstStyle/>
                    <a:p>
                      <a:pPr algn="l" fontAlgn="t"/>
                      <a:r>
                        <a:rPr lang="en-IN" sz="2400" b="0" u="none" strike="noStrike" kern="1200" baseline="0" dirty="0">
                          <a:solidFill>
                            <a:schemeClr val="tx1"/>
                          </a:solidFill>
                          <a:effectLst/>
                          <a:latin typeface="+mj-lt"/>
                          <a:ea typeface="+mn-ea"/>
                          <a:cs typeface="+mn-cs"/>
                        </a:rPr>
                        <a:t>Nil Rated</a:t>
                      </a:r>
                    </a:p>
                  </a:txBody>
                  <a:tcPr marL="9525" marR="9525" marT="9525" marB="0"/>
                </a:tc>
                <a:tc>
                  <a:txBody>
                    <a:bodyPr/>
                    <a:lstStyle/>
                    <a:p>
                      <a:pPr algn="ctr" fontAlgn="ctr"/>
                      <a:r>
                        <a:rPr lang="en-IN" sz="2400" b="0" i="0" u="none" strike="noStrike" dirty="0">
                          <a:solidFill>
                            <a:srgbClr val="000000"/>
                          </a:solidFill>
                          <a:effectLst/>
                          <a:latin typeface="+mj-lt"/>
                        </a:rPr>
                        <a:t>8</a:t>
                      </a:r>
                    </a:p>
                  </a:txBody>
                  <a:tcPr marL="7620" marR="7620" marT="7620" marB="0" anchor="ctr"/>
                </a:tc>
                <a:extLst>
                  <a:ext uri="{0D108BD9-81ED-4DB2-BD59-A6C34878D82A}">
                    <a16:rowId xmlns:a16="http://schemas.microsoft.com/office/drawing/2014/main" val="272942225"/>
                  </a:ext>
                </a:extLst>
              </a:tr>
              <a:tr h="469902">
                <a:tc>
                  <a:txBody>
                    <a:bodyPr/>
                    <a:lstStyle/>
                    <a:p>
                      <a:pPr algn="ctr" fontAlgn="b"/>
                      <a:r>
                        <a:rPr lang="en-IN" sz="2400" u="none" strike="noStrike" kern="1200" dirty="0">
                          <a:solidFill>
                            <a:schemeClr val="tx1"/>
                          </a:solidFill>
                          <a:effectLst/>
                          <a:latin typeface="+mj-lt"/>
                          <a:ea typeface="+mn-ea"/>
                          <a:cs typeface="+mn-cs"/>
                        </a:rPr>
                        <a:t>5F</a:t>
                      </a:r>
                    </a:p>
                  </a:txBody>
                  <a:tcPr marL="9525" marR="9525" marT="9525" marB="0" anchor="b"/>
                </a:tc>
                <a:tc>
                  <a:txBody>
                    <a:bodyPr/>
                    <a:lstStyle/>
                    <a:p>
                      <a:pPr algn="l" fontAlgn="t"/>
                      <a:r>
                        <a:rPr lang="en-IN" sz="2400" b="0" u="none" strike="noStrike" kern="1200" baseline="0" dirty="0">
                          <a:solidFill>
                            <a:schemeClr val="tx1"/>
                          </a:solidFill>
                          <a:effectLst/>
                          <a:latin typeface="+mj-lt"/>
                          <a:ea typeface="+mn-ea"/>
                          <a:cs typeface="+mn-cs"/>
                        </a:rPr>
                        <a:t>Non-GST Supply</a:t>
                      </a:r>
                    </a:p>
                  </a:txBody>
                  <a:tcPr marL="9525" marR="9525" marT="9525" marB="0"/>
                </a:tc>
                <a:tc>
                  <a:txBody>
                    <a:bodyPr/>
                    <a:lstStyle/>
                    <a:p>
                      <a:pPr algn="ctr" fontAlgn="ctr"/>
                      <a:r>
                        <a:rPr lang="en-IN" sz="2400" b="0" i="0" u="none" strike="noStrike" dirty="0">
                          <a:solidFill>
                            <a:srgbClr val="000000"/>
                          </a:solidFill>
                          <a:effectLst/>
                          <a:latin typeface="+mj-lt"/>
                        </a:rPr>
                        <a:t>8</a:t>
                      </a:r>
                    </a:p>
                  </a:txBody>
                  <a:tcPr marL="7620" marR="7620" marT="7620" marB="0" anchor="ctr"/>
                </a:tc>
                <a:extLst>
                  <a:ext uri="{0D108BD9-81ED-4DB2-BD59-A6C34878D82A}">
                    <a16:rowId xmlns:a16="http://schemas.microsoft.com/office/drawing/2014/main" val="1908508084"/>
                  </a:ext>
                </a:extLst>
              </a:tr>
              <a:tr h="443882">
                <a:tc>
                  <a:txBody>
                    <a:bodyPr/>
                    <a:lstStyle/>
                    <a:p>
                      <a:pPr algn="ctr" fontAlgn="b"/>
                      <a:r>
                        <a:rPr lang="en-IN" sz="2400" u="none" strike="noStrike" kern="1200" dirty="0">
                          <a:solidFill>
                            <a:schemeClr val="tx1"/>
                          </a:solidFill>
                          <a:effectLst/>
                          <a:latin typeface="+mj-lt"/>
                          <a:ea typeface="+mn-ea"/>
                          <a:cs typeface="+mn-cs"/>
                        </a:rPr>
                        <a:t>5G</a:t>
                      </a:r>
                    </a:p>
                  </a:txBody>
                  <a:tcPr marL="9525" marR="9525" marT="9525" marB="0" anchor="b"/>
                </a:tc>
                <a:tc>
                  <a:txBody>
                    <a:bodyPr/>
                    <a:lstStyle/>
                    <a:p>
                      <a:pPr algn="l" fontAlgn="t"/>
                      <a:r>
                        <a:rPr lang="en-IN" sz="2400" b="1" u="none" strike="noStrike" kern="1200" baseline="0" dirty="0">
                          <a:solidFill>
                            <a:schemeClr val="tx1"/>
                          </a:solidFill>
                          <a:effectLst/>
                          <a:latin typeface="+mj-lt"/>
                          <a:ea typeface="+mn-ea"/>
                          <a:cs typeface="+mn-cs"/>
                        </a:rPr>
                        <a:t>Sub-total (A to F above)</a:t>
                      </a:r>
                    </a:p>
                  </a:txBody>
                  <a:tcPr marL="9525" marR="9525" marT="9525" marB="0"/>
                </a:tc>
                <a:tc>
                  <a:txBody>
                    <a:bodyPr/>
                    <a:lstStyle/>
                    <a:p>
                      <a:pPr algn="ctr" fontAlgn="ctr"/>
                      <a:endParaRPr lang="en-IN" sz="2400" b="0" i="0" u="none" strike="noStrike" dirty="0">
                        <a:solidFill>
                          <a:srgbClr val="000000"/>
                        </a:solidFill>
                        <a:effectLst/>
                        <a:latin typeface="+mj-lt"/>
                      </a:endParaRPr>
                    </a:p>
                  </a:txBody>
                  <a:tcPr marL="7620" marR="7620" marT="7620" marB="0" anchor="ctr"/>
                </a:tc>
                <a:extLst>
                  <a:ext uri="{0D108BD9-81ED-4DB2-BD59-A6C34878D82A}">
                    <a16:rowId xmlns:a16="http://schemas.microsoft.com/office/drawing/2014/main" val="214468340"/>
                  </a:ext>
                </a:extLst>
              </a:tr>
            </a:tbl>
          </a:graphicData>
        </a:graphic>
      </p:graphicFrame>
      <p:sp>
        <p:nvSpPr>
          <p:cNvPr id="3" name="Title 1">
            <a:extLst>
              <a:ext uri="{FF2B5EF4-FFF2-40B4-BE49-F238E27FC236}">
                <a16:creationId xmlns:a16="http://schemas.microsoft.com/office/drawing/2014/main" id="{3B0FB09F-00DC-48D0-95BC-1342574BA1ED}"/>
              </a:ext>
            </a:extLst>
          </p:cNvPr>
          <p:cNvSpPr>
            <a:spLocks noGrp="1"/>
          </p:cNvSpPr>
          <p:nvPr>
            <p:ph type="title"/>
          </p:nvPr>
        </p:nvSpPr>
        <p:spPr>
          <a:xfrm>
            <a:off x="509724" y="58891"/>
            <a:ext cx="10942469" cy="748977"/>
          </a:xfrm>
        </p:spPr>
        <p:txBody>
          <a:bodyPr>
            <a:noAutofit/>
          </a:bodyPr>
          <a:lstStyle/>
          <a:p>
            <a:r>
              <a:rPr lang="en-IN" sz="2400" dirty="0">
                <a:latin typeface="Bookman Old Style" panose="02050604050505020204" pitchFamily="18" charset="0"/>
              </a:rPr>
              <a:t>Details of Outward supplies on which tax is not payable as declared in returns filed during the financial year</a:t>
            </a:r>
          </a:p>
        </p:txBody>
      </p:sp>
      <p:pic>
        <p:nvPicPr>
          <p:cNvPr id="6" name="Picture 5">
            <a:extLst>
              <a:ext uri="{FF2B5EF4-FFF2-40B4-BE49-F238E27FC236}">
                <a16:creationId xmlns:a16="http://schemas.microsoft.com/office/drawing/2014/main" id="{53B9E026-35B3-4015-90E5-2BA0CA73787D}"/>
              </a:ext>
            </a:extLst>
          </p:cNvPr>
          <p:cNvPicPr>
            <a:picLocks noChangeAspect="1"/>
          </p:cNvPicPr>
          <p:nvPr/>
        </p:nvPicPr>
        <p:blipFill>
          <a:blip r:embed="rId3"/>
          <a:stretch>
            <a:fillRect/>
          </a:stretch>
        </p:blipFill>
        <p:spPr>
          <a:xfrm>
            <a:off x="739807" y="4486376"/>
            <a:ext cx="10515601" cy="1923058"/>
          </a:xfrm>
          <a:prstGeom prst="rect">
            <a:avLst/>
          </a:prstGeom>
        </p:spPr>
      </p:pic>
      <p:sp>
        <p:nvSpPr>
          <p:cNvPr id="7" name="Rectangle 6">
            <a:extLst>
              <a:ext uri="{FF2B5EF4-FFF2-40B4-BE49-F238E27FC236}">
                <a16:creationId xmlns:a16="http://schemas.microsoft.com/office/drawing/2014/main" id="{EFB40C30-5368-424E-8A2F-F0EF3CBFDB0C}"/>
              </a:ext>
            </a:extLst>
          </p:cNvPr>
          <p:cNvSpPr/>
          <p:nvPr/>
        </p:nvSpPr>
        <p:spPr>
          <a:xfrm>
            <a:off x="610271" y="4989895"/>
            <a:ext cx="614177" cy="646331"/>
          </a:xfrm>
          <a:prstGeom prst="rect">
            <a:avLst/>
          </a:prstGeom>
        </p:spPr>
        <p:txBody>
          <a:bodyPr wrap="square">
            <a:spAutoFit/>
          </a:bodyPr>
          <a:lstStyle/>
          <a:p>
            <a:r>
              <a:rPr lang="en-IN" sz="3600" dirty="0">
                <a:solidFill>
                  <a:srgbClr val="000000"/>
                </a:solidFill>
                <a:latin typeface="Calibri" panose="020F0502020204030204" pitchFamily="34" charset="0"/>
              </a:rPr>
              <a:t>+</a:t>
            </a:r>
            <a:r>
              <a:rPr lang="en-IN" sz="3600" dirty="0"/>
              <a:t> </a:t>
            </a:r>
          </a:p>
        </p:txBody>
      </p:sp>
      <p:sp>
        <p:nvSpPr>
          <p:cNvPr id="2" name="Footer Placeholder 1">
            <a:extLst>
              <a:ext uri="{FF2B5EF4-FFF2-40B4-BE49-F238E27FC236}">
                <a16:creationId xmlns:a16="http://schemas.microsoft.com/office/drawing/2014/main" id="{39AA435C-DD20-42F6-8651-F6955AF5022B}"/>
              </a:ext>
            </a:extLst>
          </p:cNvPr>
          <p:cNvSpPr>
            <a:spLocks noGrp="1"/>
          </p:cNvSpPr>
          <p:nvPr>
            <p:ph type="ftr" sz="quarter" idx="11"/>
          </p:nvPr>
        </p:nvSpPr>
        <p:spPr/>
        <p:txBody>
          <a:bodyPr/>
          <a:lstStyle/>
          <a:p>
            <a:r>
              <a:rPr lang="pt-BR"/>
              <a:t>S &amp; Y</a:t>
            </a:r>
            <a:endParaRPr lang="en-IN"/>
          </a:p>
        </p:txBody>
      </p:sp>
      <p:pic>
        <p:nvPicPr>
          <p:cNvPr id="8" name="Picture 7">
            <a:extLst>
              <a:ext uri="{FF2B5EF4-FFF2-40B4-BE49-F238E27FC236}">
                <a16:creationId xmlns:a16="http://schemas.microsoft.com/office/drawing/2014/main" id="{1EFC0EF9-94F1-419D-BDBA-B03D3A02E25F}"/>
              </a:ext>
            </a:extLst>
          </p:cNvPr>
          <p:cNvPicPr/>
          <p:nvPr/>
        </p:nvPicPr>
        <p:blipFill>
          <a:blip r:embed="rId4" cstate="print"/>
          <a:srcRect/>
          <a:stretch>
            <a:fillRect/>
          </a:stretch>
        </p:blipFill>
        <p:spPr bwMode="auto">
          <a:xfrm>
            <a:off x="11471414" y="0"/>
            <a:ext cx="720585" cy="581891"/>
          </a:xfrm>
          <a:prstGeom prst="rect">
            <a:avLst/>
          </a:prstGeom>
          <a:noFill/>
          <a:ln w="9525">
            <a:noFill/>
            <a:miter lim="800000"/>
            <a:headEnd/>
            <a:tailEnd/>
          </a:ln>
        </p:spPr>
      </p:pic>
    </p:spTree>
    <p:extLst>
      <p:ext uri="{BB962C8B-B14F-4D97-AF65-F5344CB8AC3E}">
        <p14:creationId xmlns:p14="http://schemas.microsoft.com/office/powerpoint/2010/main" val="130270600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783F2EB-E606-4604-9370-0A10ED40746B}"/>
              </a:ext>
            </a:extLst>
          </p:cNvPr>
          <p:cNvSpPr>
            <a:spLocks noGrp="1"/>
          </p:cNvSpPr>
          <p:nvPr>
            <p:ph type="title"/>
          </p:nvPr>
        </p:nvSpPr>
        <p:spPr/>
        <p:txBody>
          <a:bodyPr/>
          <a:lstStyle/>
          <a:p>
            <a:pPr algn="just"/>
            <a:r>
              <a:rPr lang="en-IN" dirty="0">
                <a:latin typeface="Bookman Old Style" panose="02050604050505020204" pitchFamily="18" charset="0"/>
              </a:rPr>
              <a:t>Part III </a:t>
            </a:r>
            <a:r>
              <a:rPr lang="en-IN" sz="2800" i="1" dirty="0">
                <a:latin typeface="Bookman Old Style" panose="02050604050505020204" pitchFamily="18" charset="0"/>
              </a:rPr>
              <a:t>Table 6 ,7 &amp;8</a:t>
            </a:r>
          </a:p>
        </p:txBody>
      </p:sp>
      <p:sp>
        <p:nvSpPr>
          <p:cNvPr id="5" name="Text Placeholder 4">
            <a:extLst>
              <a:ext uri="{FF2B5EF4-FFF2-40B4-BE49-F238E27FC236}">
                <a16:creationId xmlns:a16="http://schemas.microsoft.com/office/drawing/2014/main" id="{4688A66A-067C-4189-A87C-17B0F2B60893}"/>
              </a:ext>
            </a:extLst>
          </p:cNvPr>
          <p:cNvSpPr>
            <a:spLocks noGrp="1"/>
          </p:cNvSpPr>
          <p:nvPr>
            <p:ph type="body" idx="1"/>
          </p:nvPr>
        </p:nvSpPr>
        <p:spPr/>
        <p:txBody>
          <a:bodyPr/>
          <a:lstStyle/>
          <a:p>
            <a:pPr algn="just"/>
            <a:r>
              <a:rPr lang="en-IN" dirty="0">
                <a:latin typeface="Bookman Old Style" panose="02050604050505020204" pitchFamily="18" charset="0"/>
              </a:rPr>
              <a:t>Details of ITC as declared in returns filed during the financial year</a:t>
            </a:r>
          </a:p>
        </p:txBody>
      </p:sp>
      <p:sp>
        <p:nvSpPr>
          <p:cNvPr id="2" name="Footer Placeholder 1">
            <a:extLst>
              <a:ext uri="{FF2B5EF4-FFF2-40B4-BE49-F238E27FC236}">
                <a16:creationId xmlns:a16="http://schemas.microsoft.com/office/drawing/2014/main" id="{2FBAD0A1-0393-425E-8CCC-E91009942A03}"/>
              </a:ext>
            </a:extLst>
          </p:cNvPr>
          <p:cNvSpPr>
            <a:spLocks noGrp="1"/>
          </p:cNvSpPr>
          <p:nvPr>
            <p:ph type="ftr" sz="quarter" idx="11"/>
          </p:nvPr>
        </p:nvSpPr>
        <p:spPr/>
        <p:txBody>
          <a:bodyPr/>
          <a:lstStyle/>
          <a:p>
            <a:r>
              <a:rPr lang="pt-BR"/>
              <a:t>S &amp; Y</a:t>
            </a:r>
            <a:endParaRPr lang="en-IN"/>
          </a:p>
        </p:txBody>
      </p:sp>
      <p:pic>
        <p:nvPicPr>
          <p:cNvPr id="6" name="Picture 5">
            <a:extLst>
              <a:ext uri="{FF2B5EF4-FFF2-40B4-BE49-F238E27FC236}">
                <a16:creationId xmlns:a16="http://schemas.microsoft.com/office/drawing/2014/main" id="{4B6C7C26-85BE-4D28-96CE-58C60BCA9951}"/>
              </a:ext>
            </a:extLst>
          </p:cNvPr>
          <p:cNvPicPr/>
          <p:nvPr/>
        </p:nvPicPr>
        <p:blipFill>
          <a:blip r:embed="rId2" cstate="print"/>
          <a:srcRect/>
          <a:stretch>
            <a:fillRect/>
          </a:stretch>
        </p:blipFill>
        <p:spPr bwMode="auto">
          <a:xfrm>
            <a:off x="11471414" y="0"/>
            <a:ext cx="720585" cy="581891"/>
          </a:xfrm>
          <a:prstGeom prst="rect">
            <a:avLst/>
          </a:prstGeom>
          <a:noFill/>
          <a:ln w="9525">
            <a:noFill/>
            <a:miter lim="800000"/>
            <a:headEnd/>
            <a:tailEnd/>
          </a:ln>
        </p:spPr>
      </p:pic>
    </p:spTree>
    <p:extLst>
      <p:ext uri="{BB962C8B-B14F-4D97-AF65-F5344CB8AC3E}">
        <p14:creationId xmlns:p14="http://schemas.microsoft.com/office/powerpoint/2010/main" val="33700062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4220622429"/>
              </p:ext>
            </p:extLst>
          </p:nvPr>
        </p:nvGraphicFramePr>
        <p:xfrm>
          <a:off x="1505756" y="1692464"/>
          <a:ext cx="8783464" cy="30039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p:txBody>
          <a:bodyPr>
            <a:normAutofit fontScale="90000"/>
          </a:bodyPr>
          <a:lstStyle/>
          <a:p>
            <a:r>
              <a:rPr lang="en-IN" dirty="0">
                <a:latin typeface="Bookman Old Style" panose="02050604050505020204" pitchFamily="18" charset="0"/>
              </a:rPr>
              <a:t>Annual Return – ITC</a:t>
            </a:r>
          </a:p>
        </p:txBody>
      </p:sp>
      <p:sp>
        <p:nvSpPr>
          <p:cNvPr id="3" name="Footer Placeholder 2">
            <a:extLst>
              <a:ext uri="{FF2B5EF4-FFF2-40B4-BE49-F238E27FC236}">
                <a16:creationId xmlns:a16="http://schemas.microsoft.com/office/drawing/2014/main" id="{BAB5413E-0C41-40A9-9C82-CDFCDEE9AEDF}"/>
              </a:ext>
            </a:extLst>
          </p:cNvPr>
          <p:cNvSpPr>
            <a:spLocks noGrp="1"/>
          </p:cNvSpPr>
          <p:nvPr>
            <p:ph type="ftr" sz="quarter" idx="11"/>
          </p:nvPr>
        </p:nvSpPr>
        <p:spPr/>
        <p:txBody>
          <a:bodyPr/>
          <a:lstStyle/>
          <a:p>
            <a:r>
              <a:rPr lang="pt-BR"/>
              <a:t>S &amp; Y</a:t>
            </a:r>
            <a:endParaRPr lang="en-IN"/>
          </a:p>
        </p:txBody>
      </p:sp>
      <p:pic>
        <p:nvPicPr>
          <p:cNvPr id="5" name="Picture 4">
            <a:extLst>
              <a:ext uri="{FF2B5EF4-FFF2-40B4-BE49-F238E27FC236}">
                <a16:creationId xmlns:a16="http://schemas.microsoft.com/office/drawing/2014/main" id="{20D42DC5-BD9B-4EE3-9C2A-8D40F7EDBE0D}"/>
              </a:ext>
            </a:extLst>
          </p:cNvPr>
          <p:cNvPicPr/>
          <p:nvPr/>
        </p:nvPicPr>
        <p:blipFill>
          <a:blip r:embed="rId8" cstate="print"/>
          <a:srcRect/>
          <a:stretch>
            <a:fillRect/>
          </a:stretch>
        </p:blipFill>
        <p:spPr bwMode="auto">
          <a:xfrm>
            <a:off x="11471414" y="0"/>
            <a:ext cx="720585" cy="581891"/>
          </a:xfrm>
          <a:prstGeom prst="rect">
            <a:avLst/>
          </a:prstGeom>
          <a:noFill/>
          <a:ln w="9525">
            <a:noFill/>
            <a:miter lim="800000"/>
            <a:headEnd/>
            <a:tailEnd/>
          </a:ln>
        </p:spPr>
      </p:pic>
    </p:spTree>
    <p:extLst>
      <p:ext uri="{BB962C8B-B14F-4D97-AF65-F5344CB8AC3E}">
        <p14:creationId xmlns:p14="http://schemas.microsoft.com/office/powerpoint/2010/main" val="235241653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B1E4FA-80A7-4ACC-BB8E-31B76089DF02}"/>
              </a:ext>
            </a:extLst>
          </p:cNvPr>
          <p:cNvSpPr>
            <a:spLocks noGrp="1"/>
          </p:cNvSpPr>
          <p:nvPr>
            <p:ph type="title"/>
          </p:nvPr>
        </p:nvSpPr>
        <p:spPr/>
        <p:txBody>
          <a:bodyPr>
            <a:normAutofit fontScale="90000"/>
          </a:bodyPr>
          <a:lstStyle/>
          <a:p>
            <a:r>
              <a:rPr lang="en-IN" dirty="0">
                <a:latin typeface="Bookman Old Style" panose="02050604050505020204" pitchFamily="18" charset="0"/>
              </a:rPr>
              <a:t>3B Filing – Table 4</a:t>
            </a:r>
          </a:p>
        </p:txBody>
      </p:sp>
      <p:sp>
        <p:nvSpPr>
          <p:cNvPr id="3" name="Content Placeholder 2">
            <a:extLst>
              <a:ext uri="{FF2B5EF4-FFF2-40B4-BE49-F238E27FC236}">
                <a16:creationId xmlns:a16="http://schemas.microsoft.com/office/drawing/2014/main" id="{8C229CB9-B515-40D3-AA05-50780AA9A690}"/>
              </a:ext>
            </a:extLst>
          </p:cNvPr>
          <p:cNvSpPr>
            <a:spLocks noGrp="1"/>
          </p:cNvSpPr>
          <p:nvPr>
            <p:ph idx="1"/>
          </p:nvPr>
        </p:nvSpPr>
        <p:spPr/>
        <p:txBody>
          <a:bodyPr>
            <a:normAutofit fontScale="92500" lnSpcReduction="10000"/>
          </a:bodyPr>
          <a:lstStyle/>
          <a:p>
            <a:pPr marL="0" indent="0" algn="just">
              <a:buNone/>
            </a:pPr>
            <a:r>
              <a:rPr lang="en-IN" b="1" dirty="0">
                <a:latin typeface="Bookman Old Style" panose="02050604050505020204" pitchFamily="18" charset="0"/>
              </a:rPr>
              <a:t>(A) ITC Available (whether in full or part)</a:t>
            </a:r>
          </a:p>
          <a:p>
            <a:pPr marL="457200" lvl="1" indent="0" algn="just">
              <a:buNone/>
            </a:pPr>
            <a:r>
              <a:rPr lang="en-IN" dirty="0">
                <a:latin typeface="Bookman Old Style" panose="02050604050505020204" pitchFamily="18" charset="0"/>
              </a:rPr>
              <a:t>(1) Import of Goods</a:t>
            </a:r>
          </a:p>
          <a:p>
            <a:pPr marL="457200" lvl="1" indent="0" algn="just">
              <a:buNone/>
            </a:pPr>
            <a:r>
              <a:rPr lang="en-IN" dirty="0">
                <a:latin typeface="Bookman Old Style" panose="02050604050505020204" pitchFamily="18" charset="0"/>
              </a:rPr>
              <a:t>(2) Import of Services</a:t>
            </a:r>
          </a:p>
          <a:p>
            <a:pPr marL="457200" lvl="1" indent="0" algn="just">
              <a:buNone/>
            </a:pPr>
            <a:r>
              <a:rPr lang="en-IN" dirty="0">
                <a:latin typeface="Bookman Old Style" panose="02050604050505020204" pitchFamily="18" charset="0"/>
              </a:rPr>
              <a:t>(3) Inward supplies liable to reverse charge (other than 1 &amp; 2 above)</a:t>
            </a:r>
          </a:p>
          <a:p>
            <a:pPr marL="457200" lvl="1" indent="0" algn="just">
              <a:buNone/>
            </a:pPr>
            <a:r>
              <a:rPr lang="en-IN" dirty="0">
                <a:latin typeface="Bookman Old Style" panose="02050604050505020204" pitchFamily="18" charset="0"/>
              </a:rPr>
              <a:t>(4) Inward supplies from ISD</a:t>
            </a:r>
          </a:p>
          <a:p>
            <a:pPr marL="457200" lvl="1" indent="0" algn="just">
              <a:buNone/>
            </a:pPr>
            <a:r>
              <a:rPr lang="en-IN" dirty="0">
                <a:latin typeface="Bookman Old Style" panose="02050604050505020204" pitchFamily="18" charset="0"/>
              </a:rPr>
              <a:t>(5) All other ITC</a:t>
            </a:r>
          </a:p>
          <a:p>
            <a:pPr marL="0" indent="0" algn="just">
              <a:buNone/>
            </a:pPr>
            <a:r>
              <a:rPr lang="en-IN" b="1" dirty="0">
                <a:latin typeface="Bookman Old Style" panose="02050604050505020204" pitchFamily="18" charset="0"/>
              </a:rPr>
              <a:t>(B) ITC Reversed</a:t>
            </a:r>
          </a:p>
          <a:p>
            <a:pPr marL="457200" lvl="1" indent="0" algn="just">
              <a:buNone/>
            </a:pPr>
            <a:r>
              <a:rPr lang="en-IN" dirty="0">
                <a:latin typeface="Bookman Old Style" panose="02050604050505020204" pitchFamily="18" charset="0"/>
              </a:rPr>
              <a:t>(1) As per rules 42 &amp; 43 of CGST Rules</a:t>
            </a:r>
          </a:p>
          <a:p>
            <a:pPr marL="457200" lvl="1" indent="0" algn="just">
              <a:buNone/>
            </a:pPr>
            <a:r>
              <a:rPr lang="en-IN" dirty="0">
                <a:latin typeface="Bookman Old Style" panose="02050604050505020204" pitchFamily="18" charset="0"/>
              </a:rPr>
              <a:t>(2) Others</a:t>
            </a:r>
          </a:p>
          <a:p>
            <a:pPr marL="0" indent="0" algn="just">
              <a:buNone/>
            </a:pPr>
            <a:r>
              <a:rPr lang="en-IN" b="1" dirty="0">
                <a:latin typeface="Bookman Old Style" panose="02050604050505020204" pitchFamily="18" charset="0"/>
              </a:rPr>
              <a:t>(C) Net ITC Available (A) – (B)</a:t>
            </a:r>
          </a:p>
          <a:p>
            <a:pPr marL="0" indent="0" algn="just">
              <a:buNone/>
            </a:pPr>
            <a:r>
              <a:rPr lang="en-IN" b="1" dirty="0">
                <a:latin typeface="Bookman Old Style" panose="02050604050505020204" pitchFamily="18" charset="0"/>
              </a:rPr>
              <a:t>(D) Ineligible ITC</a:t>
            </a:r>
          </a:p>
          <a:p>
            <a:pPr marL="457200" lvl="1" indent="0" algn="just">
              <a:buNone/>
            </a:pPr>
            <a:r>
              <a:rPr lang="en-IN" dirty="0">
                <a:latin typeface="Bookman Old Style" panose="02050604050505020204" pitchFamily="18" charset="0"/>
              </a:rPr>
              <a:t>(1) As per section 17(5)</a:t>
            </a:r>
          </a:p>
          <a:p>
            <a:pPr marL="457200" lvl="1" indent="0" algn="just">
              <a:buNone/>
            </a:pPr>
            <a:r>
              <a:rPr lang="en-IN" dirty="0">
                <a:latin typeface="Bookman Old Style" panose="02050604050505020204" pitchFamily="18" charset="0"/>
              </a:rPr>
              <a:t>(2) Others</a:t>
            </a:r>
          </a:p>
          <a:p>
            <a:pPr marL="514350" indent="-514350" algn="just">
              <a:buFont typeface="+mj-lt"/>
              <a:buAutoNum type="alphaLcParenR"/>
            </a:pPr>
            <a:endParaRPr lang="en-IN" dirty="0">
              <a:latin typeface="Bookman Old Style" panose="02050604050505020204" pitchFamily="18" charset="0"/>
            </a:endParaRPr>
          </a:p>
          <a:p>
            <a:pPr algn="just"/>
            <a:endParaRPr lang="en-IN" dirty="0">
              <a:latin typeface="Bookman Old Style" panose="02050604050505020204" pitchFamily="18" charset="0"/>
            </a:endParaRPr>
          </a:p>
        </p:txBody>
      </p:sp>
      <p:sp>
        <p:nvSpPr>
          <p:cNvPr id="4" name="Footer Placeholder 3">
            <a:extLst>
              <a:ext uri="{FF2B5EF4-FFF2-40B4-BE49-F238E27FC236}">
                <a16:creationId xmlns:a16="http://schemas.microsoft.com/office/drawing/2014/main" id="{E498EFF3-0A01-47DE-83C2-8B3C2540F1E9}"/>
              </a:ext>
            </a:extLst>
          </p:cNvPr>
          <p:cNvSpPr>
            <a:spLocks noGrp="1"/>
          </p:cNvSpPr>
          <p:nvPr>
            <p:ph type="ftr" sz="quarter" idx="11"/>
          </p:nvPr>
        </p:nvSpPr>
        <p:spPr/>
        <p:txBody>
          <a:bodyPr/>
          <a:lstStyle/>
          <a:p>
            <a:r>
              <a:rPr lang="pt-BR"/>
              <a:t>S &amp; Y</a:t>
            </a:r>
            <a:endParaRPr lang="en-IN"/>
          </a:p>
        </p:txBody>
      </p:sp>
      <p:pic>
        <p:nvPicPr>
          <p:cNvPr id="5" name="Picture 4">
            <a:extLst>
              <a:ext uri="{FF2B5EF4-FFF2-40B4-BE49-F238E27FC236}">
                <a16:creationId xmlns:a16="http://schemas.microsoft.com/office/drawing/2014/main" id="{E941310D-F613-41CB-A1A7-39D1CE38A80D}"/>
              </a:ext>
            </a:extLst>
          </p:cNvPr>
          <p:cNvPicPr/>
          <p:nvPr/>
        </p:nvPicPr>
        <p:blipFill>
          <a:blip r:embed="rId2" cstate="print"/>
          <a:srcRect/>
          <a:stretch>
            <a:fillRect/>
          </a:stretch>
        </p:blipFill>
        <p:spPr bwMode="auto">
          <a:xfrm>
            <a:off x="11471414" y="0"/>
            <a:ext cx="720585" cy="581891"/>
          </a:xfrm>
          <a:prstGeom prst="rect">
            <a:avLst/>
          </a:prstGeom>
          <a:noFill/>
          <a:ln w="9525">
            <a:noFill/>
            <a:miter lim="800000"/>
            <a:headEnd/>
            <a:tailEnd/>
          </a:ln>
        </p:spPr>
      </p:pic>
    </p:spTree>
    <p:extLst>
      <p:ext uri="{BB962C8B-B14F-4D97-AF65-F5344CB8AC3E}">
        <p14:creationId xmlns:p14="http://schemas.microsoft.com/office/powerpoint/2010/main" val="415781261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442198616"/>
              </p:ext>
            </p:extLst>
          </p:nvPr>
        </p:nvGraphicFramePr>
        <p:xfrm>
          <a:off x="95249" y="704591"/>
          <a:ext cx="10515601" cy="5898295"/>
        </p:xfrm>
        <a:graphic>
          <a:graphicData uri="http://schemas.openxmlformats.org/drawingml/2006/table">
            <a:tbl>
              <a:tblPr firstRow="1" bandRow="1">
                <a:tableStyleId>{72833802-FEF1-4C79-8D5D-14CF1EAF98D9}</a:tableStyleId>
              </a:tblPr>
              <a:tblGrid>
                <a:gridCol w="884069">
                  <a:extLst>
                    <a:ext uri="{9D8B030D-6E8A-4147-A177-3AD203B41FA5}">
                      <a16:colId xmlns:a16="http://schemas.microsoft.com/office/drawing/2014/main" val="1332197401"/>
                    </a:ext>
                  </a:extLst>
                </a:gridCol>
                <a:gridCol w="8273988">
                  <a:extLst>
                    <a:ext uri="{9D8B030D-6E8A-4147-A177-3AD203B41FA5}">
                      <a16:colId xmlns:a16="http://schemas.microsoft.com/office/drawing/2014/main" val="2984733415"/>
                    </a:ext>
                  </a:extLst>
                </a:gridCol>
                <a:gridCol w="1357544">
                  <a:extLst>
                    <a:ext uri="{9D8B030D-6E8A-4147-A177-3AD203B41FA5}">
                      <a16:colId xmlns:a16="http://schemas.microsoft.com/office/drawing/2014/main" val="3582047896"/>
                    </a:ext>
                  </a:extLst>
                </a:gridCol>
              </a:tblGrid>
              <a:tr h="399051">
                <a:tc>
                  <a:txBody>
                    <a:bodyPr/>
                    <a:lstStyle/>
                    <a:p>
                      <a:pPr algn="ctr" fontAlgn="b"/>
                      <a:r>
                        <a:rPr lang="en-IN" sz="2200" u="none" strike="noStrike" dirty="0">
                          <a:effectLst/>
                        </a:rPr>
                        <a:t>Table </a:t>
                      </a:r>
                      <a:endParaRPr lang="en-IN" sz="22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ctr" fontAlgn="b"/>
                      <a:r>
                        <a:rPr lang="en-IN" sz="2200" u="none" strike="noStrike" dirty="0">
                          <a:effectLst/>
                        </a:rPr>
                        <a:t>Description</a:t>
                      </a:r>
                      <a:endParaRPr lang="en-IN" sz="22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ctr" fontAlgn="b"/>
                      <a:r>
                        <a:rPr lang="en-IN" sz="2200" u="none" strike="noStrike" dirty="0">
                          <a:effectLst/>
                        </a:rPr>
                        <a:t>GSTR 3B</a:t>
                      </a:r>
                      <a:endParaRPr lang="en-IN" sz="2200" b="0" i="0" u="none" strike="noStrike" dirty="0">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2503386770"/>
                  </a:ext>
                </a:extLst>
              </a:tr>
              <a:tr h="399051">
                <a:tc>
                  <a:txBody>
                    <a:bodyPr/>
                    <a:lstStyle/>
                    <a:p>
                      <a:pPr algn="ctr" fontAlgn="b"/>
                      <a:r>
                        <a:rPr lang="en-IN" sz="2200" u="none" strike="noStrike" kern="1200" dirty="0">
                          <a:solidFill>
                            <a:schemeClr val="tx1"/>
                          </a:solidFill>
                          <a:effectLst/>
                          <a:latin typeface="+mj-lt"/>
                          <a:ea typeface="+mn-ea"/>
                          <a:cs typeface="+mn-cs"/>
                        </a:rPr>
                        <a:t>6A</a:t>
                      </a:r>
                    </a:p>
                  </a:txBody>
                  <a:tcPr marL="9525" marR="9525" marT="9525" marB="0" anchor="ctr"/>
                </a:tc>
                <a:tc>
                  <a:txBody>
                    <a:bodyPr/>
                    <a:lstStyle/>
                    <a:p>
                      <a:pPr algn="l" fontAlgn="t"/>
                      <a:r>
                        <a:rPr lang="en-IN" sz="2200" u="none" strike="noStrike" kern="1200" baseline="0" dirty="0">
                          <a:solidFill>
                            <a:schemeClr val="tx1"/>
                          </a:solidFill>
                          <a:effectLst/>
                          <a:latin typeface="+mj-lt"/>
                          <a:ea typeface="+mn-ea"/>
                          <a:cs typeface="+mn-cs"/>
                        </a:rPr>
                        <a:t>Total amount of input tax credit availed through FORM GSTR-3B (sum total of Table 4A of FORM GSTR-3B)</a:t>
                      </a:r>
                    </a:p>
                  </a:txBody>
                  <a:tcPr marL="9525" marR="9525" marT="9525" marB="0"/>
                </a:tc>
                <a:tc>
                  <a:txBody>
                    <a:bodyPr/>
                    <a:lstStyle/>
                    <a:p>
                      <a:pPr algn="ctr" fontAlgn="ctr"/>
                      <a:r>
                        <a:rPr lang="en-IN" sz="2200" b="0" i="0" u="none" strike="noStrike" dirty="0">
                          <a:solidFill>
                            <a:schemeClr val="dk1"/>
                          </a:solidFill>
                          <a:effectLst/>
                          <a:latin typeface="+mj-lt"/>
                        </a:rPr>
                        <a:t>AUTO</a:t>
                      </a:r>
                    </a:p>
                  </a:txBody>
                  <a:tcPr marL="7620" marR="7620" marT="7620" marB="0" anchor="ctr"/>
                </a:tc>
                <a:extLst>
                  <a:ext uri="{0D108BD9-81ED-4DB2-BD59-A6C34878D82A}">
                    <a16:rowId xmlns:a16="http://schemas.microsoft.com/office/drawing/2014/main" val="2472437898"/>
                  </a:ext>
                </a:extLst>
              </a:tr>
              <a:tr h="636673">
                <a:tc>
                  <a:txBody>
                    <a:bodyPr/>
                    <a:lstStyle/>
                    <a:p>
                      <a:pPr algn="ctr" fontAlgn="b"/>
                      <a:r>
                        <a:rPr lang="en-IN" sz="2200" u="none" strike="noStrike" kern="1200" dirty="0">
                          <a:solidFill>
                            <a:schemeClr val="tx1"/>
                          </a:solidFill>
                          <a:effectLst/>
                          <a:latin typeface="+mj-lt"/>
                          <a:ea typeface="+mn-ea"/>
                          <a:cs typeface="+mn-cs"/>
                        </a:rPr>
                        <a:t>6B</a:t>
                      </a:r>
                    </a:p>
                  </a:txBody>
                  <a:tcPr marL="9525" marR="9525" marT="9525" marB="0" anchor="ctr"/>
                </a:tc>
                <a:tc>
                  <a:txBody>
                    <a:bodyPr/>
                    <a:lstStyle/>
                    <a:p>
                      <a:pPr algn="l" fontAlgn="t"/>
                      <a:r>
                        <a:rPr lang="en-IN" sz="2200" u="none" strike="noStrike" kern="1200" baseline="0" dirty="0">
                          <a:solidFill>
                            <a:schemeClr val="tx1"/>
                          </a:solidFill>
                          <a:effectLst/>
                          <a:latin typeface="+mj-lt"/>
                          <a:ea typeface="+mn-ea"/>
                          <a:cs typeface="+mn-cs"/>
                        </a:rPr>
                        <a:t>Inward supplies (other than imports and inward supplies liable to reverse charge but includes services received from SEZs)</a:t>
                      </a:r>
                    </a:p>
                  </a:txBody>
                  <a:tcPr marL="9525" marR="9525" marT="9525" marB="0"/>
                </a:tc>
                <a:tc>
                  <a:txBody>
                    <a:bodyPr/>
                    <a:lstStyle/>
                    <a:p>
                      <a:pPr algn="ctr" fontAlgn="ctr"/>
                      <a:r>
                        <a:rPr lang="en-IN" sz="2200" b="0" i="0" u="none" strike="noStrike" dirty="0">
                          <a:solidFill>
                            <a:srgbClr val="000000"/>
                          </a:solidFill>
                          <a:effectLst/>
                          <a:latin typeface="+mj-lt"/>
                        </a:rPr>
                        <a:t>4A5</a:t>
                      </a:r>
                    </a:p>
                  </a:txBody>
                  <a:tcPr marL="7620" marR="7620" marT="7620" marB="0" anchor="ctr"/>
                </a:tc>
                <a:extLst>
                  <a:ext uri="{0D108BD9-81ED-4DB2-BD59-A6C34878D82A}">
                    <a16:rowId xmlns:a16="http://schemas.microsoft.com/office/drawing/2014/main" val="123909872"/>
                  </a:ext>
                </a:extLst>
              </a:tr>
              <a:tr h="399051">
                <a:tc>
                  <a:txBody>
                    <a:bodyPr/>
                    <a:lstStyle/>
                    <a:p>
                      <a:pPr algn="ctr" fontAlgn="b"/>
                      <a:r>
                        <a:rPr lang="en-IN" sz="2200" u="none" strike="noStrike" kern="1200" dirty="0">
                          <a:solidFill>
                            <a:schemeClr val="tx1"/>
                          </a:solidFill>
                          <a:effectLst/>
                          <a:latin typeface="+mj-lt"/>
                          <a:ea typeface="+mn-ea"/>
                          <a:cs typeface="+mn-cs"/>
                        </a:rPr>
                        <a:t>6C</a:t>
                      </a:r>
                    </a:p>
                  </a:txBody>
                  <a:tcPr marL="9525" marR="9525" marT="9525" marB="0" anchor="ctr"/>
                </a:tc>
                <a:tc>
                  <a:txBody>
                    <a:bodyPr/>
                    <a:lstStyle/>
                    <a:p>
                      <a:pPr algn="l" fontAlgn="t"/>
                      <a:r>
                        <a:rPr lang="en-IN" sz="2200" u="none" strike="noStrike" kern="1200" baseline="0" dirty="0">
                          <a:solidFill>
                            <a:schemeClr val="tx1"/>
                          </a:solidFill>
                          <a:effectLst/>
                          <a:latin typeface="+mj-lt"/>
                          <a:ea typeface="+mn-ea"/>
                          <a:cs typeface="+mn-cs"/>
                        </a:rPr>
                        <a:t>Inward supplies received from </a:t>
                      </a:r>
                      <a:r>
                        <a:rPr lang="en-IN" sz="2200" b="1" u="none" strike="noStrike" kern="1200" baseline="0" dirty="0">
                          <a:solidFill>
                            <a:schemeClr val="tx1"/>
                          </a:solidFill>
                          <a:effectLst/>
                          <a:latin typeface="+mj-lt"/>
                          <a:ea typeface="+mn-ea"/>
                          <a:cs typeface="+mn-cs"/>
                        </a:rPr>
                        <a:t>unregistered persons</a:t>
                      </a:r>
                      <a:r>
                        <a:rPr lang="en-IN" sz="2200" u="none" strike="noStrike" kern="1200" baseline="0" dirty="0">
                          <a:solidFill>
                            <a:schemeClr val="tx1"/>
                          </a:solidFill>
                          <a:effectLst/>
                          <a:latin typeface="+mj-lt"/>
                          <a:ea typeface="+mn-ea"/>
                          <a:cs typeface="+mn-cs"/>
                        </a:rPr>
                        <a:t> liable to reverse charge (other than B above) on which tax is paid &amp; ITC availed</a:t>
                      </a:r>
                    </a:p>
                  </a:txBody>
                  <a:tcPr marL="9525" marR="9525" marT="9525" marB="0"/>
                </a:tc>
                <a:tc>
                  <a:txBody>
                    <a:bodyPr/>
                    <a:lstStyle/>
                    <a:p>
                      <a:pPr algn="ctr" fontAlgn="ctr"/>
                      <a:r>
                        <a:rPr lang="en-IN" sz="2200" b="0" i="0" u="none" strike="noStrike" dirty="0">
                          <a:solidFill>
                            <a:srgbClr val="000000"/>
                          </a:solidFill>
                          <a:effectLst/>
                          <a:latin typeface="+mj-lt"/>
                        </a:rPr>
                        <a:t>4A3</a:t>
                      </a:r>
                    </a:p>
                  </a:txBody>
                  <a:tcPr marL="7620" marR="7620" marT="7620" marB="0" anchor="ctr"/>
                </a:tc>
                <a:extLst>
                  <a:ext uri="{0D108BD9-81ED-4DB2-BD59-A6C34878D82A}">
                    <a16:rowId xmlns:a16="http://schemas.microsoft.com/office/drawing/2014/main" val="3632908530"/>
                  </a:ext>
                </a:extLst>
              </a:tr>
              <a:tr h="793988">
                <a:tc>
                  <a:txBody>
                    <a:bodyPr/>
                    <a:lstStyle/>
                    <a:p>
                      <a:pPr algn="ctr" fontAlgn="b"/>
                      <a:r>
                        <a:rPr lang="en-IN" sz="2200" u="none" strike="noStrike" kern="1200" dirty="0">
                          <a:solidFill>
                            <a:schemeClr val="tx1"/>
                          </a:solidFill>
                          <a:effectLst/>
                          <a:latin typeface="+mj-lt"/>
                          <a:ea typeface="+mn-ea"/>
                          <a:cs typeface="+mn-cs"/>
                        </a:rPr>
                        <a:t>6D</a:t>
                      </a:r>
                    </a:p>
                  </a:txBody>
                  <a:tcPr marL="9525" marR="9525" marT="9525" marB="0" anchor="ctr"/>
                </a:tc>
                <a:tc>
                  <a:txBody>
                    <a:bodyPr/>
                    <a:lstStyle/>
                    <a:p>
                      <a:pPr algn="l" fontAlgn="t"/>
                      <a:r>
                        <a:rPr lang="en-IN" sz="2200" u="none" strike="noStrike" kern="1200" baseline="0" dirty="0">
                          <a:solidFill>
                            <a:schemeClr val="tx1"/>
                          </a:solidFill>
                          <a:effectLst/>
                          <a:latin typeface="+mj-lt"/>
                          <a:ea typeface="+mn-ea"/>
                          <a:cs typeface="+mn-cs"/>
                        </a:rPr>
                        <a:t>Inward supplies received from </a:t>
                      </a:r>
                      <a:r>
                        <a:rPr lang="en-IN" sz="2200" b="1" u="none" strike="noStrike" kern="1200" baseline="0" dirty="0">
                          <a:solidFill>
                            <a:schemeClr val="tx1"/>
                          </a:solidFill>
                          <a:effectLst/>
                          <a:latin typeface="+mj-lt"/>
                          <a:ea typeface="+mn-ea"/>
                          <a:cs typeface="+mn-cs"/>
                        </a:rPr>
                        <a:t>registered persons </a:t>
                      </a:r>
                      <a:r>
                        <a:rPr lang="en-IN" sz="2200" u="none" strike="noStrike" kern="1200" baseline="0" dirty="0">
                          <a:solidFill>
                            <a:schemeClr val="tx1"/>
                          </a:solidFill>
                          <a:effectLst/>
                          <a:latin typeface="+mj-lt"/>
                          <a:ea typeface="+mn-ea"/>
                          <a:cs typeface="+mn-cs"/>
                        </a:rPr>
                        <a:t>liable to reverse charge (other than B above) on which tax is paid and ITC availed</a:t>
                      </a:r>
                    </a:p>
                  </a:txBody>
                  <a:tcPr marL="9525" marR="9525" marT="9525" marB="0"/>
                </a:tc>
                <a:tc>
                  <a:txBody>
                    <a:bodyPr/>
                    <a:lstStyle/>
                    <a:p>
                      <a:pPr algn="ctr" fontAlgn="ctr"/>
                      <a:r>
                        <a:rPr lang="en-IN" sz="2200" b="0" i="0" u="none" strike="noStrike" kern="1200" dirty="0">
                          <a:solidFill>
                            <a:srgbClr val="000000"/>
                          </a:solidFill>
                          <a:effectLst/>
                          <a:latin typeface="+mn-lt"/>
                          <a:ea typeface="+mn-ea"/>
                          <a:cs typeface="+mn-cs"/>
                        </a:rPr>
                        <a:t>4A3</a:t>
                      </a:r>
                    </a:p>
                    <a:p>
                      <a:pPr algn="ctr" fontAlgn="ctr"/>
                      <a:endParaRPr lang="en-IN" sz="2200" b="0" i="0" u="none" strike="noStrike" dirty="0">
                        <a:solidFill>
                          <a:srgbClr val="FF0000"/>
                        </a:solidFill>
                        <a:effectLst/>
                        <a:latin typeface="+mj-lt"/>
                      </a:endParaRPr>
                    </a:p>
                  </a:txBody>
                  <a:tcPr marL="7620" marR="7620" marT="7620" marB="0" anchor="ctr"/>
                </a:tc>
                <a:extLst>
                  <a:ext uri="{0D108BD9-81ED-4DB2-BD59-A6C34878D82A}">
                    <a16:rowId xmlns:a16="http://schemas.microsoft.com/office/drawing/2014/main" val="525429318"/>
                  </a:ext>
                </a:extLst>
              </a:tr>
              <a:tr h="596519">
                <a:tc>
                  <a:txBody>
                    <a:bodyPr/>
                    <a:lstStyle/>
                    <a:p>
                      <a:pPr algn="ctr" fontAlgn="b"/>
                      <a:r>
                        <a:rPr lang="en-IN" sz="2200" u="none" strike="noStrike" kern="1200" dirty="0">
                          <a:solidFill>
                            <a:schemeClr val="tx1"/>
                          </a:solidFill>
                          <a:effectLst/>
                          <a:latin typeface="+mj-lt"/>
                          <a:ea typeface="+mn-ea"/>
                          <a:cs typeface="+mn-cs"/>
                        </a:rPr>
                        <a:t>6E</a:t>
                      </a:r>
                    </a:p>
                  </a:txBody>
                  <a:tcPr marL="9525" marR="9525" marT="9525" marB="0" anchor="ctr"/>
                </a:tc>
                <a:tc>
                  <a:txBody>
                    <a:bodyPr/>
                    <a:lstStyle/>
                    <a:p>
                      <a:pPr algn="l" fontAlgn="t"/>
                      <a:r>
                        <a:rPr lang="en-IN" sz="2200" u="none" strike="noStrike" kern="1200" baseline="0" dirty="0">
                          <a:solidFill>
                            <a:schemeClr val="tx1"/>
                          </a:solidFill>
                          <a:effectLst/>
                          <a:latin typeface="+mj-lt"/>
                          <a:ea typeface="+mn-ea"/>
                          <a:cs typeface="+mn-cs"/>
                        </a:rPr>
                        <a:t>Import of goods (including supplies from SEZs)</a:t>
                      </a:r>
                    </a:p>
                  </a:txBody>
                  <a:tcPr marL="9525" marR="9525" marT="9525" marB="0"/>
                </a:tc>
                <a:tc>
                  <a:txBody>
                    <a:bodyPr/>
                    <a:lstStyle/>
                    <a:p>
                      <a:pPr algn="ctr" fontAlgn="ctr"/>
                      <a:r>
                        <a:rPr lang="en-IN" sz="2200" b="0" i="0" u="none" strike="noStrike" kern="1200" dirty="0">
                          <a:solidFill>
                            <a:srgbClr val="000000"/>
                          </a:solidFill>
                          <a:effectLst/>
                          <a:latin typeface="+mj-lt"/>
                          <a:ea typeface="+mn-ea"/>
                          <a:cs typeface="+mn-cs"/>
                        </a:rPr>
                        <a:t>4A1</a:t>
                      </a:r>
                    </a:p>
                  </a:txBody>
                  <a:tcPr marL="7620" marR="7620" marT="7620" marB="0" anchor="ctr"/>
                </a:tc>
                <a:extLst>
                  <a:ext uri="{0D108BD9-81ED-4DB2-BD59-A6C34878D82A}">
                    <a16:rowId xmlns:a16="http://schemas.microsoft.com/office/drawing/2014/main" val="272942225"/>
                  </a:ext>
                </a:extLst>
              </a:tr>
              <a:tr h="596519">
                <a:tc>
                  <a:txBody>
                    <a:bodyPr/>
                    <a:lstStyle/>
                    <a:p>
                      <a:pPr algn="ctr" fontAlgn="b"/>
                      <a:r>
                        <a:rPr lang="en-IN" sz="2200" u="none" strike="noStrike" kern="1200" dirty="0">
                          <a:solidFill>
                            <a:schemeClr val="tx1"/>
                          </a:solidFill>
                          <a:effectLst/>
                          <a:latin typeface="+mj-lt"/>
                          <a:ea typeface="+mn-ea"/>
                          <a:cs typeface="+mn-cs"/>
                        </a:rPr>
                        <a:t>6F</a:t>
                      </a:r>
                    </a:p>
                  </a:txBody>
                  <a:tcPr marL="9525" marR="9525" marT="9525" marB="0" anchor="ctr"/>
                </a:tc>
                <a:tc>
                  <a:txBody>
                    <a:bodyPr/>
                    <a:lstStyle/>
                    <a:p>
                      <a:pPr algn="l" fontAlgn="t"/>
                      <a:r>
                        <a:rPr lang="en-IN" sz="2200" u="none" strike="noStrike" kern="1200" baseline="0" dirty="0">
                          <a:solidFill>
                            <a:schemeClr val="tx1"/>
                          </a:solidFill>
                          <a:effectLst/>
                          <a:latin typeface="+mj-lt"/>
                          <a:ea typeface="+mn-ea"/>
                          <a:cs typeface="+mn-cs"/>
                        </a:rPr>
                        <a:t>Import of services (excluding inward supplies from SEZs)</a:t>
                      </a:r>
                    </a:p>
                  </a:txBody>
                  <a:tcPr marL="9525" marR="9525" marT="9525" marB="0"/>
                </a:tc>
                <a:tc>
                  <a:txBody>
                    <a:bodyPr/>
                    <a:lstStyle/>
                    <a:p>
                      <a:pPr algn="ctr" fontAlgn="ctr"/>
                      <a:r>
                        <a:rPr lang="en-IN" sz="2200" b="0" i="0" u="none" strike="noStrike" kern="1200" dirty="0">
                          <a:solidFill>
                            <a:srgbClr val="000000"/>
                          </a:solidFill>
                          <a:effectLst/>
                          <a:latin typeface="+mj-lt"/>
                          <a:ea typeface="+mn-ea"/>
                          <a:cs typeface="+mn-cs"/>
                        </a:rPr>
                        <a:t>4A2</a:t>
                      </a:r>
                    </a:p>
                  </a:txBody>
                  <a:tcPr marL="7620" marR="7620" marT="7620" marB="0" anchor="ctr"/>
                </a:tc>
                <a:extLst>
                  <a:ext uri="{0D108BD9-81ED-4DB2-BD59-A6C34878D82A}">
                    <a16:rowId xmlns:a16="http://schemas.microsoft.com/office/drawing/2014/main" val="1908508084"/>
                  </a:ext>
                </a:extLst>
              </a:tr>
              <a:tr h="395939">
                <a:tc>
                  <a:txBody>
                    <a:bodyPr/>
                    <a:lstStyle/>
                    <a:p>
                      <a:pPr algn="ctr" fontAlgn="b"/>
                      <a:r>
                        <a:rPr lang="en-IN" sz="2200" u="none" strike="noStrike" kern="1200" dirty="0">
                          <a:solidFill>
                            <a:schemeClr val="tx1"/>
                          </a:solidFill>
                          <a:effectLst/>
                          <a:latin typeface="+mj-lt"/>
                          <a:ea typeface="+mn-ea"/>
                          <a:cs typeface="+mn-cs"/>
                        </a:rPr>
                        <a:t>6G</a:t>
                      </a:r>
                    </a:p>
                  </a:txBody>
                  <a:tcPr marL="9525" marR="9525" marT="9525" marB="0" anchor="ctr"/>
                </a:tc>
                <a:tc>
                  <a:txBody>
                    <a:bodyPr/>
                    <a:lstStyle/>
                    <a:p>
                      <a:pPr algn="l" fontAlgn="t"/>
                      <a:r>
                        <a:rPr lang="en-IN" sz="2200" u="none" strike="noStrike" kern="1200" baseline="0" dirty="0">
                          <a:solidFill>
                            <a:schemeClr val="tx1"/>
                          </a:solidFill>
                          <a:effectLst/>
                          <a:latin typeface="+mj-lt"/>
                          <a:ea typeface="+mn-ea"/>
                          <a:cs typeface="+mn-cs"/>
                        </a:rPr>
                        <a:t>Input tax credit from received from ISD</a:t>
                      </a:r>
                    </a:p>
                  </a:txBody>
                  <a:tcPr marL="9525" marR="9525" marT="9525" marB="0"/>
                </a:tc>
                <a:tc>
                  <a:txBody>
                    <a:bodyPr/>
                    <a:lstStyle/>
                    <a:p>
                      <a:pPr algn="ctr" fontAlgn="ctr"/>
                      <a:r>
                        <a:rPr lang="en-IN" sz="2200" b="0" i="0" u="none" strike="noStrike" kern="1200" dirty="0">
                          <a:solidFill>
                            <a:srgbClr val="000000"/>
                          </a:solidFill>
                          <a:effectLst/>
                          <a:latin typeface="+mj-lt"/>
                          <a:ea typeface="+mn-ea"/>
                          <a:cs typeface="+mn-cs"/>
                        </a:rPr>
                        <a:t>4A4</a:t>
                      </a:r>
                    </a:p>
                  </a:txBody>
                  <a:tcPr marL="7620" marR="7620" marT="7620" marB="0" anchor="ctr"/>
                </a:tc>
                <a:extLst>
                  <a:ext uri="{0D108BD9-81ED-4DB2-BD59-A6C34878D82A}">
                    <a16:rowId xmlns:a16="http://schemas.microsoft.com/office/drawing/2014/main" val="4272760065"/>
                  </a:ext>
                </a:extLst>
              </a:tr>
              <a:tr h="395939">
                <a:tc>
                  <a:txBody>
                    <a:bodyPr/>
                    <a:lstStyle/>
                    <a:p>
                      <a:pPr algn="ctr" fontAlgn="b"/>
                      <a:r>
                        <a:rPr lang="en-IN" sz="2200" u="none" strike="noStrike" kern="1200" dirty="0">
                          <a:solidFill>
                            <a:schemeClr val="tx1"/>
                          </a:solidFill>
                          <a:effectLst/>
                          <a:latin typeface="+mj-lt"/>
                          <a:ea typeface="+mn-ea"/>
                          <a:cs typeface="+mn-cs"/>
                        </a:rPr>
                        <a:t>6H</a:t>
                      </a:r>
                    </a:p>
                  </a:txBody>
                  <a:tcPr marL="9525" marR="9525" marT="9525" marB="0" anchor="ctr"/>
                </a:tc>
                <a:tc>
                  <a:txBody>
                    <a:bodyPr/>
                    <a:lstStyle/>
                    <a:p>
                      <a:pPr algn="l" fontAlgn="t"/>
                      <a:r>
                        <a:rPr lang="en-IN" sz="2200" u="none" strike="noStrike" kern="1200" baseline="0" dirty="0">
                          <a:solidFill>
                            <a:schemeClr val="tx1"/>
                          </a:solidFill>
                          <a:effectLst/>
                          <a:latin typeface="+mj-lt"/>
                          <a:ea typeface="+mn-ea"/>
                          <a:cs typeface="+mn-cs"/>
                        </a:rPr>
                        <a:t>Amount of ITC reclaimed (other than B above) under the provisions of the Act</a:t>
                      </a:r>
                    </a:p>
                  </a:txBody>
                  <a:tcPr marL="9525" marR="9525" marT="9525" marB="0"/>
                </a:tc>
                <a:tc>
                  <a:txBody>
                    <a:bodyPr/>
                    <a:lstStyle/>
                    <a:p>
                      <a:pPr algn="ctr" fontAlgn="ctr"/>
                      <a:endParaRPr lang="en-IN" sz="2200" b="0" i="0" u="none" strike="noStrike" dirty="0">
                        <a:solidFill>
                          <a:srgbClr val="000000"/>
                        </a:solidFill>
                        <a:effectLst/>
                        <a:latin typeface="+mj-lt"/>
                      </a:endParaRPr>
                    </a:p>
                  </a:txBody>
                  <a:tcPr marL="7620" marR="7620" marT="7620" marB="0" anchor="ctr"/>
                </a:tc>
                <a:extLst>
                  <a:ext uri="{0D108BD9-81ED-4DB2-BD59-A6C34878D82A}">
                    <a16:rowId xmlns:a16="http://schemas.microsoft.com/office/drawing/2014/main" val="3720097670"/>
                  </a:ext>
                </a:extLst>
              </a:tr>
              <a:tr h="395939">
                <a:tc>
                  <a:txBody>
                    <a:bodyPr/>
                    <a:lstStyle/>
                    <a:p>
                      <a:pPr marL="0" algn="ctr" defTabSz="914400" rtl="0" eaLnBrk="1" fontAlgn="ctr" latinLnBrk="0" hangingPunct="1"/>
                      <a:r>
                        <a:rPr lang="en-IN" sz="2200" b="0" i="0" u="none" strike="noStrike" kern="1200" dirty="0">
                          <a:solidFill>
                            <a:srgbClr val="000000"/>
                          </a:solidFill>
                          <a:effectLst/>
                          <a:latin typeface="+mj-lt"/>
                          <a:ea typeface="+mn-ea"/>
                          <a:cs typeface="+mn-cs"/>
                        </a:rPr>
                        <a:t>6I</a:t>
                      </a:r>
                    </a:p>
                  </a:txBody>
                  <a:tcPr marL="1856" marR="1856" marT="1856" marB="0" anchor="ctr"/>
                </a:tc>
                <a:tc>
                  <a:txBody>
                    <a:bodyPr/>
                    <a:lstStyle/>
                    <a:p>
                      <a:pPr marL="457200" lvl="1" algn="l" defTabSz="914400" rtl="0" eaLnBrk="1" fontAlgn="ctr" latinLnBrk="0" hangingPunct="1"/>
                      <a:r>
                        <a:rPr lang="en-IN" sz="2200" b="1" i="0" u="none" strike="noStrike" kern="1200" dirty="0">
                          <a:solidFill>
                            <a:srgbClr val="000000"/>
                          </a:solidFill>
                          <a:effectLst/>
                          <a:latin typeface="+mj-lt"/>
                          <a:ea typeface="+mn-ea"/>
                          <a:cs typeface="+mn-cs"/>
                        </a:rPr>
                        <a:t>Sub-Total (B to H above)</a:t>
                      </a:r>
                    </a:p>
                  </a:txBody>
                  <a:tcPr marL="1856" marR="1856" marT="1856" marB="0" anchor="ctr"/>
                </a:tc>
                <a:tc>
                  <a:txBody>
                    <a:bodyPr/>
                    <a:lstStyle/>
                    <a:p>
                      <a:pPr marL="0" algn="ctr" defTabSz="914400" rtl="0" eaLnBrk="1" fontAlgn="ctr" latinLnBrk="0" hangingPunct="1"/>
                      <a:endParaRPr lang="en-IN" sz="2200" b="0" i="0" u="none" strike="noStrike" kern="1200" dirty="0">
                        <a:solidFill>
                          <a:srgbClr val="000000"/>
                        </a:solidFill>
                        <a:effectLst/>
                        <a:latin typeface="+mj-lt"/>
                        <a:ea typeface="+mn-ea"/>
                        <a:cs typeface="+mn-cs"/>
                      </a:endParaRPr>
                    </a:p>
                  </a:txBody>
                  <a:tcPr marL="1856" marR="1856" marT="1856" marB="0" anchor="ctr"/>
                </a:tc>
                <a:extLst>
                  <a:ext uri="{0D108BD9-81ED-4DB2-BD59-A6C34878D82A}">
                    <a16:rowId xmlns:a16="http://schemas.microsoft.com/office/drawing/2014/main" val="561620302"/>
                  </a:ext>
                </a:extLst>
              </a:tr>
            </a:tbl>
          </a:graphicData>
        </a:graphic>
      </p:graphicFrame>
      <p:sp>
        <p:nvSpPr>
          <p:cNvPr id="3" name="Title 1">
            <a:extLst>
              <a:ext uri="{FF2B5EF4-FFF2-40B4-BE49-F238E27FC236}">
                <a16:creationId xmlns:a16="http://schemas.microsoft.com/office/drawing/2014/main" id="{3B0FB09F-00DC-48D0-95BC-1342574BA1ED}"/>
              </a:ext>
            </a:extLst>
          </p:cNvPr>
          <p:cNvSpPr>
            <a:spLocks noGrp="1"/>
          </p:cNvSpPr>
          <p:nvPr>
            <p:ph type="title"/>
          </p:nvPr>
        </p:nvSpPr>
        <p:spPr>
          <a:xfrm>
            <a:off x="733424" y="0"/>
            <a:ext cx="10515600" cy="582585"/>
          </a:xfrm>
        </p:spPr>
        <p:txBody>
          <a:bodyPr>
            <a:normAutofit/>
          </a:bodyPr>
          <a:lstStyle/>
          <a:p>
            <a:r>
              <a:rPr lang="en-IN" sz="2400" dirty="0">
                <a:latin typeface="Bookman Old Style" panose="02050604050505020204" pitchFamily="18" charset="0"/>
              </a:rPr>
              <a:t>Details of ITC availed as declared in returns filed during the FY</a:t>
            </a:r>
          </a:p>
        </p:txBody>
      </p:sp>
      <p:sp>
        <p:nvSpPr>
          <p:cNvPr id="2" name="Rectangle 1">
            <a:extLst>
              <a:ext uri="{FF2B5EF4-FFF2-40B4-BE49-F238E27FC236}">
                <a16:creationId xmlns:a16="http://schemas.microsoft.com/office/drawing/2014/main" id="{9B68D364-0856-4658-B8A1-33D7E7FC1516}"/>
              </a:ext>
            </a:extLst>
          </p:cNvPr>
          <p:cNvSpPr/>
          <p:nvPr/>
        </p:nvSpPr>
        <p:spPr>
          <a:xfrm>
            <a:off x="10649764" y="1343697"/>
            <a:ext cx="1485087" cy="1200329"/>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en-IN" b="1" i="1" u="sng" dirty="0">
                <a:solidFill>
                  <a:srgbClr val="FF0000"/>
                </a:solidFill>
              </a:rPr>
              <a:t>Segregate as</a:t>
            </a:r>
          </a:p>
          <a:p>
            <a:r>
              <a:rPr lang="en-IN" dirty="0">
                <a:solidFill>
                  <a:schemeClr val="dk1"/>
                </a:solidFill>
              </a:rPr>
              <a:t>Input</a:t>
            </a:r>
          </a:p>
          <a:p>
            <a:r>
              <a:rPr lang="en-IN" dirty="0">
                <a:solidFill>
                  <a:schemeClr val="dk1"/>
                </a:solidFill>
              </a:rPr>
              <a:t>Capital Goods</a:t>
            </a:r>
          </a:p>
          <a:p>
            <a:r>
              <a:rPr lang="en-IN" dirty="0">
                <a:solidFill>
                  <a:schemeClr val="dk1"/>
                </a:solidFill>
              </a:rPr>
              <a:t>Input Service</a:t>
            </a:r>
            <a:endParaRPr lang="en-IN" dirty="0"/>
          </a:p>
        </p:txBody>
      </p:sp>
      <p:sp>
        <p:nvSpPr>
          <p:cNvPr id="5" name="Rectangle 4">
            <a:extLst>
              <a:ext uri="{FF2B5EF4-FFF2-40B4-BE49-F238E27FC236}">
                <a16:creationId xmlns:a16="http://schemas.microsoft.com/office/drawing/2014/main" id="{973BE164-DE9F-4174-B962-84FC98648078}"/>
              </a:ext>
            </a:extLst>
          </p:cNvPr>
          <p:cNvSpPr/>
          <p:nvPr/>
        </p:nvSpPr>
        <p:spPr>
          <a:xfrm>
            <a:off x="10678338" y="2934372"/>
            <a:ext cx="1424942" cy="1477328"/>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en-IN" b="1" i="1" u="sng" dirty="0">
                <a:solidFill>
                  <a:srgbClr val="FF0000"/>
                </a:solidFill>
              </a:rPr>
              <a:t>Segregate as</a:t>
            </a:r>
          </a:p>
          <a:p>
            <a:r>
              <a:rPr lang="en-IN" dirty="0">
                <a:solidFill>
                  <a:schemeClr val="dk1"/>
                </a:solidFill>
              </a:rPr>
              <a:t>CGST</a:t>
            </a:r>
          </a:p>
          <a:p>
            <a:r>
              <a:rPr lang="en-IN" dirty="0">
                <a:solidFill>
                  <a:schemeClr val="dk1"/>
                </a:solidFill>
              </a:rPr>
              <a:t>SGST</a:t>
            </a:r>
          </a:p>
          <a:p>
            <a:r>
              <a:rPr lang="en-IN" dirty="0">
                <a:solidFill>
                  <a:schemeClr val="dk1"/>
                </a:solidFill>
              </a:rPr>
              <a:t>IGST</a:t>
            </a:r>
          </a:p>
          <a:p>
            <a:r>
              <a:rPr lang="en-IN" dirty="0">
                <a:solidFill>
                  <a:schemeClr val="dk1"/>
                </a:solidFill>
              </a:rPr>
              <a:t>Cess</a:t>
            </a:r>
            <a:endParaRPr lang="en-IN" dirty="0"/>
          </a:p>
        </p:txBody>
      </p:sp>
      <p:sp>
        <p:nvSpPr>
          <p:cNvPr id="6" name="Footer Placeholder 5">
            <a:extLst>
              <a:ext uri="{FF2B5EF4-FFF2-40B4-BE49-F238E27FC236}">
                <a16:creationId xmlns:a16="http://schemas.microsoft.com/office/drawing/2014/main" id="{BAF4CAF2-AE45-47E2-89F3-3E75CCE51682}"/>
              </a:ext>
            </a:extLst>
          </p:cNvPr>
          <p:cNvSpPr>
            <a:spLocks noGrp="1"/>
          </p:cNvSpPr>
          <p:nvPr>
            <p:ph type="ftr" sz="quarter" idx="11"/>
          </p:nvPr>
        </p:nvSpPr>
        <p:spPr/>
        <p:txBody>
          <a:bodyPr/>
          <a:lstStyle/>
          <a:p>
            <a:r>
              <a:rPr lang="pt-BR"/>
              <a:t>S &amp; Y</a:t>
            </a:r>
            <a:endParaRPr lang="en-IN"/>
          </a:p>
        </p:txBody>
      </p:sp>
      <p:pic>
        <p:nvPicPr>
          <p:cNvPr id="7" name="Picture 6">
            <a:extLst>
              <a:ext uri="{FF2B5EF4-FFF2-40B4-BE49-F238E27FC236}">
                <a16:creationId xmlns:a16="http://schemas.microsoft.com/office/drawing/2014/main" id="{0696F528-BC25-4370-BF10-2248FD716B84}"/>
              </a:ext>
            </a:extLst>
          </p:cNvPr>
          <p:cNvPicPr/>
          <p:nvPr/>
        </p:nvPicPr>
        <p:blipFill>
          <a:blip r:embed="rId3" cstate="print"/>
          <a:srcRect/>
          <a:stretch>
            <a:fillRect/>
          </a:stretch>
        </p:blipFill>
        <p:spPr bwMode="auto">
          <a:xfrm>
            <a:off x="11471414" y="0"/>
            <a:ext cx="720585" cy="581891"/>
          </a:xfrm>
          <a:prstGeom prst="rect">
            <a:avLst/>
          </a:prstGeom>
          <a:noFill/>
          <a:ln w="9525">
            <a:noFill/>
            <a:miter lim="800000"/>
            <a:headEnd/>
            <a:tailEnd/>
          </a:ln>
        </p:spPr>
      </p:pic>
    </p:spTree>
    <p:extLst>
      <p:ext uri="{BB962C8B-B14F-4D97-AF65-F5344CB8AC3E}">
        <p14:creationId xmlns:p14="http://schemas.microsoft.com/office/powerpoint/2010/main" val="25005028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ECE9C9-EF81-40BD-9C4D-82273577F19F}"/>
              </a:ext>
            </a:extLst>
          </p:cNvPr>
          <p:cNvSpPr>
            <a:spLocks noGrp="1"/>
          </p:cNvSpPr>
          <p:nvPr>
            <p:ph type="title"/>
          </p:nvPr>
        </p:nvSpPr>
        <p:spPr/>
        <p:txBody>
          <a:bodyPr/>
          <a:lstStyle/>
          <a:p>
            <a:r>
              <a:rPr lang="en-IN" dirty="0">
                <a:solidFill>
                  <a:srgbClr val="00B050"/>
                </a:solidFill>
                <a:latin typeface="Bookman Old Style" panose="02050604050505020204" pitchFamily="18" charset="0"/>
              </a:rPr>
              <a:t>Audit Process </a:t>
            </a:r>
          </a:p>
        </p:txBody>
      </p:sp>
      <p:sp>
        <p:nvSpPr>
          <p:cNvPr id="3" name="Text Placeholder 2">
            <a:extLst>
              <a:ext uri="{FF2B5EF4-FFF2-40B4-BE49-F238E27FC236}">
                <a16:creationId xmlns:a16="http://schemas.microsoft.com/office/drawing/2014/main" id="{24052CCA-41D2-4D52-B348-E8722379B267}"/>
              </a:ext>
            </a:extLst>
          </p:cNvPr>
          <p:cNvSpPr>
            <a:spLocks noGrp="1"/>
          </p:cNvSpPr>
          <p:nvPr>
            <p:ph type="body" idx="1"/>
          </p:nvPr>
        </p:nvSpPr>
        <p:spPr/>
        <p:txBody>
          <a:bodyPr>
            <a:normAutofit/>
          </a:bodyPr>
          <a:lstStyle/>
          <a:p>
            <a:r>
              <a:rPr lang="en-IN" dirty="0">
                <a:solidFill>
                  <a:srgbClr val="0070C0"/>
                </a:solidFill>
                <a:latin typeface="Bookman Old Style" panose="02050604050505020204" pitchFamily="18" charset="0"/>
              </a:rPr>
              <a:t>Audit Planning, Strategy &amp; Execution</a:t>
            </a:r>
          </a:p>
          <a:p>
            <a:pPr lvl="1"/>
            <a:endParaRPr lang="en-IN" dirty="0">
              <a:solidFill>
                <a:srgbClr val="0070C0"/>
              </a:solidFill>
              <a:latin typeface="Bookman Old Style" panose="02050604050505020204" pitchFamily="18" charset="0"/>
            </a:endParaRPr>
          </a:p>
          <a:p>
            <a:pPr lvl="1"/>
            <a:r>
              <a:rPr lang="en-IN" dirty="0">
                <a:solidFill>
                  <a:srgbClr val="0070C0"/>
                </a:solidFill>
                <a:latin typeface="Bookman Old Style" panose="02050604050505020204" pitchFamily="18" charset="0"/>
              </a:rPr>
              <a:t>Obtaining prior </a:t>
            </a:r>
            <a:r>
              <a:rPr lang="en-IN" b="1" dirty="0">
                <a:solidFill>
                  <a:srgbClr val="0070C0"/>
                </a:solidFill>
                <a:latin typeface="Bookman Old Style" panose="02050604050505020204" pitchFamily="18" charset="0"/>
              </a:rPr>
              <a:t>knowledge of business</a:t>
            </a:r>
            <a:r>
              <a:rPr lang="en-IN" dirty="0">
                <a:solidFill>
                  <a:srgbClr val="0070C0"/>
                </a:solidFill>
                <a:latin typeface="Bookman Old Style" panose="02050604050505020204" pitchFamily="18" charset="0"/>
              </a:rPr>
              <a:t> </a:t>
            </a:r>
          </a:p>
          <a:p>
            <a:pPr lvl="1"/>
            <a:r>
              <a:rPr lang="en-IN" b="1" dirty="0">
                <a:solidFill>
                  <a:srgbClr val="0070C0"/>
                </a:solidFill>
                <a:latin typeface="Bookman Old Style" panose="02050604050505020204" pitchFamily="18" charset="0"/>
              </a:rPr>
              <a:t>Comparison </a:t>
            </a:r>
            <a:r>
              <a:rPr lang="en-IN" dirty="0">
                <a:solidFill>
                  <a:srgbClr val="0070C0"/>
                </a:solidFill>
                <a:latin typeface="Bookman Old Style" panose="02050604050505020204" pitchFamily="18" charset="0"/>
              </a:rPr>
              <a:t>with similar business </a:t>
            </a:r>
          </a:p>
          <a:p>
            <a:pPr lvl="1"/>
            <a:r>
              <a:rPr lang="en-IN" dirty="0">
                <a:solidFill>
                  <a:srgbClr val="0070C0"/>
                </a:solidFill>
                <a:latin typeface="Bookman Old Style" panose="02050604050505020204" pitchFamily="18" charset="0"/>
              </a:rPr>
              <a:t>Preparing </a:t>
            </a:r>
            <a:r>
              <a:rPr lang="en-IN" b="1" dirty="0">
                <a:solidFill>
                  <a:srgbClr val="0070C0"/>
                </a:solidFill>
                <a:latin typeface="Bookman Old Style" panose="02050604050505020204" pitchFamily="18" charset="0"/>
              </a:rPr>
              <a:t>Master File</a:t>
            </a:r>
            <a:r>
              <a:rPr lang="en-IN" dirty="0">
                <a:solidFill>
                  <a:srgbClr val="0070C0"/>
                </a:solidFill>
                <a:latin typeface="Bookman Old Style" panose="02050604050505020204" pitchFamily="18" charset="0"/>
              </a:rPr>
              <a:t> of the client </a:t>
            </a:r>
          </a:p>
          <a:p>
            <a:pPr lvl="1"/>
            <a:r>
              <a:rPr lang="en-IN" b="1" dirty="0">
                <a:solidFill>
                  <a:srgbClr val="0070C0"/>
                </a:solidFill>
                <a:latin typeface="Bookman Old Style" panose="02050604050505020204" pitchFamily="18" charset="0"/>
              </a:rPr>
              <a:t>Methodology</a:t>
            </a:r>
            <a:r>
              <a:rPr lang="en-IN" dirty="0">
                <a:solidFill>
                  <a:srgbClr val="0070C0"/>
                </a:solidFill>
                <a:latin typeface="Bookman Old Style" panose="02050604050505020204" pitchFamily="18" charset="0"/>
              </a:rPr>
              <a:t> to proceed with the audit </a:t>
            </a:r>
          </a:p>
          <a:p>
            <a:pPr lvl="1"/>
            <a:r>
              <a:rPr lang="en-IN" dirty="0">
                <a:solidFill>
                  <a:srgbClr val="0070C0"/>
                </a:solidFill>
                <a:latin typeface="Bookman Old Style" panose="02050604050505020204" pitchFamily="18" charset="0"/>
              </a:rPr>
              <a:t>Studying and </a:t>
            </a:r>
            <a:r>
              <a:rPr lang="en-IN" b="1" dirty="0">
                <a:solidFill>
                  <a:srgbClr val="0070C0"/>
                </a:solidFill>
                <a:latin typeface="Bookman Old Style" panose="02050604050505020204" pitchFamily="18" charset="0"/>
              </a:rPr>
              <a:t>evaluating systems / Internal control</a:t>
            </a:r>
            <a:r>
              <a:rPr lang="en-IN" dirty="0">
                <a:solidFill>
                  <a:srgbClr val="0070C0"/>
                </a:solidFill>
                <a:latin typeface="Bookman Old Style" panose="02050604050505020204" pitchFamily="18" charset="0"/>
              </a:rPr>
              <a:t> of business entity </a:t>
            </a:r>
          </a:p>
          <a:p>
            <a:pPr lvl="1"/>
            <a:r>
              <a:rPr lang="en-IN" dirty="0">
                <a:solidFill>
                  <a:srgbClr val="0070C0"/>
                </a:solidFill>
                <a:latin typeface="Bookman Old Style" panose="02050604050505020204" pitchFamily="18" charset="0"/>
              </a:rPr>
              <a:t>Assessing </a:t>
            </a:r>
            <a:r>
              <a:rPr lang="en-IN" b="1" dirty="0">
                <a:solidFill>
                  <a:srgbClr val="0070C0"/>
                </a:solidFill>
                <a:latin typeface="Bookman Old Style" panose="02050604050505020204" pitchFamily="18" charset="0"/>
              </a:rPr>
              <a:t>Audit risks </a:t>
            </a:r>
            <a:r>
              <a:rPr lang="en-IN" dirty="0">
                <a:solidFill>
                  <a:srgbClr val="0070C0"/>
                </a:solidFill>
                <a:latin typeface="Bookman Old Style" panose="02050604050505020204" pitchFamily="18" charset="0"/>
              </a:rPr>
              <a:t>and deploying suitable persons</a:t>
            </a:r>
          </a:p>
          <a:p>
            <a:pPr lvl="1"/>
            <a:r>
              <a:rPr lang="en-IN" dirty="0">
                <a:solidFill>
                  <a:srgbClr val="0070C0"/>
                </a:solidFill>
                <a:latin typeface="Bookman Old Style" panose="02050604050505020204" pitchFamily="18" charset="0"/>
              </a:rPr>
              <a:t>Preparing an </a:t>
            </a:r>
            <a:r>
              <a:rPr lang="en-IN" b="1" dirty="0">
                <a:solidFill>
                  <a:srgbClr val="0070C0"/>
                </a:solidFill>
                <a:latin typeface="Bookman Old Style" panose="02050604050505020204" pitchFamily="18" charset="0"/>
              </a:rPr>
              <a:t>Audit Plan</a:t>
            </a:r>
          </a:p>
        </p:txBody>
      </p:sp>
      <p:sp>
        <p:nvSpPr>
          <p:cNvPr id="4" name="Footer Placeholder 3">
            <a:extLst>
              <a:ext uri="{FF2B5EF4-FFF2-40B4-BE49-F238E27FC236}">
                <a16:creationId xmlns:a16="http://schemas.microsoft.com/office/drawing/2014/main" id="{549E45E4-451F-49CF-AB81-5F0997CEFE66}"/>
              </a:ext>
            </a:extLst>
          </p:cNvPr>
          <p:cNvSpPr>
            <a:spLocks noGrp="1"/>
          </p:cNvSpPr>
          <p:nvPr>
            <p:ph type="ftr" sz="quarter" idx="11"/>
          </p:nvPr>
        </p:nvSpPr>
        <p:spPr/>
        <p:txBody>
          <a:bodyPr/>
          <a:lstStyle/>
          <a:p>
            <a:r>
              <a:rPr lang="pt-BR"/>
              <a:t>S &amp; Y</a:t>
            </a:r>
            <a:endParaRPr lang="en-IN"/>
          </a:p>
        </p:txBody>
      </p:sp>
    </p:spTree>
    <p:extLst>
      <p:ext uri="{BB962C8B-B14F-4D97-AF65-F5344CB8AC3E}">
        <p14:creationId xmlns:p14="http://schemas.microsoft.com/office/powerpoint/2010/main" val="174240050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735256886"/>
              </p:ext>
            </p:extLst>
          </p:nvPr>
        </p:nvGraphicFramePr>
        <p:xfrm>
          <a:off x="733424" y="704591"/>
          <a:ext cx="10515601" cy="4071752"/>
        </p:xfrm>
        <a:graphic>
          <a:graphicData uri="http://schemas.openxmlformats.org/drawingml/2006/table">
            <a:tbl>
              <a:tblPr firstRow="1" bandRow="1">
                <a:tableStyleId>{72833802-FEF1-4C79-8D5D-14CF1EAF98D9}</a:tableStyleId>
              </a:tblPr>
              <a:tblGrid>
                <a:gridCol w="884069">
                  <a:extLst>
                    <a:ext uri="{9D8B030D-6E8A-4147-A177-3AD203B41FA5}">
                      <a16:colId xmlns:a16="http://schemas.microsoft.com/office/drawing/2014/main" val="1332197401"/>
                    </a:ext>
                  </a:extLst>
                </a:gridCol>
                <a:gridCol w="8273988">
                  <a:extLst>
                    <a:ext uri="{9D8B030D-6E8A-4147-A177-3AD203B41FA5}">
                      <a16:colId xmlns:a16="http://schemas.microsoft.com/office/drawing/2014/main" val="2984733415"/>
                    </a:ext>
                  </a:extLst>
                </a:gridCol>
                <a:gridCol w="1357544">
                  <a:extLst>
                    <a:ext uri="{9D8B030D-6E8A-4147-A177-3AD203B41FA5}">
                      <a16:colId xmlns:a16="http://schemas.microsoft.com/office/drawing/2014/main" val="3582047896"/>
                    </a:ext>
                  </a:extLst>
                </a:gridCol>
              </a:tblGrid>
              <a:tr h="399051">
                <a:tc>
                  <a:txBody>
                    <a:bodyPr/>
                    <a:lstStyle/>
                    <a:p>
                      <a:pPr algn="ctr" fontAlgn="b"/>
                      <a:r>
                        <a:rPr lang="en-IN" sz="2400" u="none" strike="noStrike" dirty="0">
                          <a:effectLst/>
                        </a:rPr>
                        <a:t>Table </a:t>
                      </a:r>
                      <a:endParaRPr lang="en-IN" sz="24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ctr" fontAlgn="b"/>
                      <a:r>
                        <a:rPr lang="en-IN" sz="2400" u="none" strike="noStrike" dirty="0">
                          <a:effectLst/>
                        </a:rPr>
                        <a:t>Description</a:t>
                      </a:r>
                      <a:endParaRPr lang="en-IN" sz="24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ctr" fontAlgn="b"/>
                      <a:endParaRPr lang="en-IN" sz="2400" b="0" i="0" u="none" strike="noStrike" dirty="0">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2503386770"/>
                  </a:ext>
                </a:extLst>
              </a:tr>
              <a:tr h="399051">
                <a:tc>
                  <a:txBody>
                    <a:bodyPr/>
                    <a:lstStyle/>
                    <a:p>
                      <a:pPr algn="ctr" fontAlgn="b"/>
                      <a:r>
                        <a:rPr lang="en-IN" sz="2400" u="none" strike="noStrike" kern="1200" dirty="0">
                          <a:solidFill>
                            <a:schemeClr val="tx1"/>
                          </a:solidFill>
                          <a:effectLst/>
                          <a:latin typeface="+mj-lt"/>
                          <a:ea typeface="+mn-ea"/>
                          <a:cs typeface="+mn-cs"/>
                        </a:rPr>
                        <a:t>6J</a:t>
                      </a:r>
                    </a:p>
                  </a:txBody>
                  <a:tcPr marL="9525" marR="9525" marT="9525" marB="0" anchor="ctr"/>
                </a:tc>
                <a:tc>
                  <a:txBody>
                    <a:bodyPr/>
                    <a:lstStyle/>
                    <a:p>
                      <a:pPr algn="l" fontAlgn="t"/>
                      <a:r>
                        <a:rPr lang="en-IN" sz="2400" u="none" strike="noStrike" kern="1200" baseline="0" dirty="0">
                          <a:solidFill>
                            <a:schemeClr val="tx1"/>
                          </a:solidFill>
                          <a:effectLst/>
                          <a:latin typeface="+mj-lt"/>
                          <a:ea typeface="+mn-ea"/>
                          <a:cs typeface="+mn-cs"/>
                        </a:rPr>
                        <a:t>Difference (I - A above)</a:t>
                      </a:r>
                    </a:p>
                    <a:p>
                      <a:pPr algn="l" fontAlgn="t"/>
                      <a:r>
                        <a:rPr lang="en-IN" sz="2400" b="1" u="none" strike="noStrike" kern="1200" baseline="0" dirty="0">
                          <a:solidFill>
                            <a:schemeClr val="tx1"/>
                          </a:solidFill>
                          <a:effectLst/>
                          <a:latin typeface="+mj-lt"/>
                          <a:ea typeface="+mn-ea"/>
                          <a:cs typeface="+mn-cs"/>
                        </a:rPr>
                        <a:t>Actual 3B vs Detailed Reporting </a:t>
                      </a:r>
                      <a:r>
                        <a:rPr lang="en-IN" sz="2400" b="0" u="none" strike="noStrike" kern="1200" baseline="0" dirty="0">
                          <a:solidFill>
                            <a:schemeClr val="tx1"/>
                          </a:solidFill>
                          <a:effectLst/>
                          <a:latin typeface="+mj-lt"/>
                          <a:ea typeface="+mn-ea"/>
                          <a:cs typeface="+mn-cs"/>
                        </a:rPr>
                        <a:t>( Result could be Positive, Negative or Matching)</a:t>
                      </a:r>
                    </a:p>
                  </a:txBody>
                  <a:tcPr marL="9525" marR="9525" marT="9525" marB="0"/>
                </a:tc>
                <a:tc>
                  <a:txBody>
                    <a:bodyPr/>
                    <a:lstStyle/>
                    <a:p>
                      <a:pPr algn="ctr" fontAlgn="ctr"/>
                      <a:r>
                        <a:rPr lang="en-IN" sz="2400" b="0" i="0" u="none" strike="noStrike" dirty="0">
                          <a:solidFill>
                            <a:schemeClr val="dk1"/>
                          </a:solidFill>
                          <a:effectLst/>
                          <a:latin typeface="+mj-lt"/>
                        </a:rPr>
                        <a:t>AUTO</a:t>
                      </a:r>
                    </a:p>
                  </a:txBody>
                  <a:tcPr marL="7620" marR="7620" marT="7620" marB="0" anchor="ctr"/>
                </a:tc>
                <a:extLst>
                  <a:ext uri="{0D108BD9-81ED-4DB2-BD59-A6C34878D82A}">
                    <a16:rowId xmlns:a16="http://schemas.microsoft.com/office/drawing/2014/main" val="2472437898"/>
                  </a:ext>
                </a:extLst>
              </a:tr>
              <a:tr h="439408">
                <a:tc>
                  <a:txBody>
                    <a:bodyPr/>
                    <a:lstStyle/>
                    <a:p>
                      <a:pPr algn="ctr" fontAlgn="b"/>
                      <a:r>
                        <a:rPr lang="en-IN" sz="2400" u="none" strike="noStrike" kern="1200" dirty="0">
                          <a:solidFill>
                            <a:schemeClr val="tx1"/>
                          </a:solidFill>
                          <a:effectLst/>
                          <a:latin typeface="+mj-lt"/>
                          <a:ea typeface="+mn-ea"/>
                          <a:cs typeface="+mn-cs"/>
                        </a:rPr>
                        <a:t>6K</a:t>
                      </a:r>
                    </a:p>
                  </a:txBody>
                  <a:tcPr marL="9525" marR="9525" marT="9525" marB="0" anchor="ctr"/>
                </a:tc>
                <a:tc>
                  <a:txBody>
                    <a:bodyPr/>
                    <a:lstStyle/>
                    <a:p>
                      <a:pPr algn="l" fontAlgn="t"/>
                      <a:r>
                        <a:rPr lang="en-IN" sz="2400" u="none" strike="noStrike" kern="1200" baseline="0" dirty="0">
                          <a:solidFill>
                            <a:schemeClr val="tx1"/>
                          </a:solidFill>
                          <a:effectLst/>
                          <a:latin typeface="+mj-lt"/>
                          <a:ea typeface="+mn-ea"/>
                          <a:cs typeface="+mn-cs"/>
                        </a:rPr>
                        <a:t>Transition Credit through TRAN-I (including revisions if any)</a:t>
                      </a:r>
                    </a:p>
                  </a:txBody>
                  <a:tcPr marL="9525" marR="9525" marT="9525" marB="0"/>
                </a:tc>
                <a:tc>
                  <a:txBody>
                    <a:bodyPr/>
                    <a:lstStyle/>
                    <a:p>
                      <a:pPr algn="ctr" fontAlgn="ctr"/>
                      <a:r>
                        <a:rPr lang="en-IN" sz="2400" b="0" i="0" u="none" strike="noStrike" dirty="0">
                          <a:solidFill>
                            <a:srgbClr val="000000"/>
                          </a:solidFill>
                          <a:effectLst/>
                          <a:latin typeface="+mj-lt"/>
                        </a:rPr>
                        <a:t>4A5</a:t>
                      </a:r>
                    </a:p>
                  </a:txBody>
                  <a:tcPr marL="7620" marR="7620" marT="7620" marB="0" anchor="ctr"/>
                </a:tc>
                <a:extLst>
                  <a:ext uri="{0D108BD9-81ED-4DB2-BD59-A6C34878D82A}">
                    <a16:rowId xmlns:a16="http://schemas.microsoft.com/office/drawing/2014/main" val="123909872"/>
                  </a:ext>
                </a:extLst>
              </a:tr>
              <a:tr h="399051">
                <a:tc>
                  <a:txBody>
                    <a:bodyPr/>
                    <a:lstStyle/>
                    <a:p>
                      <a:pPr algn="ctr" fontAlgn="b"/>
                      <a:r>
                        <a:rPr lang="en-IN" sz="2400" u="none" strike="noStrike" kern="1200" dirty="0">
                          <a:solidFill>
                            <a:schemeClr val="tx1"/>
                          </a:solidFill>
                          <a:effectLst/>
                          <a:latin typeface="+mj-lt"/>
                          <a:ea typeface="+mn-ea"/>
                          <a:cs typeface="+mn-cs"/>
                        </a:rPr>
                        <a:t>6L</a:t>
                      </a:r>
                    </a:p>
                  </a:txBody>
                  <a:tcPr marL="9525" marR="9525" marT="9525" marB="0" anchor="ctr"/>
                </a:tc>
                <a:tc>
                  <a:txBody>
                    <a:bodyPr/>
                    <a:lstStyle/>
                    <a:p>
                      <a:pPr algn="l" fontAlgn="t"/>
                      <a:r>
                        <a:rPr lang="en-IN" sz="2400" u="none" strike="noStrike" kern="1200" baseline="0" dirty="0">
                          <a:solidFill>
                            <a:schemeClr val="tx1"/>
                          </a:solidFill>
                          <a:effectLst/>
                          <a:latin typeface="+mj-lt"/>
                          <a:ea typeface="+mn-ea"/>
                          <a:cs typeface="+mn-cs"/>
                        </a:rPr>
                        <a:t>Transition Credit through TRAN-II</a:t>
                      </a:r>
                    </a:p>
                  </a:txBody>
                  <a:tcPr marL="9525" marR="9525" marT="9525" marB="0"/>
                </a:tc>
                <a:tc>
                  <a:txBody>
                    <a:bodyPr/>
                    <a:lstStyle/>
                    <a:p>
                      <a:pPr algn="ctr" fontAlgn="ctr"/>
                      <a:r>
                        <a:rPr lang="en-IN" sz="2400" b="0" i="0" u="none" strike="noStrike" dirty="0">
                          <a:solidFill>
                            <a:srgbClr val="FF0000"/>
                          </a:solidFill>
                          <a:effectLst/>
                          <a:latin typeface="+mj-lt"/>
                        </a:rPr>
                        <a:t>TRAN</a:t>
                      </a:r>
                    </a:p>
                  </a:txBody>
                  <a:tcPr marL="7620" marR="7620" marT="7620" marB="0" anchor="ctr"/>
                </a:tc>
                <a:extLst>
                  <a:ext uri="{0D108BD9-81ED-4DB2-BD59-A6C34878D82A}">
                    <a16:rowId xmlns:a16="http://schemas.microsoft.com/office/drawing/2014/main" val="3632908530"/>
                  </a:ext>
                </a:extLst>
              </a:tr>
              <a:tr h="534399">
                <a:tc>
                  <a:txBody>
                    <a:bodyPr/>
                    <a:lstStyle/>
                    <a:p>
                      <a:pPr algn="ctr" fontAlgn="b"/>
                      <a:r>
                        <a:rPr lang="en-IN" sz="2400" u="none" strike="noStrike" kern="1200" dirty="0">
                          <a:solidFill>
                            <a:schemeClr val="tx1"/>
                          </a:solidFill>
                          <a:effectLst/>
                          <a:latin typeface="+mj-lt"/>
                          <a:ea typeface="+mn-ea"/>
                          <a:cs typeface="+mn-cs"/>
                        </a:rPr>
                        <a:t>6M</a:t>
                      </a:r>
                    </a:p>
                  </a:txBody>
                  <a:tcPr marL="9525" marR="9525" marT="9525" marB="0" anchor="ctr"/>
                </a:tc>
                <a:tc>
                  <a:txBody>
                    <a:bodyPr/>
                    <a:lstStyle/>
                    <a:p>
                      <a:pPr algn="l" fontAlgn="t"/>
                      <a:r>
                        <a:rPr lang="en-IN" sz="2400" u="none" strike="noStrike" kern="1200" baseline="0" dirty="0">
                          <a:solidFill>
                            <a:schemeClr val="tx1"/>
                          </a:solidFill>
                          <a:effectLst/>
                          <a:latin typeface="+mj-lt"/>
                          <a:ea typeface="+mn-ea"/>
                          <a:cs typeface="+mn-cs"/>
                        </a:rPr>
                        <a:t>Any other ITC availed but not specified above </a:t>
                      </a:r>
                      <a:r>
                        <a:rPr lang="en-IN" sz="2400" u="none" strike="noStrike" kern="1200" baseline="0" dirty="0" err="1">
                          <a:solidFill>
                            <a:schemeClr val="tx1"/>
                          </a:solidFill>
                          <a:effectLst/>
                          <a:latin typeface="+mj-lt"/>
                          <a:ea typeface="+mn-ea"/>
                          <a:cs typeface="+mn-cs"/>
                        </a:rPr>
                        <a:t>eg</a:t>
                      </a:r>
                      <a:r>
                        <a:rPr lang="en-IN" sz="2400" u="none" strike="noStrike" kern="1200" baseline="0" dirty="0">
                          <a:solidFill>
                            <a:schemeClr val="tx1"/>
                          </a:solidFill>
                          <a:effectLst/>
                          <a:latin typeface="+mj-lt"/>
                          <a:ea typeface="+mn-ea"/>
                          <a:cs typeface="+mn-cs"/>
                        </a:rPr>
                        <a:t>: ITC 01, ITC 02, etc</a:t>
                      </a:r>
                    </a:p>
                  </a:txBody>
                  <a:tcPr marL="9525" marR="9525" marT="9525" marB="0"/>
                </a:tc>
                <a:tc>
                  <a:txBody>
                    <a:bodyPr/>
                    <a:lstStyle/>
                    <a:p>
                      <a:pPr algn="ctr" fontAlgn="ctr"/>
                      <a:r>
                        <a:rPr lang="en-IN" sz="2400" b="0" i="0" u="none" strike="noStrike" dirty="0">
                          <a:solidFill>
                            <a:srgbClr val="FF0000"/>
                          </a:solidFill>
                          <a:effectLst/>
                          <a:latin typeface="+mj-lt"/>
                        </a:rPr>
                        <a:t>TRAN</a:t>
                      </a:r>
                    </a:p>
                  </a:txBody>
                  <a:tcPr marL="7620" marR="7620" marT="7620" marB="0" anchor="ctr"/>
                </a:tc>
                <a:extLst>
                  <a:ext uri="{0D108BD9-81ED-4DB2-BD59-A6C34878D82A}">
                    <a16:rowId xmlns:a16="http://schemas.microsoft.com/office/drawing/2014/main" val="525429318"/>
                  </a:ext>
                </a:extLst>
              </a:tr>
              <a:tr h="596519">
                <a:tc>
                  <a:txBody>
                    <a:bodyPr/>
                    <a:lstStyle/>
                    <a:p>
                      <a:pPr algn="ctr" fontAlgn="b"/>
                      <a:r>
                        <a:rPr lang="en-IN" sz="2400" u="none" strike="noStrike" kern="1200" dirty="0">
                          <a:solidFill>
                            <a:schemeClr val="tx1"/>
                          </a:solidFill>
                          <a:effectLst/>
                          <a:latin typeface="+mj-lt"/>
                          <a:ea typeface="+mn-ea"/>
                          <a:cs typeface="+mn-cs"/>
                        </a:rPr>
                        <a:t>6N</a:t>
                      </a:r>
                    </a:p>
                  </a:txBody>
                  <a:tcPr marL="9525" marR="9525" marT="9525" marB="0" anchor="ctr"/>
                </a:tc>
                <a:tc>
                  <a:txBody>
                    <a:bodyPr/>
                    <a:lstStyle/>
                    <a:p>
                      <a:pPr algn="l" fontAlgn="t"/>
                      <a:r>
                        <a:rPr lang="en-IN" sz="2400" u="none" strike="noStrike" kern="1200" baseline="0" dirty="0">
                          <a:solidFill>
                            <a:schemeClr val="tx1"/>
                          </a:solidFill>
                          <a:effectLst/>
                          <a:latin typeface="+mj-lt"/>
                          <a:ea typeface="+mn-ea"/>
                          <a:cs typeface="+mn-cs"/>
                        </a:rPr>
                        <a:t>Sub-total (K to M above)</a:t>
                      </a:r>
                    </a:p>
                  </a:txBody>
                  <a:tcPr marL="9525" marR="9525" marT="9525" marB="0"/>
                </a:tc>
                <a:tc>
                  <a:txBody>
                    <a:bodyPr/>
                    <a:lstStyle/>
                    <a:p>
                      <a:pPr algn="ctr" fontAlgn="ctr"/>
                      <a:r>
                        <a:rPr kumimoji="0" lang="en-IN" sz="2400" b="0" i="0" u="none" strike="noStrike" kern="1200" cap="none" spc="0" normalizeH="0" baseline="0" noProof="0" dirty="0">
                          <a:ln>
                            <a:noFill/>
                          </a:ln>
                          <a:solidFill>
                            <a:prstClr val="black"/>
                          </a:solidFill>
                          <a:effectLst/>
                          <a:uLnTx/>
                          <a:uFillTx/>
                          <a:latin typeface="Calibri Light" panose="020F0302020204030204"/>
                          <a:ea typeface="+mn-ea"/>
                          <a:cs typeface="+mn-cs"/>
                        </a:rPr>
                        <a:t>AUTO</a:t>
                      </a:r>
                      <a:endParaRPr lang="en-IN" sz="2400" b="0" i="0" u="none" strike="noStrike" kern="1200" dirty="0">
                        <a:solidFill>
                          <a:srgbClr val="000000"/>
                        </a:solidFill>
                        <a:effectLst/>
                        <a:latin typeface="+mj-lt"/>
                        <a:ea typeface="+mn-ea"/>
                        <a:cs typeface="+mn-cs"/>
                      </a:endParaRPr>
                    </a:p>
                  </a:txBody>
                  <a:tcPr marL="7620" marR="7620" marT="7620" marB="0" anchor="ctr"/>
                </a:tc>
                <a:extLst>
                  <a:ext uri="{0D108BD9-81ED-4DB2-BD59-A6C34878D82A}">
                    <a16:rowId xmlns:a16="http://schemas.microsoft.com/office/drawing/2014/main" val="272942225"/>
                  </a:ext>
                </a:extLst>
              </a:tr>
              <a:tr h="596519">
                <a:tc>
                  <a:txBody>
                    <a:bodyPr/>
                    <a:lstStyle/>
                    <a:p>
                      <a:pPr algn="ctr" fontAlgn="b"/>
                      <a:r>
                        <a:rPr lang="en-IN" sz="2400" u="none" strike="noStrike" kern="1200" dirty="0">
                          <a:solidFill>
                            <a:schemeClr val="tx1"/>
                          </a:solidFill>
                          <a:effectLst/>
                          <a:latin typeface="+mj-lt"/>
                          <a:ea typeface="+mn-ea"/>
                          <a:cs typeface="+mn-cs"/>
                        </a:rPr>
                        <a:t>6O</a:t>
                      </a:r>
                    </a:p>
                  </a:txBody>
                  <a:tcPr marL="9525" marR="9525" marT="9525" marB="0" anchor="ctr"/>
                </a:tc>
                <a:tc>
                  <a:txBody>
                    <a:bodyPr/>
                    <a:lstStyle/>
                    <a:p>
                      <a:pPr algn="l" fontAlgn="t"/>
                      <a:r>
                        <a:rPr lang="en-IN" sz="2400" u="none" strike="noStrike" kern="1200" baseline="0" dirty="0">
                          <a:solidFill>
                            <a:schemeClr val="tx1"/>
                          </a:solidFill>
                          <a:effectLst/>
                          <a:latin typeface="+mj-lt"/>
                          <a:ea typeface="+mn-ea"/>
                          <a:cs typeface="+mn-cs"/>
                        </a:rPr>
                        <a:t>Total ITC availed (I + N above)</a:t>
                      </a:r>
                    </a:p>
                  </a:txBody>
                  <a:tcPr marL="9525" marR="9525" marT="9525" marB="0"/>
                </a:tc>
                <a:tc>
                  <a:txBody>
                    <a:bodyPr/>
                    <a:lstStyle/>
                    <a:p>
                      <a:pPr algn="ctr" fontAlgn="ctr"/>
                      <a:r>
                        <a:rPr kumimoji="0" lang="en-IN" sz="2400" b="0" i="0" u="none" strike="noStrike" kern="1200" cap="none" spc="0" normalizeH="0" baseline="0" noProof="0" dirty="0">
                          <a:ln>
                            <a:noFill/>
                          </a:ln>
                          <a:solidFill>
                            <a:prstClr val="black"/>
                          </a:solidFill>
                          <a:effectLst/>
                          <a:uLnTx/>
                          <a:uFillTx/>
                          <a:latin typeface="Calibri Light" panose="020F0302020204030204"/>
                          <a:ea typeface="+mn-ea"/>
                          <a:cs typeface="+mn-cs"/>
                        </a:rPr>
                        <a:t>AUTO</a:t>
                      </a:r>
                      <a:endParaRPr lang="en-IN" sz="2400" b="0" i="0" u="none" strike="noStrike" kern="1200" dirty="0">
                        <a:solidFill>
                          <a:srgbClr val="000000"/>
                        </a:solidFill>
                        <a:effectLst/>
                        <a:latin typeface="+mj-lt"/>
                        <a:ea typeface="+mn-ea"/>
                        <a:cs typeface="+mn-cs"/>
                      </a:endParaRPr>
                    </a:p>
                  </a:txBody>
                  <a:tcPr marL="7620" marR="7620" marT="7620" marB="0" anchor="ctr"/>
                </a:tc>
                <a:extLst>
                  <a:ext uri="{0D108BD9-81ED-4DB2-BD59-A6C34878D82A}">
                    <a16:rowId xmlns:a16="http://schemas.microsoft.com/office/drawing/2014/main" val="1908508084"/>
                  </a:ext>
                </a:extLst>
              </a:tr>
            </a:tbl>
          </a:graphicData>
        </a:graphic>
      </p:graphicFrame>
      <p:sp>
        <p:nvSpPr>
          <p:cNvPr id="3" name="Title 1">
            <a:extLst>
              <a:ext uri="{FF2B5EF4-FFF2-40B4-BE49-F238E27FC236}">
                <a16:creationId xmlns:a16="http://schemas.microsoft.com/office/drawing/2014/main" id="{3B0FB09F-00DC-48D0-95BC-1342574BA1ED}"/>
              </a:ext>
            </a:extLst>
          </p:cNvPr>
          <p:cNvSpPr>
            <a:spLocks noGrp="1"/>
          </p:cNvSpPr>
          <p:nvPr>
            <p:ph type="title"/>
          </p:nvPr>
        </p:nvSpPr>
        <p:spPr>
          <a:xfrm>
            <a:off x="733424" y="0"/>
            <a:ext cx="10515600" cy="582585"/>
          </a:xfrm>
        </p:spPr>
        <p:txBody>
          <a:bodyPr>
            <a:normAutofit/>
          </a:bodyPr>
          <a:lstStyle/>
          <a:p>
            <a:r>
              <a:rPr lang="en-IN" sz="2400" dirty="0">
                <a:latin typeface="Bookman Old Style" panose="02050604050505020204" pitchFamily="18" charset="0"/>
              </a:rPr>
              <a:t>Details of ITC availed as declared in returns filed during the FY</a:t>
            </a:r>
          </a:p>
        </p:txBody>
      </p:sp>
      <p:sp>
        <p:nvSpPr>
          <p:cNvPr id="6" name="Rectangle 5">
            <a:extLst>
              <a:ext uri="{FF2B5EF4-FFF2-40B4-BE49-F238E27FC236}">
                <a16:creationId xmlns:a16="http://schemas.microsoft.com/office/drawing/2014/main" id="{DAA2C20B-17DF-40F9-A922-44FACD8D173F}"/>
              </a:ext>
            </a:extLst>
          </p:cNvPr>
          <p:cNvSpPr/>
          <p:nvPr/>
        </p:nvSpPr>
        <p:spPr>
          <a:xfrm>
            <a:off x="1012143" y="5433020"/>
            <a:ext cx="3644695" cy="1200329"/>
          </a:xfrm>
          <a:prstGeom prst="rect">
            <a:avLst/>
          </a:prstGeom>
        </p:spPr>
        <p:txBody>
          <a:bodyPr wrap="square">
            <a:spAutoFit/>
          </a:bodyPr>
          <a:lstStyle/>
          <a:p>
            <a:r>
              <a:rPr lang="en-IN" sz="2400" b="1" dirty="0">
                <a:latin typeface="+mj-lt"/>
              </a:rPr>
              <a:t>Note:</a:t>
            </a:r>
          </a:p>
          <a:p>
            <a:pPr marL="342900" indent="-342900">
              <a:buAutoNum type="arabicPeriod"/>
            </a:pPr>
            <a:r>
              <a:rPr lang="en-IN" sz="2400" b="1" dirty="0">
                <a:latin typeface="+mj-lt"/>
              </a:rPr>
              <a:t>6J is only for reporting</a:t>
            </a:r>
          </a:p>
          <a:p>
            <a:pPr marL="342900" indent="-342900">
              <a:buAutoNum type="arabicPeriod"/>
            </a:pPr>
            <a:endParaRPr lang="en-IN" sz="2400" b="1" dirty="0">
              <a:latin typeface="+mj-lt"/>
            </a:endParaRPr>
          </a:p>
        </p:txBody>
      </p:sp>
      <p:sp>
        <p:nvSpPr>
          <p:cNvPr id="2" name="Footer Placeholder 1">
            <a:extLst>
              <a:ext uri="{FF2B5EF4-FFF2-40B4-BE49-F238E27FC236}">
                <a16:creationId xmlns:a16="http://schemas.microsoft.com/office/drawing/2014/main" id="{FA483716-D075-4580-9031-8643DC61FBD0}"/>
              </a:ext>
            </a:extLst>
          </p:cNvPr>
          <p:cNvSpPr>
            <a:spLocks noGrp="1"/>
          </p:cNvSpPr>
          <p:nvPr>
            <p:ph type="ftr" sz="quarter" idx="11"/>
          </p:nvPr>
        </p:nvSpPr>
        <p:spPr/>
        <p:txBody>
          <a:bodyPr/>
          <a:lstStyle/>
          <a:p>
            <a:r>
              <a:rPr lang="pt-BR"/>
              <a:t>S &amp; Y</a:t>
            </a:r>
            <a:endParaRPr lang="en-IN"/>
          </a:p>
        </p:txBody>
      </p:sp>
      <p:pic>
        <p:nvPicPr>
          <p:cNvPr id="7" name="Picture 6">
            <a:extLst>
              <a:ext uri="{FF2B5EF4-FFF2-40B4-BE49-F238E27FC236}">
                <a16:creationId xmlns:a16="http://schemas.microsoft.com/office/drawing/2014/main" id="{7D0B74FD-D764-4C9A-B09F-C54075C0CCEA}"/>
              </a:ext>
            </a:extLst>
          </p:cNvPr>
          <p:cNvPicPr/>
          <p:nvPr/>
        </p:nvPicPr>
        <p:blipFill>
          <a:blip r:embed="rId3" cstate="print"/>
          <a:srcRect/>
          <a:stretch>
            <a:fillRect/>
          </a:stretch>
        </p:blipFill>
        <p:spPr bwMode="auto">
          <a:xfrm>
            <a:off x="11471414" y="0"/>
            <a:ext cx="720585" cy="581891"/>
          </a:xfrm>
          <a:prstGeom prst="rect">
            <a:avLst/>
          </a:prstGeom>
          <a:noFill/>
          <a:ln w="9525">
            <a:noFill/>
            <a:miter lim="800000"/>
            <a:headEnd/>
            <a:tailEnd/>
          </a:ln>
        </p:spPr>
      </p:pic>
    </p:spTree>
    <p:extLst>
      <p:ext uri="{BB962C8B-B14F-4D97-AF65-F5344CB8AC3E}">
        <p14:creationId xmlns:p14="http://schemas.microsoft.com/office/powerpoint/2010/main" val="361469960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93936139"/>
              </p:ext>
            </p:extLst>
          </p:nvPr>
        </p:nvGraphicFramePr>
        <p:xfrm>
          <a:off x="308344" y="1044071"/>
          <a:ext cx="11387469" cy="5559188"/>
        </p:xfrm>
        <a:graphic>
          <a:graphicData uri="http://schemas.openxmlformats.org/drawingml/2006/table">
            <a:tbl>
              <a:tblPr firstRow="1" bandRow="1">
                <a:tableStyleId>{72833802-FEF1-4C79-8D5D-14CF1EAF98D9}</a:tableStyleId>
              </a:tblPr>
              <a:tblGrid>
                <a:gridCol w="957369">
                  <a:extLst>
                    <a:ext uri="{9D8B030D-6E8A-4147-A177-3AD203B41FA5}">
                      <a16:colId xmlns:a16="http://schemas.microsoft.com/office/drawing/2014/main" val="1332197401"/>
                    </a:ext>
                  </a:extLst>
                </a:gridCol>
                <a:gridCol w="3591430">
                  <a:extLst>
                    <a:ext uri="{9D8B030D-6E8A-4147-A177-3AD203B41FA5}">
                      <a16:colId xmlns:a16="http://schemas.microsoft.com/office/drawing/2014/main" val="2984733415"/>
                    </a:ext>
                  </a:extLst>
                </a:gridCol>
                <a:gridCol w="6838670">
                  <a:extLst>
                    <a:ext uri="{9D8B030D-6E8A-4147-A177-3AD203B41FA5}">
                      <a16:colId xmlns:a16="http://schemas.microsoft.com/office/drawing/2014/main" val="3582047896"/>
                    </a:ext>
                  </a:extLst>
                </a:gridCol>
              </a:tblGrid>
              <a:tr h="399051">
                <a:tc>
                  <a:txBody>
                    <a:bodyPr/>
                    <a:lstStyle/>
                    <a:p>
                      <a:pPr algn="ctr" fontAlgn="b"/>
                      <a:r>
                        <a:rPr lang="en-IN" sz="2200" u="none" strike="noStrike" dirty="0">
                          <a:effectLst/>
                        </a:rPr>
                        <a:t>Table </a:t>
                      </a:r>
                      <a:endParaRPr lang="en-IN" sz="22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ctr" fontAlgn="b"/>
                      <a:r>
                        <a:rPr lang="en-IN" sz="2200" u="none" strike="noStrike" dirty="0">
                          <a:effectLst/>
                        </a:rPr>
                        <a:t>Description</a:t>
                      </a:r>
                      <a:endParaRPr lang="en-IN" sz="22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ctr" fontAlgn="b"/>
                      <a:endParaRPr lang="en-IN" sz="2200" b="0" i="0" u="none" strike="noStrike" dirty="0">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2503386770"/>
                  </a:ext>
                </a:extLst>
              </a:tr>
              <a:tr h="399051">
                <a:tc>
                  <a:txBody>
                    <a:bodyPr/>
                    <a:lstStyle/>
                    <a:p>
                      <a:pPr algn="ctr" fontAlgn="b"/>
                      <a:r>
                        <a:rPr lang="en-IN" sz="2200" u="none" strike="noStrike" kern="1200" dirty="0">
                          <a:solidFill>
                            <a:schemeClr val="tx1"/>
                          </a:solidFill>
                          <a:effectLst/>
                          <a:latin typeface="+mj-lt"/>
                          <a:ea typeface="+mn-ea"/>
                          <a:cs typeface="+mn-cs"/>
                        </a:rPr>
                        <a:t>7A</a:t>
                      </a:r>
                    </a:p>
                  </a:txBody>
                  <a:tcPr marL="9525" marR="9525" marT="9525" marB="0" anchor="b"/>
                </a:tc>
                <a:tc>
                  <a:txBody>
                    <a:bodyPr/>
                    <a:lstStyle/>
                    <a:p>
                      <a:pPr algn="l" fontAlgn="t"/>
                      <a:r>
                        <a:rPr lang="en-IN" sz="2200" u="none" strike="noStrike" kern="1200" baseline="0" dirty="0">
                          <a:solidFill>
                            <a:schemeClr val="tx1"/>
                          </a:solidFill>
                          <a:effectLst/>
                          <a:latin typeface="+mj-lt"/>
                          <a:ea typeface="+mn-ea"/>
                          <a:cs typeface="+mn-cs"/>
                        </a:rPr>
                        <a:t>As per Rule 37</a:t>
                      </a:r>
                    </a:p>
                  </a:txBody>
                  <a:tcPr marL="9525" marR="9525" marT="9525" marB="0"/>
                </a:tc>
                <a:tc>
                  <a:txBody>
                    <a:bodyPr/>
                    <a:lstStyle/>
                    <a:p>
                      <a:pPr lvl="1" algn="l" fontAlgn="ctr"/>
                      <a:r>
                        <a:rPr lang="en-IN" sz="2200" b="0" i="0" u="none" strike="noStrike" dirty="0">
                          <a:solidFill>
                            <a:schemeClr val="dk1"/>
                          </a:solidFill>
                          <a:effectLst/>
                          <a:latin typeface="+mj-lt"/>
                        </a:rPr>
                        <a:t>Section 16(2) – payment to supplier not made – 180 days</a:t>
                      </a:r>
                    </a:p>
                  </a:txBody>
                  <a:tcPr marL="7620" marR="7620" marT="7620" marB="0" anchor="ctr"/>
                </a:tc>
                <a:extLst>
                  <a:ext uri="{0D108BD9-81ED-4DB2-BD59-A6C34878D82A}">
                    <a16:rowId xmlns:a16="http://schemas.microsoft.com/office/drawing/2014/main" val="2472437898"/>
                  </a:ext>
                </a:extLst>
              </a:tr>
              <a:tr h="439408">
                <a:tc>
                  <a:txBody>
                    <a:bodyPr/>
                    <a:lstStyle/>
                    <a:p>
                      <a:pPr algn="ctr" fontAlgn="b"/>
                      <a:r>
                        <a:rPr lang="en-IN" sz="2200" u="none" strike="noStrike" kern="1200" dirty="0">
                          <a:solidFill>
                            <a:schemeClr val="tx1"/>
                          </a:solidFill>
                          <a:effectLst/>
                          <a:latin typeface="+mj-lt"/>
                          <a:ea typeface="+mn-ea"/>
                          <a:cs typeface="+mn-cs"/>
                        </a:rPr>
                        <a:t>7B</a:t>
                      </a:r>
                    </a:p>
                  </a:txBody>
                  <a:tcPr marL="9525" marR="9525" marT="9525" marB="0" anchor="b"/>
                </a:tc>
                <a:tc>
                  <a:txBody>
                    <a:bodyPr/>
                    <a:lstStyle/>
                    <a:p>
                      <a:pPr algn="l" fontAlgn="t"/>
                      <a:r>
                        <a:rPr lang="en-IN" sz="2200" u="none" strike="noStrike" kern="1200" baseline="0" dirty="0">
                          <a:solidFill>
                            <a:schemeClr val="tx1"/>
                          </a:solidFill>
                          <a:effectLst/>
                          <a:latin typeface="+mj-lt"/>
                          <a:ea typeface="+mn-ea"/>
                          <a:cs typeface="+mn-cs"/>
                        </a:rPr>
                        <a:t>As per Rule 39</a:t>
                      </a:r>
                    </a:p>
                  </a:txBody>
                  <a:tcPr marL="9525" marR="9525" marT="9525" marB="0"/>
                </a:tc>
                <a:tc>
                  <a:txBody>
                    <a:bodyPr/>
                    <a:lstStyle/>
                    <a:p>
                      <a:pPr lvl="1" algn="l" fontAlgn="ctr"/>
                      <a:r>
                        <a:rPr lang="en-IN" sz="2200" b="0" i="0" u="none" strike="noStrike" dirty="0">
                          <a:solidFill>
                            <a:srgbClr val="000000"/>
                          </a:solidFill>
                          <a:effectLst/>
                          <a:latin typeface="+mj-lt"/>
                        </a:rPr>
                        <a:t>ISD – apportioned is in negative because of CR Note by the ISD</a:t>
                      </a:r>
                    </a:p>
                  </a:txBody>
                  <a:tcPr marL="7620" marR="7620" marT="7620" marB="0" anchor="ctr"/>
                </a:tc>
                <a:extLst>
                  <a:ext uri="{0D108BD9-81ED-4DB2-BD59-A6C34878D82A}">
                    <a16:rowId xmlns:a16="http://schemas.microsoft.com/office/drawing/2014/main" val="123909872"/>
                  </a:ext>
                </a:extLst>
              </a:tr>
              <a:tr h="399051">
                <a:tc>
                  <a:txBody>
                    <a:bodyPr/>
                    <a:lstStyle/>
                    <a:p>
                      <a:pPr algn="ctr" fontAlgn="b"/>
                      <a:r>
                        <a:rPr lang="en-IN" sz="2200" u="none" strike="noStrike" kern="1200" dirty="0">
                          <a:solidFill>
                            <a:schemeClr val="tx1"/>
                          </a:solidFill>
                          <a:effectLst/>
                          <a:latin typeface="+mj-lt"/>
                          <a:ea typeface="+mn-ea"/>
                          <a:cs typeface="+mn-cs"/>
                        </a:rPr>
                        <a:t>7C</a:t>
                      </a:r>
                    </a:p>
                  </a:txBody>
                  <a:tcPr marL="9525" marR="9525" marT="9525" marB="0" anchor="b"/>
                </a:tc>
                <a:tc>
                  <a:txBody>
                    <a:bodyPr/>
                    <a:lstStyle/>
                    <a:p>
                      <a:pPr algn="l" fontAlgn="t"/>
                      <a:r>
                        <a:rPr lang="en-IN" sz="2200" u="none" strike="noStrike" kern="1200" baseline="0" dirty="0">
                          <a:solidFill>
                            <a:schemeClr val="tx1"/>
                          </a:solidFill>
                          <a:effectLst/>
                          <a:latin typeface="+mj-lt"/>
                          <a:ea typeface="+mn-ea"/>
                          <a:cs typeface="+mn-cs"/>
                        </a:rPr>
                        <a:t>As per Rule 42</a:t>
                      </a:r>
                    </a:p>
                  </a:txBody>
                  <a:tcPr marL="9525" marR="9525" marT="9525" marB="0"/>
                </a:tc>
                <a:tc>
                  <a:txBody>
                    <a:bodyPr/>
                    <a:lstStyle/>
                    <a:p>
                      <a:pPr lvl="1" algn="l" fontAlgn="ctr"/>
                      <a:r>
                        <a:rPr lang="en-IN" sz="2200" b="0" i="0" u="none" strike="noStrike" dirty="0">
                          <a:solidFill>
                            <a:schemeClr val="tx1"/>
                          </a:solidFill>
                          <a:effectLst/>
                          <a:latin typeface="+mj-lt"/>
                        </a:rPr>
                        <a:t>Proportionate reversal of credit on common input tax and other than business purpose input tax (D1+D2)</a:t>
                      </a:r>
                    </a:p>
                  </a:txBody>
                  <a:tcPr marL="7620" marR="7620" marT="7620" marB="0" anchor="ctr"/>
                </a:tc>
                <a:extLst>
                  <a:ext uri="{0D108BD9-81ED-4DB2-BD59-A6C34878D82A}">
                    <a16:rowId xmlns:a16="http://schemas.microsoft.com/office/drawing/2014/main" val="3632908530"/>
                  </a:ext>
                </a:extLst>
              </a:tr>
              <a:tr h="359139">
                <a:tc>
                  <a:txBody>
                    <a:bodyPr/>
                    <a:lstStyle/>
                    <a:p>
                      <a:pPr algn="ctr" fontAlgn="b"/>
                      <a:r>
                        <a:rPr lang="en-IN" sz="2200" u="none" strike="noStrike" kern="1200" dirty="0">
                          <a:solidFill>
                            <a:schemeClr val="tx1"/>
                          </a:solidFill>
                          <a:effectLst/>
                          <a:latin typeface="+mj-lt"/>
                          <a:ea typeface="+mn-ea"/>
                          <a:cs typeface="+mn-cs"/>
                        </a:rPr>
                        <a:t>7D</a:t>
                      </a:r>
                    </a:p>
                  </a:txBody>
                  <a:tcPr marL="9525" marR="9525" marT="9525" marB="0" anchor="b"/>
                </a:tc>
                <a:tc>
                  <a:txBody>
                    <a:bodyPr/>
                    <a:lstStyle/>
                    <a:p>
                      <a:pPr algn="l" fontAlgn="t"/>
                      <a:r>
                        <a:rPr lang="en-IN" sz="2200" u="none" strike="noStrike" kern="1200" baseline="0" dirty="0">
                          <a:solidFill>
                            <a:schemeClr val="tx1"/>
                          </a:solidFill>
                          <a:effectLst/>
                          <a:latin typeface="+mj-lt"/>
                          <a:ea typeface="+mn-ea"/>
                          <a:cs typeface="+mn-cs"/>
                        </a:rPr>
                        <a:t>As per Rule 43</a:t>
                      </a:r>
                    </a:p>
                  </a:txBody>
                  <a:tcPr marL="9525" marR="9525" marT="9525" marB="0"/>
                </a:tc>
                <a:tc>
                  <a:txBody>
                    <a:bodyPr/>
                    <a:lstStyle/>
                    <a:p>
                      <a:pPr lvl="1" algn="l" fontAlgn="ctr"/>
                      <a:r>
                        <a:rPr lang="en-IN" sz="2200" b="0" i="0" u="none" strike="noStrike" kern="1200" dirty="0">
                          <a:solidFill>
                            <a:schemeClr val="tx1"/>
                          </a:solidFill>
                          <a:effectLst/>
                          <a:latin typeface="+mj-lt"/>
                          <a:ea typeface="+mn-ea"/>
                          <a:cs typeface="+mn-cs"/>
                        </a:rPr>
                        <a:t>Proportionate reversal of credit on common Capital Goods</a:t>
                      </a:r>
                    </a:p>
                  </a:txBody>
                  <a:tcPr marL="7620" marR="7620" marT="7620" marB="0" anchor="ctr"/>
                </a:tc>
                <a:extLst>
                  <a:ext uri="{0D108BD9-81ED-4DB2-BD59-A6C34878D82A}">
                    <a16:rowId xmlns:a16="http://schemas.microsoft.com/office/drawing/2014/main" val="525429318"/>
                  </a:ext>
                </a:extLst>
              </a:tr>
              <a:tr h="386715">
                <a:tc>
                  <a:txBody>
                    <a:bodyPr/>
                    <a:lstStyle/>
                    <a:p>
                      <a:pPr algn="ctr" fontAlgn="b"/>
                      <a:r>
                        <a:rPr lang="en-IN" sz="2200" u="none" strike="noStrike" kern="1200" dirty="0">
                          <a:solidFill>
                            <a:schemeClr val="tx1"/>
                          </a:solidFill>
                          <a:effectLst/>
                          <a:latin typeface="+mj-lt"/>
                          <a:ea typeface="+mn-ea"/>
                          <a:cs typeface="+mn-cs"/>
                        </a:rPr>
                        <a:t>7E</a:t>
                      </a:r>
                    </a:p>
                  </a:txBody>
                  <a:tcPr marL="9525" marR="9525" marT="9525" marB="0" anchor="b"/>
                </a:tc>
                <a:tc>
                  <a:txBody>
                    <a:bodyPr/>
                    <a:lstStyle/>
                    <a:p>
                      <a:pPr algn="l" fontAlgn="t"/>
                      <a:r>
                        <a:rPr lang="en-IN" sz="2200" u="none" strike="noStrike" kern="1200" baseline="0" dirty="0">
                          <a:solidFill>
                            <a:schemeClr val="tx1"/>
                          </a:solidFill>
                          <a:effectLst/>
                          <a:latin typeface="+mj-lt"/>
                          <a:ea typeface="+mn-ea"/>
                          <a:cs typeface="+mn-cs"/>
                        </a:rPr>
                        <a:t>As per section 17(5)</a:t>
                      </a:r>
                    </a:p>
                  </a:txBody>
                  <a:tcPr marL="9525" marR="9525" marT="9525" marB="0"/>
                </a:tc>
                <a:tc>
                  <a:txBody>
                    <a:bodyPr/>
                    <a:lstStyle/>
                    <a:p>
                      <a:pPr lvl="1" algn="l" fontAlgn="ctr"/>
                      <a:r>
                        <a:rPr kumimoji="0" lang="en-IN" sz="2200" b="0" i="0" u="none" strike="noStrike" kern="1200" cap="none" spc="0" normalizeH="0" baseline="0" noProof="0" dirty="0">
                          <a:ln>
                            <a:noFill/>
                          </a:ln>
                          <a:solidFill>
                            <a:prstClr val="black"/>
                          </a:solidFill>
                          <a:effectLst/>
                          <a:uLnTx/>
                          <a:uFillTx/>
                          <a:latin typeface="Calibri Light" panose="020F0302020204030204"/>
                          <a:ea typeface="+mn-ea"/>
                          <a:cs typeface="+mn-cs"/>
                        </a:rPr>
                        <a:t>Blocked Credits</a:t>
                      </a:r>
                      <a:endParaRPr lang="en-IN" sz="2200" b="0" i="0" u="none" strike="noStrike" kern="1200" dirty="0">
                        <a:solidFill>
                          <a:srgbClr val="000000"/>
                        </a:solidFill>
                        <a:effectLst/>
                        <a:latin typeface="+mj-lt"/>
                        <a:ea typeface="+mn-ea"/>
                        <a:cs typeface="+mn-cs"/>
                      </a:endParaRPr>
                    </a:p>
                  </a:txBody>
                  <a:tcPr marL="7620" marR="7620" marT="7620" marB="0" anchor="ctr"/>
                </a:tc>
                <a:extLst>
                  <a:ext uri="{0D108BD9-81ED-4DB2-BD59-A6C34878D82A}">
                    <a16:rowId xmlns:a16="http://schemas.microsoft.com/office/drawing/2014/main" val="272942225"/>
                  </a:ext>
                </a:extLst>
              </a:tr>
              <a:tr h="333121">
                <a:tc>
                  <a:txBody>
                    <a:bodyPr/>
                    <a:lstStyle/>
                    <a:p>
                      <a:pPr algn="ctr" fontAlgn="b"/>
                      <a:r>
                        <a:rPr lang="en-IN" sz="2200" u="none" strike="noStrike" kern="1200" dirty="0">
                          <a:solidFill>
                            <a:schemeClr val="tx1"/>
                          </a:solidFill>
                          <a:effectLst/>
                          <a:latin typeface="+mj-lt"/>
                          <a:ea typeface="+mn-ea"/>
                          <a:cs typeface="+mn-cs"/>
                        </a:rPr>
                        <a:t>7G</a:t>
                      </a:r>
                    </a:p>
                  </a:txBody>
                  <a:tcPr marL="9525" marR="9525" marT="9525" marB="0" anchor="b"/>
                </a:tc>
                <a:tc>
                  <a:txBody>
                    <a:bodyPr/>
                    <a:lstStyle/>
                    <a:p>
                      <a:pPr algn="l" fontAlgn="t"/>
                      <a:r>
                        <a:rPr lang="en-IN" sz="2200" u="none" strike="noStrike" kern="1200" baseline="0" dirty="0">
                          <a:solidFill>
                            <a:schemeClr val="tx1"/>
                          </a:solidFill>
                          <a:effectLst/>
                          <a:latin typeface="+mj-lt"/>
                          <a:ea typeface="+mn-ea"/>
                          <a:cs typeface="+mn-cs"/>
                        </a:rPr>
                        <a:t>Reversal of TRAN-I credit</a:t>
                      </a:r>
                    </a:p>
                  </a:txBody>
                  <a:tcPr marL="9525" marR="9525" marT="9525" marB="0"/>
                </a:tc>
                <a:tc>
                  <a:txBody>
                    <a:bodyPr/>
                    <a:lstStyle/>
                    <a:p>
                      <a:pPr lvl="1" algn="l" fontAlgn="ctr"/>
                      <a:endParaRPr lang="en-IN" sz="2200" b="0" i="0" u="none" strike="noStrike" kern="1200" dirty="0">
                        <a:solidFill>
                          <a:srgbClr val="000000"/>
                        </a:solidFill>
                        <a:effectLst/>
                        <a:latin typeface="+mj-lt"/>
                        <a:ea typeface="+mn-ea"/>
                        <a:cs typeface="+mn-cs"/>
                      </a:endParaRPr>
                    </a:p>
                  </a:txBody>
                  <a:tcPr marL="7620" marR="7620" marT="7620" marB="0" anchor="ctr"/>
                </a:tc>
                <a:extLst>
                  <a:ext uri="{0D108BD9-81ED-4DB2-BD59-A6C34878D82A}">
                    <a16:rowId xmlns:a16="http://schemas.microsoft.com/office/drawing/2014/main" val="1908508084"/>
                  </a:ext>
                </a:extLst>
              </a:tr>
              <a:tr h="355727">
                <a:tc>
                  <a:txBody>
                    <a:bodyPr/>
                    <a:lstStyle/>
                    <a:p>
                      <a:pPr algn="ctr" fontAlgn="b"/>
                      <a:r>
                        <a:rPr lang="en-IN" sz="2200" u="none" strike="noStrike" kern="1200" dirty="0">
                          <a:solidFill>
                            <a:schemeClr val="tx1"/>
                          </a:solidFill>
                          <a:effectLst/>
                          <a:latin typeface="+mj-lt"/>
                          <a:ea typeface="+mn-ea"/>
                          <a:cs typeface="+mn-cs"/>
                        </a:rPr>
                        <a:t>7H</a:t>
                      </a:r>
                    </a:p>
                  </a:txBody>
                  <a:tcPr marL="9525" marR="9525" marT="9525" marB="0" anchor="b"/>
                </a:tc>
                <a:tc>
                  <a:txBody>
                    <a:bodyPr/>
                    <a:lstStyle/>
                    <a:p>
                      <a:pPr algn="l" fontAlgn="t"/>
                      <a:r>
                        <a:rPr lang="en-IN" sz="2200" u="none" strike="noStrike" kern="1200" baseline="0" dirty="0">
                          <a:solidFill>
                            <a:schemeClr val="tx1"/>
                          </a:solidFill>
                          <a:effectLst/>
                          <a:latin typeface="+mj-lt"/>
                          <a:ea typeface="+mn-ea"/>
                          <a:cs typeface="+mn-cs"/>
                        </a:rPr>
                        <a:t>Reversal of TRAN-II credit</a:t>
                      </a:r>
                    </a:p>
                  </a:txBody>
                  <a:tcPr marL="9525" marR="9525" marT="9525" marB="0"/>
                </a:tc>
                <a:tc>
                  <a:txBody>
                    <a:bodyPr/>
                    <a:lstStyle/>
                    <a:p>
                      <a:pPr lvl="1" algn="l" fontAlgn="ctr"/>
                      <a:endParaRPr lang="en-IN" sz="2200" b="0" i="0" u="none" strike="noStrike" kern="1200" dirty="0">
                        <a:solidFill>
                          <a:srgbClr val="000000"/>
                        </a:solidFill>
                        <a:effectLst/>
                        <a:latin typeface="+mj-lt"/>
                        <a:ea typeface="+mn-ea"/>
                        <a:cs typeface="+mn-cs"/>
                      </a:endParaRPr>
                    </a:p>
                  </a:txBody>
                  <a:tcPr marL="7620" marR="7620" marT="7620" marB="0" anchor="ctr"/>
                </a:tc>
                <a:extLst>
                  <a:ext uri="{0D108BD9-81ED-4DB2-BD59-A6C34878D82A}">
                    <a16:rowId xmlns:a16="http://schemas.microsoft.com/office/drawing/2014/main" val="4031669715"/>
                  </a:ext>
                </a:extLst>
              </a:tr>
              <a:tr h="0">
                <a:tc>
                  <a:txBody>
                    <a:bodyPr/>
                    <a:lstStyle/>
                    <a:p>
                      <a:pPr algn="ctr" fontAlgn="b"/>
                      <a:r>
                        <a:rPr lang="en-IN" sz="2200" u="none" strike="noStrike" kern="1200" dirty="0">
                          <a:solidFill>
                            <a:schemeClr val="tx1"/>
                          </a:solidFill>
                          <a:effectLst/>
                          <a:latin typeface="+mj-lt"/>
                          <a:ea typeface="+mn-ea"/>
                          <a:cs typeface="+mn-cs"/>
                        </a:rPr>
                        <a:t>7I</a:t>
                      </a:r>
                    </a:p>
                  </a:txBody>
                  <a:tcPr marL="9525" marR="9525" marT="9525" marB="0" anchor="b"/>
                </a:tc>
                <a:tc>
                  <a:txBody>
                    <a:bodyPr/>
                    <a:lstStyle/>
                    <a:p>
                      <a:pPr algn="l" fontAlgn="t"/>
                      <a:r>
                        <a:rPr lang="en-IN" sz="2200" u="none" strike="noStrike" kern="1200" baseline="0" dirty="0">
                          <a:solidFill>
                            <a:schemeClr val="tx1"/>
                          </a:solidFill>
                          <a:effectLst/>
                          <a:latin typeface="+mj-lt"/>
                          <a:ea typeface="+mn-ea"/>
                          <a:cs typeface="+mn-cs"/>
                        </a:rPr>
                        <a:t>Total ITC Reversed (A to H) above</a:t>
                      </a:r>
                    </a:p>
                  </a:txBody>
                  <a:tcPr marL="9525" marR="9525" marT="9525" marB="0"/>
                </a:tc>
                <a:tc>
                  <a:txBody>
                    <a:bodyPr/>
                    <a:lstStyle/>
                    <a:p>
                      <a:pPr lvl="1" algn="l" fontAlgn="ctr"/>
                      <a:r>
                        <a:rPr lang="en-IN" sz="2200" b="0" i="0" u="none" strike="noStrike" kern="1200" dirty="0">
                          <a:solidFill>
                            <a:srgbClr val="000000"/>
                          </a:solidFill>
                          <a:effectLst/>
                          <a:latin typeface="+mj-lt"/>
                          <a:ea typeface="+mn-ea"/>
                          <a:cs typeface="+mn-cs"/>
                        </a:rPr>
                        <a:t>&lt;AUTO&gt;  &lt; Total Reversal &gt;</a:t>
                      </a:r>
                    </a:p>
                  </a:txBody>
                  <a:tcPr marL="7620" marR="7620" marT="7620" marB="0" anchor="ctr"/>
                </a:tc>
                <a:extLst>
                  <a:ext uri="{0D108BD9-81ED-4DB2-BD59-A6C34878D82A}">
                    <a16:rowId xmlns:a16="http://schemas.microsoft.com/office/drawing/2014/main" val="997043903"/>
                  </a:ext>
                </a:extLst>
              </a:tr>
              <a:tr h="596519">
                <a:tc>
                  <a:txBody>
                    <a:bodyPr/>
                    <a:lstStyle/>
                    <a:p>
                      <a:pPr algn="ctr" fontAlgn="b"/>
                      <a:r>
                        <a:rPr lang="en-IN" sz="2200" u="none" strike="noStrike" kern="1200" dirty="0">
                          <a:solidFill>
                            <a:schemeClr val="tx1"/>
                          </a:solidFill>
                          <a:effectLst/>
                          <a:latin typeface="+mj-lt"/>
                          <a:ea typeface="+mn-ea"/>
                          <a:cs typeface="+mn-cs"/>
                        </a:rPr>
                        <a:t>7J</a:t>
                      </a:r>
                    </a:p>
                  </a:txBody>
                  <a:tcPr marL="9525" marR="9525" marT="9525" marB="0" anchor="b"/>
                </a:tc>
                <a:tc>
                  <a:txBody>
                    <a:bodyPr/>
                    <a:lstStyle/>
                    <a:p>
                      <a:pPr algn="ctr" fontAlgn="t"/>
                      <a:r>
                        <a:rPr lang="en-IN" sz="2200" u="none" strike="noStrike" kern="1200" baseline="0" dirty="0">
                          <a:solidFill>
                            <a:schemeClr val="tx1"/>
                          </a:solidFill>
                          <a:effectLst/>
                          <a:latin typeface="+mj-lt"/>
                          <a:ea typeface="+mn-ea"/>
                          <a:cs typeface="+mn-cs"/>
                        </a:rPr>
                        <a:t>Net ITC Available for Utilization </a:t>
                      </a:r>
                    </a:p>
                    <a:p>
                      <a:pPr algn="ctr" fontAlgn="t"/>
                      <a:r>
                        <a:rPr lang="en-IN" sz="2200" u="none" strike="noStrike" kern="1200" baseline="0" dirty="0">
                          <a:solidFill>
                            <a:schemeClr val="tx1"/>
                          </a:solidFill>
                          <a:effectLst/>
                          <a:latin typeface="+mj-lt"/>
                          <a:ea typeface="+mn-ea"/>
                          <a:cs typeface="+mn-cs"/>
                        </a:rPr>
                        <a:t>(6O - 7I)</a:t>
                      </a:r>
                    </a:p>
                  </a:txBody>
                  <a:tcPr marL="9525" marR="9525" marT="9525" marB="0"/>
                </a:tc>
                <a:tc>
                  <a:txBody>
                    <a:bodyPr/>
                    <a:lstStyle/>
                    <a:p>
                      <a:pPr lvl="1" algn="l" fontAlgn="ctr"/>
                      <a:endParaRPr lang="en-IN" sz="2200" b="0" i="0" u="none" strike="noStrike" kern="1200" dirty="0">
                        <a:solidFill>
                          <a:srgbClr val="000000"/>
                        </a:solidFill>
                        <a:effectLst/>
                        <a:latin typeface="+mj-lt"/>
                        <a:ea typeface="+mn-ea"/>
                        <a:cs typeface="+mn-cs"/>
                      </a:endParaRPr>
                    </a:p>
                  </a:txBody>
                  <a:tcPr marL="7620" marR="7620" marT="7620" marB="0" anchor="ctr"/>
                </a:tc>
                <a:extLst>
                  <a:ext uri="{0D108BD9-81ED-4DB2-BD59-A6C34878D82A}">
                    <a16:rowId xmlns:a16="http://schemas.microsoft.com/office/drawing/2014/main" val="1277037709"/>
                  </a:ext>
                </a:extLst>
              </a:tr>
            </a:tbl>
          </a:graphicData>
        </a:graphic>
      </p:graphicFrame>
      <p:sp>
        <p:nvSpPr>
          <p:cNvPr id="3" name="Title 1">
            <a:extLst>
              <a:ext uri="{FF2B5EF4-FFF2-40B4-BE49-F238E27FC236}">
                <a16:creationId xmlns:a16="http://schemas.microsoft.com/office/drawing/2014/main" id="{3B0FB09F-00DC-48D0-95BC-1342574BA1ED}"/>
              </a:ext>
            </a:extLst>
          </p:cNvPr>
          <p:cNvSpPr>
            <a:spLocks noGrp="1"/>
          </p:cNvSpPr>
          <p:nvPr>
            <p:ph type="title"/>
          </p:nvPr>
        </p:nvSpPr>
        <p:spPr>
          <a:xfrm>
            <a:off x="733424" y="95250"/>
            <a:ext cx="10715626" cy="948821"/>
          </a:xfrm>
        </p:spPr>
        <p:txBody>
          <a:bodyPr>
            <a:normAutofit/>
          </a:bodyPr>
          <a:lstStyle/>
          <a:p>
            <a:r>
              <a:rPr lang="en-IN" sz="2800" dirty="0">
                <a:latin typeface="Bookman Old Style" panose="02050604050505020204" pitchFamily="18" charset="0"/>
              </a:rPr>
              <a:t>Details of ITC Reversed and Ineligible ITC as declared in returns filed during the financial year</a:t>
            </a:r>
          </a:p>
        </p:txBody>
      </p:sp>
      <p:sp>
        <p:nvSpPr>
          <p:cNvPr id="2" name="Footer Placeholder 1">
            <a:extLst>
              <a:ext uri="{FF2B5EF4-FFF2-40B4-BE49-F238E27FC236}">
                <a16:creationId xmlns:a16="http://schemas.microsoft.com/office/drawing/2014/main" id="{661EDD20-856B-42F6-9162-1F4E3D45B530}"/>
              </a:ext>
            </a:extLst>
          </p:cNvPr>
          <p:cNvSpPr>
            <a:spLocks noGrp="1"/>
          </p:cNvSpPr>
          <p:nvPr>
            <p:ph type="ftr" sz="quarter" idx="11"/>
          </p:nvPr>
        </p:nvSpPr>
        <p:spPr/>
        <p:txBody>
          <a:bodyPr/>
          <a:lstStyle/>
          <a:p>
            <a:r>
              <a:rPr lang="pt-BR"/>
              <a:t>S &amp; Y</a:t>
            </a:r>
            <a:endParaRPr lang="en-IN"/>
          </a:p>
        </p:txBody>
      </p:sp>
      <p:pic>
        <p:nvPicPr>
          <p:cNvPr id="5" name="Picture 4">
            <a:extLst>
              <a:ext uri="{FF2B5EF4-FFF2-40B4-BE49-F238E27FC236}">
                <a16:creationId xmlns:a16="http://schemas.microsoft.com/office/drawing/2014/main" id="{7FE118B3-1A0C-4C92-83FA-7551CAD4406C}"/>
              </a:ext>
            </a:extLst>
          </p:cNvPr>
          <p:cNvPicPr/>
          <p:nvPr/>
        </p:nvPicPr>
        <p:blipFill>
          <a:blip r:embed="rId3" cstate="print"/>
          <a:srcRect/>
          <a:stretch>
            <a:fillRect/>
          </a:stretch>
        </p:blipFill>
        <p:spPr bwMode="auto">
          <a:xfrm>
            <a:off x="11471414" y="0"/>
            <a:ext cx="720585" cy="581891"/>
          </a:xfrm>
          <a:prstGeom prst="rect">
            <a:avLst/>
          </a:prstGeom>
          <a:noFill/>
          <a:ln w="9525">
            <a:noFill/>
            <a:miter lim="800000"/>
            <a:headEnd/>
            <a:tailEnd/>
          </a:ln>
        </p:spPr>
      </p:pic>
    </p:spTree>
    <p:extLst>
      <p:ext uri="{BB962C8B-B14F-4D97-AF65-F5344CB8AC3E}">
        <p14:creationId xmlns:p14="http://schemas.microsoft.com/office/powerpoint/2010/main" val="163185048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491667728"/>
              </p:ext>
            </p:extLst>
          </p:nvPr>
        </p:nvGraphicFramePr>
        <p:xfrm>
          <a:off x="404038" y="753324"/>
          <a:ext cx="11408734" cy="5791713"/>
        </p:xfrm>
        <a:graphic>
          <a:graphicData uri="http://schemas.openxmlformats.org/drawingml/2006/table">
            <a:tbl>
              <a:tblPr firstRow="1" bandRow="1">
                <a:tableStyleId>{72833802-FEF1-4C79-8D5D-14CF1EAF98D9}</a:tableStyleId>
              </a:tblPr>
              <a:tblGrid>
                <a:gridCol w="959156">
                  <a:extLst>
                    <a:ext uri="{9D8B030D-6E8A-4147-A177-3AD203B41FA5}">
                      <a16:colId xmlns:a16="http://schemas.microsoft.com/office/drawing/2014/main" val="1332197401"/>
                    </a:ext>
                  </a:extLst>
                </a:gridCol>
                <a:gridCol w="6853346">
                  <a:extLst>
                    <a:ext uri="{9D8B030D-6E8A-4147-A177-3AD203B41FA5}">
                      <a16:colId xmlns:a16="http://schemas.microsoft.com/office/drawing/2014/main" val="2984733415"/>
                    </a:ext>
                  </a:extLst>
                </a:gridCol>
                <a:gridCol w="3596232">
                  <a:extLst>
                    <a:ext uri="{9D8B030D-6E8A-4147-A177-3AD203B41FA5}">
                      <a16:colId xmlns:a16="http://schemas.microsoft.com/office/drawing/2014/main" val="3582047896"/>
                    </a:ext>
                  </a:extLst>
                </a:gridCol>
              </a:tblGrid>
              <a:tr h="399051">
                <a:tc>
                  <a:txBody>
                    <a:bodyPr/>
                    <a:lstStyle/>
                    <a:p>
                      <a:pPr algn="ctr" fontAlgn="b"/>
                      <a:r>
                        <a:rPr lang="en-IN" sz="2200" u="none" strike="noStrike" dirty="0">
                          <a:effectLst/>
                        </a:rPr>
                        <a:t>Table </a:t>
                      </a:r>
                      <a:endParaRPr lang="en-IN" sz="22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ctr" fontAlgn="b"/>
                      <a:r>
                        <a:rPr lang="en-IN" sz="2200" u="none" strike="noStrike" dirty="0">
                          <a:effectLst/>
                        </a:rPr>
                        <a:t>Description</a:t>
                      </a:r>
                      <a:endParaRPr lang="en-IN" sz="22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ctr" fontAlgn="b"/>
                      <a:endParaRPr lang="en-IN" sz="2200" b="0" i="0" u="none" strike="noStrike" dirty="0">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2503386770"/>
                  </a:ext>
                </a:extLst>
              </a:tr>
              <a:tr h="399051">
                <a:tc>
                  <a:txBody>
                    <a:bodyPr/>
                    <a:lstStyle/>
                    <a:p>
                      <a:pPr algn="ctr" fontAlgn="b"/>
                      <a:r>
                        <a:rPr lang="en-IN" sz="2200" u="none" strike="noStrike" kern="1200" dirty="0">
                          <a:solidFill>
                            <a:schemeClr val="tx1"/>
                          </a:solidFill>
                          <a:effectLst/>
                          <a:latin typeface="+mj-lt"/>
                          <a:ea typeface="+mn-ea"/>
                          <a:cs typeface="+mn-cs"/>
                        </a:rPr>
                        <a:t>8A</a:t>
                      </a:r>
                    </a:p>
                  </a:txBody>
                  <a:tcPr marL="9525" marR="9525" marT="9525" marB="0" anchor="b"/>
                </a:tc>
                <a:tc>
                  <a:txBody>
                    <a:bodyPr/>
                    <a:lstStyle/>
                    <a:p>
                      <a:pPr algn="l" fontAlgn="t"/>
                      <a:r>
                        <a:rPr lang="en-IN" sz="2200" u="none" strike="noStrike" kern="1200" baseline="0" dirty="0">
                          <a:solidFill>
                            <a:schemeClr val="tx1"/>
                          </a:solidFill>
                          <a:effectLst/>
                          <a:latin typeface="+mj-lt"/>
                          <a:ea typeface="+mn-ea"/>
                          <a:cs typeface="+mn-cs"/>
                        </a:rPr>
                        <a:t>ITC as per GSTR-2A (Table 3 &amp; 5 thereof)</a:t>
                      </a:r>
                    </a:p>
                  </a:txBody>
                  <a:tcPr marL="9525" marR="9525" marT="9525" marB="0"/>
                </a:tc>
                <a:tc>
                  <a:txBody>
                    <a:bodyPr/>
                    <a:lstStyle/>
                    <a:p>
                      <a:pPr lvl="1" algn="l" fontAlgn="ctr"/>
                      <a:r>
                        <a:rPr lang="en-IN" sz="2200" b="0" i="0" u="none" strike="noStrike" dirty="0">
                          <a:solidFill>
                            <a:schemeClr val="dk1"/>
                          </a:solidFill>
                          <a:effectLst/>
                          <a:latin typeface="+mj-lt"/>
                        </a:rPr>
                        <a:t>AUTO</a:t>
                      </a:r>
                    </a:p>
                  </a:txBody>
                  <a:tcPr marL="7620" marR="7620" marT="7620" marB="0" anchor="ctr"/>
                </a:tc>
                <a:extLst>
                  <a:ext uri="{0D108BD9-81ED-4DB2-BD59-A6C34878D82A}">
                    <a16:rowId xmlns:a16="http://schemas.microsoft.com/office/drawing/2014/main" val="2472437898"/>
                  </a:ext>
                </a:extLst>
              </a:tr>
              <a:tr h="439408">
                <a:tc>
                  <a:txBody>
                    <a:bodyPr/>
                    <a:lstStyle/>
                    <a:p>
                      <a:pPr algn="ctr" fontAlgn="b"/>
                      <a:r>
                        <a:rPr lang="en-IN" sz="2200" u="none" strike="noStrike" kern="1200" dirty="0">
                          <a:solidFill>
                            <a:schemeClr val="tx1"/>
                          </a:solidFill>
                          <a:effectLst/>
                          <a:latin typeface="+mj-lt"/>
                          <a:ea typeface="+mn-ea"/>
                          <a:cs typeface="+mn-cs"/>
                        </a:rPr>
                        <a:t>8B</a:t>
                      </a:r>
                    </a:p>
                  </a:txBody>
                  <a:tcPr marL="9525" marR="9525" marT="9525" marB="0" anchor="b"/>
                </a:tc>
                <a:tc>
                  <a:txBody>
                    <a:bodyPr/>
                    <a:lstStyle/>
                    <a:p>
                      <a:pPr algn="l" fontAlgn="t"/>
                      <a:r>
                        <a:rPr lang="en-IN" sz="2200" u="none" strike="noStrike" kern="1200" baseline="0" dirty="0">
                          <a:solidFill>
                            <a:schemeClr val="tx1"/>
                          </a:solidFill>
                          <a:effectLst/>
                          <a:latin typeface="+mj-lt"/>
                          <a:ea typeface="+mn-ea"/>
                          <a:cs typeface="+mn-cs"/>
                        </a:rPr>
                        <a:t>ITC as per sum total of 6(B) and 6(H) above</a:t>
                      </a:r>
                    </a:p>
                  </a:txBody>
                  <a:tcPr marL="9525" marR="9525" marT="9525" marB="0"/>
                </a:tc>
                <a:tc>
                  <a:txBody>
                    <a:bodyPr/>
                    <a:lstStyle/>
                    <a:p>
                      <a:pPr lvl="1" algn="l" fontAlgn="ctr"/>
                      <a:r>
                        <a:rPr lang="en-IN" sz="2200" b="0" i="0" u="none" strike="noStrike" dirty="0">
                          <a:solidFill>
                            <a:srgbClr val="000000"/>
                          </a:solidFill>
                          <a:effectLst/>
                          <a:latin typeface="+mj-lt"/>
                        </a:rPr>
                        <a:t>6B = 4A5 ; 6H- Reclaimed Credits</a:t>
                      </a:r>
                    </a:p>
                  </a:txBody>
                  <a:tcPr marL="7620" marR="7620" marT="7620" marB="0" anchor="ctr"/>
                </a:tc>
                <a:extLst>
                  <a:ext uri="{0D108BD9-81ED-4DB2-BD59-A6C34878D82A}">
                    <a16:rowId xmlns:a16="http://schemas.microsoft.com/office/drawing/2014/main" val="123909872"/>
                  </a:ext>
                </a:extLst>
              </a:tr>
              <a:tr h="399051">
                <a:tc>
                  <a:txBody>
                    <a:bodyPr/>
                    <a:lstStyle/>
                    <a:p>
                      <a:pPr algn="ctr" fontAlgn="b"/>
                      <a:r>
                        <a:rPr lang="en-IN" sz="2200" u="none" strike="noStrike" kern="1200" dirty="0">
                          <a:solidFill>
                            <a:schemeClr val="tx1"/>
                          </a:solidFill>
                          <a:effectLst/>
                          <a:latin typeface="+mj-lt"/>
                          <a:ea typeface="+mn-ea"/>
                          <a:cs typeface="+mn-cs"/>
                        </a:rPr>
                        <a:t>8C</a:t>
                      </a:r>
                    </a:p>
                  </a:txBody>
                  <a:tcPr marL="9525" marR="9525" marT="9525" marB="0" anchor="b"/>
                </a:tc>
                <a:tc>
                  <a:txBody>
                    <a:bodyPr/>
                    <a:lstStyle/>
                    <a:p>
                      <a:pPr algn="just" fontAlgn="t"/>
                      <a:r>
                        <a:rPr lang="en-IN" sz="2200" u="none" strike="noStrike" kern="1200" baseline="0" dirty="0">
                          <a:solidFill>
                            <a:schemeClr val="tx1"/>
                          </a:solidFill>
                          <a:effectLst/>
                          <a:latin typeface="+mj-lt"/>
                          <a:ea typeface="+mn-ea"/>
                          <a:cs typeface="+mn-cs"/>
                        </a:rPr>
                        <a:t>ITC on inward supplies (other than imports and inward supplies liable to reverse charge but includes services received from SEZs) received during 2017-18 but availed during April to September, 2018</a:t>
                      </a:r>
                    </a:p>
                  </a:txBody>
                  <a:tcPr marL="9525" marR="9525" marT="9525" marB="0"/>
                </a:tc>
                <a:tc>
                  <a:txBody>
                    <a:bodyPr/>
                    <a:lstStyle/>
                    <a:p>
                      <a:pPr lvl="1" algn="l" fontAlgn="ctr"/>
                      <a:r>
                        <a:rPr lang="en-IN" sz="2200" b="0" i="0" u="none" strike="noStrike" dirty="0">
                          <a:solidFill>
                            <a:schemeClr val="tx1"/>
                          </a:solidFill>
                          <a:effectLst/>
                          <a:latin typeface="+mj-lt"/>
                        </a:rPr>
                        <a:t>Credit taken based on Circular 26/2017</a:t>
                      </a:r>
                    </a:p>
                  </a:txBody>
                  <a:tcPr marL="7620" marR="7620" marT="7620" marB="0" anchor="ctr"/>
                </a:tc>
                <a:extLst>
                  <a:ext uri="{0D108BD9-81ED-4DB2-BD59-A6C34878D82A}">
                    <a16:rowId xmlns:a16="http://schemas.microsoft.com/office/drawing/2014/main" val="3632908530"/>
                  </a:ext>
                </a:extLst>
              </a:tr>
              <a:tr h="359139">
                <a:tc>
                  <a:txBody>
                    <a:bodyPr/>
                    <a:lstStyle/>
                    <a:p>
                      <a:pPr algn="ctr" fontAlgn="b"/>
                      <a:r>
                        <a:rPr lang="en-IN" sz="2200" u="none" strike="noStrike" kern="1200" dirty="0">
                          <a:solidFill>
                            <a:schemeClr val="tx1"/>
                          </a:solidFill>
                          <a:effectLst/>
                          <a:latin typeface="+mj-lt"/>
                          <a:ea typeface="+mn-ea"/>
                          <a:cs typeface="+mn-cs"/>
                        </a:rPr>
                        <a:t>8D</a:t>
                      </a:r>
                    </a:p>
                  </a:txBody>
                  <a:tcPr marL="9525" marR="9525" marT="9525" marB="0" anchor="b"/>
                </a:tc>
                <a:tc>
                  <a:txBody>
                    <a:bodyPr/>
                    <a:lstStyle/>
                    <a:p>
                      <a:pPr algn="l" fontAlgn="t"/>
                      <a:r>
                        <a:rPr lang="en-IN" sz="2200" u="none" strike="noStrike" kern="1200" baseline="0" dirty="0">
                          <a:solidFill>
                            <a:schemeClr val="tx1"/>
                          </a:solidFill>
                          <a:effectLst/>
                          <a:latin typeface="+mj-lt"/>
                          <a:ea typeface="+mn-ea"/>
                          <a:cs typeface="+mn-cs"/>
                        </a:rPr>
                        <a:t>Difference [A-(B+C)]</a:t>
                      </a:r>
                    </a:p>
                  </a:txBody>
                  <a:tcPr marL="9525" marR="9525" marT="9525" marB="0"/>
                </a:tc>
                <a:tc>
                  <a:txBody>
                    <a:bodyPr/>
                    <a:lstStyle/>
                    <a:p>
                      <a:pPr lvl="1" algn="l" fontAlgn="ctr"/>
                      <a:r>
                        <a:rPr lang="en-IN" sz="2200" b="0" i="0" u="none" strike="noStrike" kern="1200" dirty="0">
                          <a:solidFill>
                            <a:schemeClr val="tx1"/>
                          </a:solidFill>
                          <a:effectLst/>
                          <a:latin typeface="+mj-lt"/>
                          <a:ea typeface="+mn-ea"/>
                          <a:cs typeface="+mn-cs"/>
                        </a:rPr>
                        <a:t>AUTO</a:t>
                      </a:r>
                    </a:p>
                  </a:txBody>
                  <a:tcPr marL="7620" marR="7620" marT="7620" marB="0" anchor="ctr"/>
                </a:tc>
                <a:extLst>
                  <a:ext uri="{0D108BD9-81ED-4DB2-BD59-A6C34878D82A}">
                    <a16:rowId xmlns:a16="http://schemas.microsoft.com/office/drawing/2014/main" val="525429318"/>
                  </a:ext>
                </a:extLst>
              </a:tr>
              <a:tr h="386715">
                <a:tc>
                  <a:txBody>
                    <a:bodyPr/>
                    <a:lstStyle/>
                    <a:p>
                      <a:pPr algn="ctr" fontAlgn="b"/>
                      <a:r>
                        <a:rPr lang="en-IN" sz="2200" u="none" strike="noStrike" kern="1200" dirty="0">
                          <a:solidFill>
                            <a:schemeClr val="tx1"/>
                          </a:solidFill>
                          <a:effectLst/>
                          <a:latin typeface="+mj-lt"/>
                          <a:ea typeface="+mn-ea"/>
                          <a:cs typeface="+mn-cs"/>
                        </a:rPr>
                        <a:t>8E</a:t>
                      </a:r>
                    </a:p>
                  </a:txBody>
                  <a:tcPr marL="9525" marR="9525" marT="9525" marB="0" anchor="b"/>
                </a:tc>
                <a:tc>
                  <a:txBody>
                    <a:bodyPr/>
                    <a:lstStyle/>
                    <a:p>
                      <a:pPr algn="l" fontAlgn="t"/>
                      <a:r>
                        <a:rPr lang="en-IN" sz="2200" u="none" strike="noStrike" kern="1200" baseline="0" dirty="0">
                          <a:solidFill>
                            <a:schemeClr val="tx1"/>
                          </a:solidFill>
                          <a:effectLst/>
                          <a:latin typeface="+mj-lt"/>
                          <a:ea typeface="+mn-ea"/>
                          <a:cs typeface="+mn-cs"/>
                        </a:rPr>
                        <a:t>ITC available but not availed (out of D)</a:t>
                      </a:r>
                    </a:p>
                  </a:txBody>
                  <a:tcPr marL="9525" marR="9525" marT="9525" marB="0"/>
                </a:tc>
                <a:tc>
                  <a:txBody>
                    <a:bodyPr/>
                    <a:lstStyle/>
                    <a:p>
                      <a:pPr lvl="1" algn="l" fontAlgn="ctr"/>
                      <a:endParaRPr lang="en-IN" sz="2200" b="0" i="0" u="none" strike="noStrike" kern="1200" dirty="0">
                        <a:solidFill>
                          <a:srgbClr val="000000"/>
                        </a:solidFill>
                        <a:effectLst/>
                        <a:latin typeface="+mj-lt"/>
                        <a:ea typeface="+mn-ea"/>
                        <a:cs typeface="+mn-cs"/>
                      </a:endParaRPr>
                    </a:p>
                  </a:txBody>
                  <a:tcPr marL="7620" marR="7620" marT="7620" marB="0" anchor="ctr"/>
                </a:tc>
                <a:extLst>
                  <a:ext uri="{0D108BD9-81ED-4DB2-BD59-A6C34878D82A}">
                    <a16:rowId xmlns:a16="http://schemas.microsoft.com/office/drawing/2014/main" val="272942225"/>
                  </a:ext>
                </a:extLst>
              </a:tr>
              <a:tr h="333121">
                <a:tc>
                  <a:txBody>
                    <a:bodyPr/>
                    <a:lstStyle/>
                    <a:p>
                      <a:pPr algn="ctr" fontAlgn="b"/>
                      <a:r>
                        <a:rPr lang="en-IN" sz="2200" u="none" strike="noStrike" kern="1200" dirty="0">
                          <a:solidFill>
                            <a:schemeClr val="tx1"/>
                          </a:solidFill>
                          <a:effectLst/>
                          <a:latin typeface="+mj-lt"/>
                          <a:ea typeface="+mn-ea"/>
                          <a:cs typeface="+mn-cs"/>
                        </a:rPr>
                        <a:t>8F</a:t>
                      </a:r>
                    </a:p>
                  </a:txBody>
                  <a:tcPr marL="9525" marR="9525" marT="9525" marB="0" anchor="b"/>
                </a:tc>
                <a:tc>
                  <a:txBody>
                    <a:bodyPr/>
                    <a:lstStyle/>
                    <a:p>
                      <a:pPr algn="l" fontAlgn="t"/>
                      <a:r>
                        <a:rPr lang="en-IN" sz="2200" u="none" strike="noStrike" kern="1200" baseline="0" dirty="0">
                          <a:solidFill>
                            <a:schemeClr val="tx1"/>
                          </a:solidFill>
                          <a:effectLst/>
                          <a:latin typeface="+mj-lt"/>
                          <a:ea typeface="+mn-ea"/>
                          <a:cs typeface="+mn-cs"/>
                        </a:rPr>
                        <a:t>ITC available but ineligible (out of D)</a:t>
                      </a:r>
                    </a:p>
                  </a:txBody>
                  <a:tcPr marL="9525" marR="9525" marT="9525" marB="0"/>
                </a:tc>
                <a:tc>
                  <a:txBody>
                    <a:bodyPr/>
                    <a:lstStyle/>
                    <a:p>
                      <a:pPr lvl="1" algn="l" fontAlgn="ctr"/>
                      <a:endParaRPr lang="en-IN" sz="2200" b="0" i="0" u="none" strike="noStrike" kern="1200" dirty="0">
                        <a:solidFill>
                          <a:srgbClr val="000000"/>
                        </a:solidFill>
                        <a:effectLst/>
                        <a:latin typeface="+mj-lt"/>
                        <a:ea typeface="+mn-ea"/>
                        <a:cs typeface="+mn-cs"/>
                      </a:endParaRPr>
                    </a:p>
                  </a:txBody>
                  <a:tcPr marL="7620" marR="7620" marT="7620" marB="0" anchor="ctr"/>
                </a:tc>
                <a:extLst>
                  <a:ext uri="{0D108BD9-81ED-4DB2-BD59-A6C34878D82A}">
                    <a16:rowId xmlns:a16="http://schemas.microsoft.com/office/drawing/2014/main" val="1908508084"/>
                  </a:ext>
                </a:extLst>
              </a:tr>
              <a:tr h="355727">
                <a:tc>
                  <a:txBody>
                    <a:bodyPr/>
                    <a:lstStyle/>
                    <a:p>
                      <a:pPr algn="ctr" fontAlgn="b"/>
                      <a:r>
                        <a:rPr lang="en-IN" sz="2200" u="none" strike="noStrike" kern="1200" dirty="0">
                          <a:solidFill>
                            <a:schemeClr val="tx1"/>
                          </a:solidFill>
                          <a:effectLst/>
                          <a:latin typeface="+mj-lt"/>
                          <a:ea typeface="+mn-ea"/>
                          <a:cs typeface="+mn-cs"/>
                        </a:rPr>
                        <a:t>8G</a:t>
                      </a:r>
                    </a:p>
                  </a:txBody>
                  <a:tcPr marL="9525" marR="9525" marT="9525" marB="0" anchor="b"/>
                </a:tc>
                <a:tc>
                  <a:txBody>
                    <a:bodyPr/>
                    <a:lstStyle/>
                    <a:p>
                      <a:pPr algn="l" fontAlgn="t"/>
                      <a:r>
                        <a:rPr lang="en-IN" sz="2200" u="none" strike="noStrike" kern="1200" baseline="0" dirty="0">
                          <a:solidFill>
                            <a:schemeClr val="tx1"/>
                          </a:solidFill>
                          <a:effectLst/>
                          <a:latin typeface="+mj-lt"/>
                          <a:ea typeface="+mn-ea"/>
                          <a:cs typeface="+mn-cs"/>
                        </a:rPr>
                        <a:t>IGST paid on import of goods (including supplies from SEZ)</a:t>
                      </a:r>
                    </a:p>
                  </a:txBody>
                  <a:tcPr marL="9525" marR="9525" marT="9525" marB="0"/>
                </a:tc>
                <a:tc>
                  <a:txBody>
                    <a:bodyPr/>
                    <a:lstStyle/>
                    <a:p>
                      <a:pPr lvl="1" algn="l" fontAlgn="ctr"/>
                      <a:r>
                        <a:rPr lang="en-IN" sz="2200" b="0" i="0" u="none" strike="noStrike" kern="1200" dirty="0">
                          <a:solidFill>
                            <a:srgbClr val="000000"/>
                          </a:solidFill>
                          <a:effectLst/>
                          <a:latin typeface="+mj-lt"/>
                          <a:ea typeface="+mn-ea"/>
                          <a:cs typeface="+mn-cs"/>
                        </a:rPr>
                        <a:t>&lt;INFO&gt;</a:t>
                      </a:r>
                    </a:p>
                  </a:txBody>
                  <a:tcPr marL="7620" marR="7620" marT="7620" marB="0" anchor="ctr"/>
                </a:tc>
                <a:extLst>
                  <a:ext uri="{0D108BD9-81ED-4DB2-BD59-A6C34878D82A}">
                    <a16:rowId xmlns:a16="http://schemas.microsoft.com/office/drawing/2014/main" val="4031669715"/>
                  </a:ext>
                </a:extLst>
              </a:tr>
              <a:tr h="0">
                <a:tc>
                  <a:txBody>
                    <a:bodyPr/>
                    <a:lstStyle/>
                    <a:p>
                      <a:pPr algn="ctr" fontAlgn="b"/>
                      <a:r>
                        <a:rPr lang="en-IN" sz="2200" u="none" strike="noStrike" kern="1200" dirty="0">
                          <a:solidFill>
                            <a:schemeClr val="tx1"/>
                          </a:solidFill>
                          <a:effectLst/>
                          <a:latin typeface="+mj-lt"/>
                          <a:ea typeface="+mn-ea"/>
                          <a:cs typeface="+mn-cs"/>
                        </a:rPr>
                        <a:t>8H</a:t>
                      </a:r>
                    </a:p>
                  </a:txBody>
                  <a:tcPr marL="9525" marR="9525" marT="9525" marB="0" anchor="b"/>
                </a:tc>
                <a:tc>
                  <a:txBody>
                    <a:bodyPr/>
                    <a:lstStyle/>
                    <a:p>
                      <a:pPr algn="l" fontAlgn="t"/>
                      <a:r>
                        <a:rPr lang="en-IN" sz="2200" u="none" strike="noStrike" kern="1200" baseline="0" dirty="0">
                          <a:solidFill>
                            <a:schemeClr val="tx1"/>
                          </a:solidFill>
                          <a:effectLst/>
                          <a:latin typeface="+mj-lt"/>
                          <a:ea typeface="+mn-ea"/>
                          <a:cs typeface="+mn-cs"/>
                        </a:rPr>
                        <a:t>IGST credit availed on import of goods (as per 6(E) above)</a:t>
                      </a:r>
                    </a:p>
                  </a:txBody>
                  <a:tcPr marL="9525" marR="9525" marT="9525" marB="0"/>
                </a:tc>
                <a:tc>
                  <a:txBody>
                    <a:bodyPr/>
                    <a:lstStyle/>
                    <a:p>
                      <a:pPr lvl="1" algn="l" fontAlgn="ctr"/>
                      <a:r>
                        <a:rPr lang="en-IN" sz="2200" b="0" i="0" u="none" strike="noStrike" kern="1200" dirty="0">
                          <a:solidFill>
                            <a:srgbClr val="000000"/>
                          </a:solidFill>
                          <a:effectLst/>
                          <a:latin typeface="+mn-lt"/>
                          <a:ea typeface="+mn-ea"/>
                          <a:cs typeface="+mn-cs"/>
                        </a:rPr>
                        <a:t>&lt;INFO&gt;</a:t>
                      </a:r>
                      <a:endParaRPr lang="en-IN" sz="2200" b="0" i="0" u="none" strike="noStrike" kern="1200" dirty="0">
                        <a:solidFill>
                          <a:srgbClr val="000000"/>
                        </a:solidFill>
                        <a:effectLst/>
                        <a:latin typeface="+mj-lt"/>
                        <a:ea typeface="+mn-ea"/>
                        <a:cs typeface="+mn-cs"/>
                      </a:endParaRPr>
                    </a:p>
                  </a:txBody>
                  <a:tcPr marL="7620" marR="7620" marT="7620" marB="0" anchor="ctr"/>
                </a:tc>
                <a:extLst>
                  <a:ext uri="{0D108BD9-81ED-4DB2-BD59-A6C34878D82A}">
                    <a16:rowId xmlns:a16="http://schemas.microsoft.com/office/drawing/2014/main" val="997043903"/>
                  </a:ext>
                </a:extLst>
              </a:tr>
              <a:tr h="400165">
                <a:tc>
                  <a:txBody>
                    <a:bodyPr/>
                    <a:lstStyle/>
                    <a:p>
                      <a:pPr algn="ctr" fontAlgn="b"/>
                      <a:r>
                        <a:rPr lang="en-IN" sz="2200" u="none" strike="noStrike" kern="1200" dirty="0">
                          <a:solidFill>
                            <a:schemeClr val="tx1"/>
                          </a:solidFill>
                          <a:effectLst/>
                          <a:latin typeface="+mj-lt"/>
                          <a:ea typeface="+mn-ea"/>
                          <a:cs typeface="+mn-cs"/>
                        </a:rPr>
                        <a:t>8I</a:t>
                      </a:r>
                    </a:p>
                  </a:txBody>
                  <a:tcPr marL="9525" marR="9525" marT="9525" marB="0" anchor="b"/>
                </a:tc>
                <a:tc>
                  <a:txBody>
                    <a:bodyPr/>
                    <a:lstStyle/>
                    <a:p>
                      <a:pPr algn="ctr" fontAlgn="t"/>
                      <a:r>
                        <a:rPr lang="en-IN" sz="2200" u="none" strike="noStrike" kern="1200" baseline="0" dirty="0">
                          <a:solidFill>
                            <a:schemeClr val="tx1"/>
                          </a:solidFill>
                          <a:effectLst/>
                          <a:latin typeface="+mj-lt"/>
                          <a:ea typeface="+mn-ea"/>
                          <a:cs typeface="+mn-cs"/>
                        </a:rPr>
                        <a:t>Difference (G-H)</a:t>
                      </a:r>
                    </a:p>
                  </a:txBody>
                  <a:tcPr marL="9525" marR="9525" marT="9525" marB="0"/>
                </a:tc>
                <a:tc>
                  <a:txBody>
                    <a:bodyPr/>
                    <a:lstStyle/>
                    <a:p>
                      <a:pPr lvl="1" algn="l" fontAlgn="ctr"/>
                      <a:r>
                        <a:rPr lang="en-IN" sz="2200" b="0" i="0" u="none" strike="noStrike" kern="1200" dirty="0">
                          <a:solidFill>
                            <a:srgbClr val="000000"/>
                          </a:solidFill>
                          <a:effectLst/>
                          <a:latin typeface="+mj-lt"/>
                          <a:ea typeface="+mn-ea"/>
                          <a:cs typeface="+mn-cs"/>
                        </a:rPr>
                        <a:t>GST NOT AVAILED</a:t>
                      </a:r>
                    </a:p>
                  </a:txBody>
                  <a:tcPr marL="7620" marR="7620" marT="7620" marB="0" anchor="ctr"/>
                </a:tc>
                <a:extLst>
                  <a:ext uri="{0D108BD9-81ED-4DB2-BD59-A6C34878D82A}">
                    <a16:rowId xmlns:a16="http://schemas.microsoft.com/office/drawing/2014/main" val="1277037709"/>
                  </a:ext>
                </a:extLst>
              </a:tr>
              <a:tr h="333375">
                <a:tc>
                  <a:txBody>
                    <a:bodyPr/>
                    <a:lstStyle/>
                    <a:p>
                      <a:pPr algn="ctr" fontAlgn="b"/>
                      <a:r>
                        <a:rPr lang="en-IN" sz="2200" u="none" strike="noStrike" kern="1200" dirty="0">
                          <a:solidFill>
                            <a:schemeClr val="tx1"/>
                          </a:solidFill>
                          <a:effectLst/>
                          <a:latin typeface="+mj-lt"/>
                          <a:ea typeface="+mn-ea"/>
                          <a:cs typeface="+mn-cs"/>
                        </a:rPr>
                        <a:t>8J</a:t>
                      </a:r>
                    </a:p>
                  </a:txBody>
                  <a:tcPr marL="9525" marR="9525" marT="9525" marB="0" anchor="b"/>
                </a:tc>
                <a:tc>
                  <a:txBody>
                    <a:bodyPr/>
                    <a:lstStyle/>
                    <a:p>
                      <a:pPr algn="ctr" fontAlgn="t"/>
                      <a:r>
                        <a:rPr lang="en-IN" sz="2200" u="none" strike="noStrike" kern="1200" baseline="0" dirty="0">
                          <a:solidFill>
                            <a:schemeClr val="tx1"/>
                          </a:solidFill>
                          <a:effectLst/>
                          <a:latin typeface="+mj-lt"/>
                          <a:ea typeface="+mn-ea"/>
                          <a:cs typeface="+mn-cs"/>
                        </a:rPr>
                        <a:t>ITC available but not availed on import of goods (Equal to I)</a:t>
                      </a:r>
                    </a:p>
                  </a:txBody>
                  <a:tcPr marL="9525" marR="9525" marT="9525" marB="0"/>
                </a:tc>
                <a:tc>
                  <a:txBody>
                    <a:bodyPr/>
                    <a:lstStyle/>
                    <a:p>
                      <a:pPr lvl="1" algn="l" fontAlgn="ctr"/>
                      <a:endParaRPr lang="en-IN" sz="2200" b="0" i="0" u="none" strike="noStrike" kern="1200" dirty="0">
                        <a:solidFill>
                          <a:srgbClr val="000000"/>
                        </a:solidFill>
                        <a:effectLst/>
                        <a:latin typeface="+mj-lt"/>
                        <a:ea typeface="+mn-ea"/>
                        <a:cs typeface="+mn-cs"/>
                      </a:endParaRPr>
                    </a:p>
                  </a:txBody>
                  <a:tcPr marL="7620" marR="7620" marT="7620" marB="0" anchor="ctr"/>
                </a:tc>
                <a:extLst>
                  <a:ext uri="{0D108BD9-81ED-4DB2-BD59-A6C34878D82A}">
                    <a16:rowId xmlns:a16="http://schemas.microsoft.com/office/drawing/2014/main" val="781827133"/>
                  </a:ext>
                </a:extLst>
              </a:tr>
              <a:tr h="428625">
                <a:tc>
                  <a:txBody>
                    <a:bodyPr/>
                    <a:lstStyle/>
                    <a:p>
                      <a:pPr algn="ctr" fontAlgn="b"/>
                      <a:r>
                        <a:rPr lang="en-IN" sz="2200" u="none" strike="noStrike" kern="1200" dirty="0">
                          <a:solidFill>
                            <a:srgbClr val="FF0000"/>
                          </a:solidFill>
                          <a:effectLst/>
                          <a:latin typeface="+mj-lt"/>
                          <a:ea typeface="+mn-ea"/>
                          <a:cs typeface="+mn-cs"/>
                        </a:rPr>
                        <a:t>8K</a:t>
                      </a:r>
                    </a:p>
                  </a:txBody>
                  <a:tcPr marL="9525" marR="9525" marT="9525" marB="0" anchor="b"/>
                </a:tc>
                <a:tc>
                  <a:txBody>
                    <a:bodyPr/>
                    <a:lstStyle/>
                    <a:p>
                      <a:pPr algn="ctr" fontAlgn="t"/>
                      <a:r>
                        <a:rPr lang="en-IN" sz="2200" u="none" strike="noStrike" kern="1200" baseline="0" dirty="0">
                          <a:solidFill>
                            <a:srgbClr val="FF0000"/>
                          </a:solidFill>
                          <a:effectLst/>
                          <a:latin typeface="+mj-lt"/>
                          <a:ea typeface="+mn-ea"/>
                          <a:cs typeface="+mn-cs"/>
                        </a:rPr>
                        <a:t>Total ITC to be lapsed in current financial year (E + F + J)</a:t>
                      </a:r>
                    </a:p>
                  </a:txBody>
                  <a:tcPr marL="9525" marR="9525" marT="9525" marB="0"/>
                </a:tc>
                <a:tc>
                  <a:txBody>
                    <a:bodyPr/>
                    <a:lstStyle/>
                    <a:p>
                      <a:pPr lvl="1" algn="l" fontAlgn="ctr"/>
                      <a:r>
                        <a:rPr lang="en-IN" sz="2200" b="0" i="0" u="none" strike="noStrike" kern="1200" dirty="0">
                          <a:solidFill>
                            <a:srgbClr val="FF0000"/>
                          </a:solidFill>
                          <a:effectLst/>
                          <a:latin typeface="+mj-lt"/>
                          <a:ea typeface="+mn-ea"/>
                          <a:cs typeface="+mn-cs"/>
                        </a:rPr>
                        <a:t>Auto</a:t>
                      </a:r>
                    </a:p>
                  </a:txBody>
                  <a:tcPr marL="7620" marR="7620" marT="7620" marB="0" anchor="ctr"/>
                </a:tc>
                <a:extLst>
                  <a:ext uri="{0D108BD9-81ED-4DB2-BD59-A6C34878D82A}">
                    <a16:rowId xmlns:a16="http://schemas.microsoft.com/office/drawing/2014/main" val="1319052155"/>
                  </a:ext>
                </a:extLst>
              </a:tr>
            </a:tbl>
          </a:graphicData>
        </a:graphic>
      </p:graphicFrame>
      <p:sp>
        <p:nvSpPr>
          <p:cNvPr id="3" name="Title 1">
            <a:extLst>
              <a:ext uri="{FF2B5EF4-FFF2-40B4-BE49-F238E27FC236}">
                <a16:creationId xmlns:a16="http://schemas.microsoft.com/office/drawing/2014/main" id="{3B0FB09F-00DC-48D0-95BC-1342574BA1ED}"/>
              </a:ext>
            </a:extLst>
          </p:cNvPr>
          <p:cNvSpPr>
            <a:spLocks noGrp="1"/>
          </p:cNvSpPr>
          <p:nvPr>
            <p:ph type="title"/>
          </p:nvPr>
        </p:nvSpPr>
        <p:spPr>
          <a:xfrm>
            <a:off x="733424" y="95250"/>
            <a:ext cx="10515601" cy="542925"/>
          </a:xfrm>
        </p:spPr>
        <p:txBody>
          <a:bodyPr>
            <a:normAutofit fontScale="90000"/>
          </a:bodyPr>
          <a:lstStyle/>
          <a:p>
            <a:r>
              <a:rPr lang="en-IN" dirty="0">
                <a:latin typeface="Bookman Old Style" panose="02050604050505020204" pitchFamily="18" charset="0"/>
              </a:rPr>
              <a:t>Reconciliation with GSTR 2A</a:t>
            </a:r>
          </a:p>
        </p:txBody>
      </p:sp>
      <p:sp>
        <p:nvSpPr>
          <p:cNvPr id="2" name="TextBox 1">
            <a:extLst>
              <a:ext uri="{FF2B5EF4-FFF2-40B4-BE49-F238E27FC236}">
                <a16:creationId xmlns:a16="http://schemas.microsoft.com/office/drawing/2014/main" id="{04B0D8FB-BC31-45BD-959C-FDB10840F41B}"/>
              </a:ext>
            </a:extLst>
          </p:cNvPr>
          <p:cNvSpPr txBox="1"/>
          <p:nvPr/>
        </p:nvSpPr>
        <p:spPr>
          <a:xfrm>
            <a:off x="499730" y="3981450"/>
            <a:ext cx="11288232" cy="1114425"/>
          </a:xfrm>
          <a:prstGeom prst="rect">
            <a:avLst/>
          </a:prstGeom>
          <a:noFill/>
          <a:ln>
            <a:solidFill>
              <a:srgbClr val="FF0000"/>
            </a:solidFill>
            <a:prstDash val="sysDash"/>
          </a:ln>
        </p:spPr>
        <p:txBody>
          <a:bodyPr wrap="square" rtlCol="0">
            <a:spAutoFit/>
          </a:bodyPr>
          <a:lstStyle/>
          <a:p>
            <a:endParaRPr lang="en-IN" dirty="0"/>
          </a:p>
        </p:txBody>
      </p:sp>
      <p:sp>
        <p:nvSpPr>
          <p:cNvPr id="5" name="Footer Placeholder 4">
            <a:extLst>
              <a:ext uri="{FF2B5EF4-FFF2-40B4-BE49-F238E27FC236}">
                <a16:creationId xmlns:a16="http://schemas.microsoft.com/office/drawing/2014/main" id="{002F5206-978D-4332-BAD8-BC724F44E011}"/>
              </a:ext>
            </a:extLst>
          </p:cNvPr>
          <p:cNvSpPr>
            <a:spLocks noGrp="1"/>
          </p:cNvSpPr>
          <p:nvPr>
            <p:ph type="ftr" sz="quarter" idx="11"/>
          </p:nvPr>
        </p:nvSpPr>
        <p:spPr/>
        <p:txBody>
          <a:bodyPr/>
          <a:lstStyle/>
          <a:p>
            <a:r>
              <a:rPr lang="pt-BR"/>
              <a:t>S &amp; Y</a:t>
            </a:r>
            <a:endParaRPr lang="en-IN"/>
          </a:p>
        </p:txBody>
      </p:sp>
      <p:pic>
        <p:nvPicPr>
          <p:cNvPr id="6" name="Picture 5">
            <a:extLst>
              <a:ext uri="{FF2B5EF4-FFF2-40B4-BE49-F238E27FC236}">
                <a16:creationId xmlns:a16="http://schemas.microsoft.com/office/drawing/2014/main" id="{1A626B03-54C3-41AA-AA61-0D08495C6E0E}"/>
              </a:ext>
            </a:extLst>
          </p:cNvPr>
          <p:cNvPicPr/>
          <p:nvPr/>
        </p:nvPicPr>
        <p:blipFill>
          <a:blip r:embed="rId3" cstate="print"/>
          <a:srcRect/>
          <a:stretch>
            <a:fillRect/>
          </a:stretch>
        </p:blipFill>
        <p:spPr bwMode="auto">
          <a:xfrm>
            <a:off x="11471414" y="0"/>
            <a:ext cx="720585" cy="581891"/>
          </a:xfrm>
          <a:prstGeom prst="rect">
            <a:avLst/>
          </a:prstGeom>
          <a:noFill/>
          <a:ln w="9525">
            <a:noFill/>
            <a:miter lim="800000"/>
            <a:headEnd/>
            <a:tailEnd/>
          </a:ln>
        </p:spPr>
      </p:pic>
    </p:spTree>
    <p:extLst>
      <p:ext uri="{BB962C8B-B14F-4D97-AF65-F5344CB8AC3E}">
        <p14:creationId xmlns:p14="http://schemas.microsoft.com/office/powerpoint/2010/main" val="148003015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783F2EB-E606-4604-9370-0A10ED40746B}"/>
              </a:ext>
            </a:extLst>
          </p:cNvPr>
          <p:cNvSpPr>
            <a:spLocks noGrp="1"/>
          </p:cNvSpPr>
          <p:nvPr>
            <p:ph type="title"/>
          </p:nvPr>
        </p:nvSpPr>
        <p:spPr/>
        <p:txBody>
          <a:bodyPr/>
          <a:lstStyle/>
          <a:p>
            <a:pPr algn="just"/>
            <a:r>
              <a:rPr lang="en-IN" dirty="0">
                <a:latin typeface="Bookman Old Style" panose="02050604050505020204" pitchFamily="18" charset="0"/>
              </a:rPr>
              <a:t>Part IV </a:t>
            </a:r>
            <a:r>
              <a:rPr lang="en-IN" sz="2800" i="1" dirty="0">
                <a:latin typeface="Bookman Old Style" panose="02050604050505020204" pitchFamily="18" charset="0"/>
              </a:rPr>
              <a:t>Table 9	</a:t>
            </a:r>
          </a:p>
        </p:txBody>
      </p:sp>
      <p:sp>
        <p:nvSpPr>
          <p:cNvPr id="5" name="Text Placeholder 4">
            <a:extLst>
              <a:ext uri="{FF2B5EF4-FFF2-40B4-BE49-F238E27FC236}">
                <a16:creationId xmlns:a16="http://schemas.microsoft.com/office/drawing/2014/main" id="{4688A66A-067C-4189-A87C-17B0F2B60893}"/>
              </a:ext>
            </a:extLst>
          </p:cNvPr>
          <p:cNvSpPr>
            <a:spLocks noGrp="1"/>
          </p:cNvSpPr>
          <p:nvPr>
            <p:ph type="body" idx="1"/>
          </p:nvPr>
        </p:nvSpPr>
        <p:spPr/>
        <p:txBody>
          <a:bodyPr/>
          <a:lstStyle/>
          <a:p>
            <a:pPr algn="just"/>
            <a:r>
              <a:rPr lang="en-IN" dirty="0">
                <a:latin typeface="Bookman Old Style" panose="02050604050505020204" pitchFamily="18" charset="0"/>
              </a:rPr>
              <a:t>Details of tax paid as declared in returns filed during the financial year</a:t>
            </a:r>
          </a:p>
        </p:txBody>
      </p:sp>
      <p:sp>
        <p:nvSpPr>
          <p:cNvPr id="2" name="Footer Placeholder 1">
            <a:extLst>
              <a:ext uri="{FF2B5EF4-FFF2-40B4-BE49-F238E27FC236}">
                <a16:creationId xmlns:a16="http://schemas.microsoft.com/office/drawing/2014/main" id="{DBF82918-DD02-45A6-8392-E7C486C64F90}"/>
              </a:ext>
            </a:extLst>
          </p:cNvPr>
          <p:cNvSpPr>
            <a:spLocks noGrp="1"/>
          </p:cNvSpPr>
          <p:nvPr>
            <p:ph type="ftr" sz="quarter" idx="11"/>
          </p:nvPr>
        </p:nvSpPr>
        <p:spPr/>
        <p:txBody>
          <a:bodyPr/>
          <a:lstStyle/>
          <a:p>
            <a:r>
              <a:rPr lang="pt-BR"/>
              <a:t>S &amp; Y</a:t>
            </a:r>
            <a:endParaRPr lang="en-IN"/>
          </a:p>
        </p:txBody>
      </p:sp>
      <p:pic>
        <p:nvPicPr>
          <p:cNvPr id="6" name="Picture 5">
            <a:extLst>
              <a:ext uri="{FF2B5EF4-FFF2-40B4-BE49-F238E27FC236}">
                <a16:creationId xmlns:a16="http://schemas.microsoft.com/office/drawing/2014/main" id="{FC37F422-D31F-4591-A31E-70C0DCA54A8D}"/>
              </a:ext>
            </a:extLst>
          </p:cNvPr>
          <p:cNvPicPr/>
          <p:nvPr/>
        </p:nvPicPr>
        <p:blipFill>
          <a:blip r:embed="rId2" cstate="print"/>
          <a:srcRect/>
          <a:stretch>
            <a:fillRect/>
          </a:stretch>
        </p:blipFill>
        <p:spPr bwMode="auto">
          <a:xfrm>
            <a:off x="11471414" y="0"/>
            <a:ext cx="720585" cy="581891"/>
          </a:xfrm>
          <a:prstGeom prst="rect">
            <a:avLst/>
          </a:prstGeom>
          <a:noFill/>
          <a:ln w="9525">
            <a:noFill/>
            <a:miter lim="800000"/>
            <a:headEnd/>
            <a:tailEnd/>
          </a:ln>
        </p:spPr>
      </p:pic>
    </p:spTree>
    <p:extLst>
      <p:ext uri="{BB962C8B-B14F-4D97-AF65-F5344CB8AC3E}">
        <p14:creationId xmlns:p14="http://schemas.microsoft.com/office/powerpoint/2010/main" val="251095984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288F0-E02E-4B44-BB3C-CDA56D85B8CE}"/>
              </a:ext>
            </a:extLst>
          </p:cNvPr>
          <p:cNvSpPr>
            <a:spLocks noGrp="1"/>
          </p:cNvSpPr>
          <p:nvPr>
            <p:ph type="title"/>
          </p:nvPr>
        </p:nvSpPr>
        <p:spPr/>
        <p:txBody>
          <a:bodyPr>
            <a:normAutofit fontScale="90000"/>
          </a:bodyPr>
          <a:lstStyle/>
          <a:p>
            <a:r>
              <a:rPr lang="en-IN" dirty="0">
                <a:latin typeface="Bookman Old Style" panose="02050604050505020204" pitchFamily="18" charset="0"/>
              </a:rPr>
              <a:t>Annual Return Format : Table 9</a:t>
            </a:r>
          </a:p>
        </p:txBody>
      </p:sp>
      <p:graphicFrame>
        <p:nvGraphicFramePr>
          <p:cNvPr id="6" name="Content Placeholder 5">
            <a:extLst>
              <a:ext uri="{FF2B5EF4-FFF2-40B4-BE49-F238E27FC236}">
                <a16:creationId xmlns:a16="http://schemas.microsoft.com/office/drawing/2014/main" id="{5ECF8227-6FAF-435A-9159-792CAC6DDA95}"/>
              </a:ext>
            </a:extLst>
          </p:cNvPr>
          <p:cNvGraphicFramePr>
            <a:graphicFrameLocks noGrp="1"/>
          </p:cNvGraphicFramePr>
          <p:nvPr>
            <p:ph idx="1"/>
          </p:nvPr>
        </p:nvGraphicFramePr>
        <p:xfrm>
          <a:off x="5131659" y="-21360735"/>
          <a:ext cx="6945113" cy="4849813"/>
        </p:xfrm>
        <a:graphic>
          <a:graphicData uri="http://schemas.openxmlformats.org/drawingml/2006/table">
            <a:tbl>
              <a:tblPr firstRow="1" firstCol="1" bandRow="1">
                <a:tableStyleId>{5C22544A-7EE6-4342-B048-85BDC9FD1C3A}</a:tableStyleId>
              </a:tblPr>
              <a:tblGrid>
                <a:gridCol w="2140452">
                  <a:extLst>
                    <a:ext uri="{9D8B030D-6E8A-4147-A177-3AD203B41FA5}">
                      <a16:colId xmlns:a16="http://schemas.microsoft.com/office/drawing/2014/main" val="2733442416"/>
                    </a:ext>
                  </a:extLst>
                </a:gridCol>
                <a:gridCol w="2140452">
                  <a:extLst>
                    <a:ext uri="{9D8B030D-6E8A-4147-A177-3AD203B41FA5}">
                      <a16:colId xmlns:a16="http://schemas.microsoft.com/office/drawing/2014/main" val="2173181293"/>
                    </a:ext>
                  </a:extLst>
                </a:gridCol>
                <a:gridCol w="570922">
                  <a:extLst>
                    <a:ext uri="{9D8B030D-6E8A-4147-A177-3AD203B41FA5}">
                      <a16:colId xmlns:a16="http://schemas.microsoft.com/office/drawing/2014/main" val="3618379492"/>
                    </a:ext>
                  </a:extLst>
                </a:gridCol>
                <a:gridCol w="564228">
                  <a:extLst>
                    <a:ext uri="{9D8B030D-6E8A-4147-A177-3AD203B41FA5}">
                      <a16:colId xmlns:a16="http://schemas.microsoft.com/office/drawing/2014/main" val="725621970"/>
                    </a:ext>
                  </a:extLst>
                </a:gridCol>
                <a:gridCol w="693405">
                  <a:extLst>
                    <a:ext uri="{9D8B030D-6E8A-4147-A177-3AD203B41FA5}">
                      <a16:colId xmlns:a16="http://schemas.microsoft.com/office/drawing/2014/main" val="3199950493"/>
                    </a:ext>
                  </a:extLst>
                </a:gridCol>
                <a:gridCol w="617104">
                  <a:extLst>
                    <a:ext uri="{9D8B030D-6E8A-4147-A177-3AD203B41FA5}">
                      <a16:colId xmlns:a16="http://schemas.microsoft.com/office/drawing/2014/main" val="612816939"/>
                    </a:ext>
                  </a:extLst>
                </a:gridCol>
                <a:gridCol w="218550">
                  <a:extLst>
                    <a:ext uri="{9D8B030D-6E8A-4147-A177-3AD203B41FA5}">
                      <a16:colId xmlns:a16="http://schemas.microsoft.com/office/drawing/2014/main" val="239447707"/>
                    </a:ext>
                  </a:extLst>
                </a:gridCol>
              </a:tblGrid>
              <a:tr h="63567">
                <a:tc>
                  <a:txBody>
                    <a:bodyPr/>
                    <a:lstStyle/>
                    <a:p>
                      <a:pPr marL="6350" marR="27305" indent="-6350" algn="ctr">
                        <a:lnSpc>
                          <a:spcPct val="107000"/>
                        </a:lnSpc>
                        <a:spcAft>
                          <a:spcPts val="0"/>
                        </a:spcAft>
                      </a:pPr>
                      <a:r>
                        <a:rPr lang="en-IN" sz="300">
                          <a:effectLst/>
                        </a:rPr>
                        <a:t>Pt. II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gridSpan="6">
                  <a:txBody>
                    <a:bodyPr/>
                    <a:lstStyle/>
                    <a:p>
                      <a:pPr marL="6350" marR="33020" indent="-6350" algn="ctr">
                        <a:lnSpc>
                          <a:spcPct val="107000"/>
                        </a:lnSpc>
                        <a:spcAft>
                          <a:spcPts val="0"/>
                        </a:spcAft>
                      </a:pPr>
                      <a:r>
                        <a:rPr lang="en-IN" sz="300">
                          <a:effectLst/>
                        </a:rPr>
                        <a:t>Details of Outward and inward supplies declared during the financial year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4265213941"/>
                  </a:ext>
                </a:extLst>
              </a:tr>
              <a:tr h="64186">
                <a:tc rowSpan="3">
                  <a:txBody>
                    <a:bodyPr/>
                    <a:lstStyle/>
                    <a:p>
                      <a:pPr marL="6350" marR="911860" indent="-6350" algn="l">
                        <a:lnSpc>
                          <a:spcPct val="107000"/>
                        </a:lnSpc>
                        <a:spcAft>
                          <a:spcPts val="3415"/>
                        </a:spcAft>
                      </a:pPr>
                      <a:r>
                        <a:rPr lang="en-IN" sz="300">
                          <a:effectLst/>
                        </a:rPr>
                        <a:t>  </a:t>
                      </a:r>
                      <a:endParaRPr lang="en-IN" sz="400">
                        <a:effectLst/>
                      </a:endParaRPr>
                    </a:p>
                    <a:p>
                      <a:pPr marL="6350" marR="911860" indent="-6350" algn="l">
                        <a:lnSpc>
                          <a:spcPct val="107000"/>
                        </a:lnSpc>
                        <a:spcAft>
                          <a:spcPts val="300"/>
                        </a:spcAft>
                      </a:pPr>
                      <a:r>
                        <a:rPr lang="en-IN" sz="300">
                          <a:effectLst/>
                        </a:rPr>
                        <a:t>  </a:t>
                      </a:r>
                      <a:endParaRPr lang="en-IN" sz="400">
                        <a:effectLst/>
                      </a:endParaRPr>
                    </a:p>
                    <a:p>
                      <a:pPr marL="6350" marR="911860" indent="-6350" algn="l">
                        <a:lnSpc>
                          <a:spcPct val="107000"/>
                        </a:lnSpc>
                        <a:spcAft>
                          <a:spcPts val="0"/>
                        </a:spcAft>
                      </a:pPr>
                      <a:r>
                        <a:rPr lang="en-IN" sz="300">
                          <a:effectLst/>
                        </a:rPr>
                        <a:t>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gridSpan="2">
                  <a:txBody>
                    <a:bodyPr/>
                    <a:lstStyle/>
                    <a:p>
                      <a:pPr marL="1905" marR="911860" indent="-6350" algn="ctr">
                        <a:lnSpc>
                          <a:spcPct val="107000"/>
                        </a:lnSpc>
                        <a:spcAft>
                          <a:spcPts val="0"/>
                        </a:spcAft>
                      </a:pPr>
                      <a:r>
                        <a:rPr lang="en-IN" sz="300">
                          <a:effectLst/>
                        </a:rPr>
                        <a:t>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hMerge="1">
                  <a:txBody>
                    <a:bodyPr/>
                    <a:lstStyle/>
                    <a:p>
                      <a:endParaRPr lang="en-IN"/>
                    </a:p>
                  </a:txBody>
                  <a:tcPr/>
                </a:tc>
                <a:tc gridSpan="4">
                  <a:txBody>
                    <a:bodyPr/>
                    <a:lstStyle/>
                    <a:p>
                      <a:pPr marL="6350" marR="31115" indent="-6350" algn="ctr">
                        <a:lnSpc>
                          <a:spcPct val="107000"/>
                        </a:lnSpc>
                        <a:spcAft>
                          <a:spcPts val="0"/>
                        </a:spcAft>
                      </a:pPr>
                      <a:r>
                        <a:rPr lang="en-IN" sz="300">
                          <a:effectLst/>
                        </a:rPr>
                        <a:t>(Amount in ₹ in all tables)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nchor="b"/>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2741444518"/>
                  </a:ext>
                </a:extLst>
              </a:tr>
              <a:tr h="688110">
                <a:tc vMerge="1">
                  <a:txBody>
                    <a:bodyPr/>
                    <a:lstStyle/>
                    <a:p>
                      <a:endParaRPr lang="en-IN"/>
                    </a:p>
                  </a:txBody>
                  <a:tcPr/>
                </a:tc>
                <a:tc>
                  <a:txBody>
                    <a:bodyPr/>
                    <a:lstStyle/>
                    <a:p>
                      <a:pPr marL="6350" marR="27940" indent="-6350" algn="ctr">
                        <a:lnSpc>
                          <a:spcPct val="107000"/>
                        </a:lnSpc>
                        <a:spcAft>
                          <a:spcPts val="0"/>
                        </a:spcAft>
                      </a:pPr>
                      <a:r>
                        <a:rPr lang="en-IN" sz="300">
                          <a:effectLst/>
                        </a:rPr>
                        <a:t>Nature of Supplies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9845" indent="-6350" algn="ctr">
                        <a:lnSpc>
                          <a:spcPct val="107000"/>
                        </a:lnSpc>
                        <a:spcAft>
                          <a:spcPts val="0"/>
                        </a:spcAft>
                      </a:pPr>
                      <a:r>
                        <a:rPr lang="en-IN" sz="300">
                          <a:effectLst/>
                        </a:rPr>
                        <a:t>Taxable Value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911860" indent="-6350" algn="ctr">
                        <a:lnSpc>
                          <a:spcPct val="107000"/>
                        </a:lnSpc>
                        <a:spcAft>
                          <a:spcPts val="0"/>
                        </a:spcAft>
                      </a:pPr>
                      <a:r>
                        <a:rPr lang="en-IN" sz="300">
                          <a:effectLst/>
                        </a:rPr>
                        <a:t>Central Tax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7305" indent="-6350" algn="ctr">
                        <a:lnSpc>
                          <a:spcPct val="107000"/>
                        </a:lnSpc>
                        <a:spcAft>
                          <a:spcPts val="0"/>
                        </a:spcAft>
                      </a:pPr>
                      <a:r>
                        <a:rPr lang="en-IN" sz="300">
                          <a:effectLst/>
                        </a:rPr>
                        <a:t>State </a:t>
                      </a:r>
                      <a:endParaRPr lang="en-IN" sz="400">
                        <a:effectLst/>
                      </a:endParaRPr>
                    </a:p>
                    <a:p>
                      <a:pPr marL="6350" marR="27305" indent="-6350" algn="ctr">
                        <a:lnSpc>
                          <a:spcPct val="107000"/>
                        </a:lnSpc>
                        <a:spcAft>
                          <a:spcPts val="0"/>
                        </a:spcAft>
                      </a:pPr>
                      <a:r>
                        <a:rPr lang="en-IN" sz="300">
                          <a:effectLst/>
                        </a:rPr>
                        <a:t>Tax / </a:t>
                      </a:r>
                      <a:endParaRPr lang="en-IN" sz="400">
                        <a:effectLst/>
                      </a:endParaRPr>
                    </a:p>
                    <a:p>
                      <a:pPr marL="6350" marR="29210" indent="-6350" algn="ctr">
                        <a:lnSpc>
                          <a:spcPct val="107000"/>
                        </a:lnSpc>
                        <a:spcAft>
                          <a:spcPts val="0"/>
                        </a:spcAft>
                      </a:pPr>
                      <a:r>
                        <a:rPr lang="en-IN" sz="300">
                          <a:effectLst/>
                        </a:rPr>
                        <a:t>UT </a:t>
                      </a:r>
                      <a:endParaRPr lang="en-IN" sz="400">
                        <a:effectLst/>
                      </a:endParaRPr>
                    </a:p>
                    <a:p>
                      <a:pPr marL="6350" marR="26670" indent="-6350" algn="ctr">
                        <a:lnSpc>
                          <a:spcPct val="107000"/>
                        </a:lnSpc>
                        <a:spcAft>
                          <a:spcPts val="0"/>
                        </a:spcAft>
                      </a:pPr>
                      <a:r>
                        <a:rPr lang="en-IN" sz="300">
                          <a:effectLst/>
                        </a:rPr>
                        <a:t>Tax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911860" indent="-6350" algn="ctr">
                        <a:lnSpc>
                          <a:spcPct val="107000"/>
                        </a:lnSpc>
                        <a:spcAft>
                          <a:spcPts val="0"/>
                        </a:spcAft>
                      </a:pPr>
                      <a:r>
                        <a:rPr lang="en-IN" sz="300">
                          <a:effectLst/>
                        </a:rPr>
                        <a:t>Integrated Tax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8575" indent="-6350" algn="ctr">
                        <a:lnSpc>
                          <a:spcPct val="107000"/>
                        </a:lnSpc>
                        <a:spcAft>
                          <a:spcPts val="0"/>
                        </a:spcAft>
                      </a:pPr>
                      <a:r>
                        <a:rPr lang="en-IN" sz="300">
                          <a:effectLst/>
                        </a:rPr>
                        <a:t>Cess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extLst>
                  <a:ext uri="{0D108BD9-81ED-4DB2-BD59-A6C34878D82A}">
                    <a16:rowId xmlns:a16="http://schemas.microsoft.com/office/drawing/2014/main" val="152170346"/>
                  </a:ext>
                </a:extLst>
              </a:tr>
              <a:tr h="64186">
                <a:tc vMerge="1">
                  <a:txBody>
                    <a:bodyPr/>
                    <a:lstStyle/>
                    <a:p>
                      <a:endParaRPr lang="en-IN"/>
                    </a:p>
                  </a:txBody>
                  <a:tcPr/>
                </a:tc>
                <a:tc>
                  <a:txBody>
                    <a:bodyPr/>
                    <a:lstStyle/>
                    <a:p>
                      <a:pPr marL="6350" marR="28575" indent="-6350" algn="ctr">
                        <a:lnSpc>
                          <a:spcPct val="107000"/>
                        </a:lnSpc>
                        <a:spcAft>
                          <a:spcPts val="0"/>
                        </a:spcAft>
                      </a:pPr>
                      <a:r>
                        <a:rPr lang="en-IN" sz="300">
                          <a:effectLst/>
                        </a:rPr>
                        <a:t>1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30480" indent="-6350" algn="ctr">
                        <a:lnSpc>
                          <a:spcPct val="107000"/>
                        </a:lnSpc>
                        <a:spcAft>
                          <a:spcPts val="0"/>
                        </a:spcAft>
                      </a:pPr>
                      <a:r>
                        <a:rPr lang="en-IN" sz="300">
                          <a:effectLst/>
                        </a:rPr>
                        <a:t>2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5400" indent="-6350" algn="ctr">
                        <a:lnSpc>
                          <a:spcPct val="107000"/>
                        </a:lnSpc>
                        <a:spcAft>
                          <a:spcPts val="0"/>
                        </a:spcAft>
                      </a:pPr>
                      <a:r>
                        <a:rPr lang="en-IN" sz="300">
                          <a:effectLst/>
                        </a:rPr>
                        <a:t>3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7940" indent="-6350" algn="ctr">
                        <a:lnSpc>
                          <a:spcPct val="107000"/>
                        </a:lnSpc>
                        <a:spcAft>
                          <a:spcPts val="0"/>
                        </a:spcAft>
                      </a:pPr>
                      <a:r>
                        <a:rPr lang="en-IN" sz="300">
                          <a:effectLst/>
                        </a:rPr>
                        <a:t>4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7940" indent="-6350" algn="ctr">
                        <a:lnSpc>
                          <a:spcPct val="107000"/>
                        </a:lnSpc>
                        <a:spcAft>
                          <a:spcPts val="0"/>
                        </a:spcAft>
                      </a:pPr>
                      <a:r>
                        <a:rPr lang="en-IN" sz="300">
                          <a:effectLst/>
                        </a:rPr>
                        <a:t>5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6670" indent="-6350" algn="ctr">
                        <a:lnSpc>
                          <a:spcPct val="107000"/>
                        </a:lnSpc>
                        <a:spcAft>
                          <a:spcPts val="0"/>
                        </a:spcAft>
                      </a:pPr>
                      <a:r>
                        <a:rPr lang="en-IN" sz="300">
                          <a:effectLst/>
                        </a:rPr>
                        <a:t>6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extLst>
                  <a:ext uri="{0D108BD9-81ED-4DB2-BD59-A6C34878D82A}">
                    <a16:rowId xmlns:a16="http://schemas.microsoft.com/office/drawing/2014/main" val="2936966076"/>
                  </a:ext>
                </a:extLst>
              </a:tr>
              <a:tr h="158112">
                <a:tc>
                  <a:txBody>
                    <a:bodyPr/>
                    <a:lstStyle/>
                    <a:p>
                      <a:pPr marL="6350" marR="29845" indent="-6350" algn="ctr">
                        <a:lnSpc>
                          <a:spcPct val="107000"/>
                        </a:lnSpc>
                        <a:spcAft>
                          <a:spcPts val="0"/>
                        </a:spcAft>
                      </a:pPr>
                      <a:r>
                        <a:rPr lang="en-IN" sz="300">
                          <a:effectLst/>
                        </a:rPr>
                        <a:t>4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gridSpan="6">
                  <a:txBody>
                    <a:bodyPr/>
                    <a:lstStyle/>
                    <a:p>
                      <a:pPr marL="635" marR="911860" indent="-6350" algn="l">
                        <a:lnSpc>
                          <a:spcPct val="107000"/>
                        </a:lnSpc>
                        <a:spcAft>
                          <a:spcPts val="0"/>
                        </a:spcAft>
                      </a:pPr>
                      <a:r>
                        <a:rPr lang="en-IN" sz="300">
                          <a:effectLst/>
                        </a:rPr>
                        <a:t>Details of advances, inward and outward supplies on which tax is payable as declared in returns filed during the financial year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582858334"/>
                  </a:ext>
                </a:extLst>
              </a:tr>
              <a:tr h="1652199">
                <a:tc>
                  <a:txBody>
                    <a:bodyPr/>
                    <a:lstStyle/>
                    <a:p>
                      <a:pPr marL="6350" marR="29210" indent="-6350" algn="ctr">
                        <a:lnSpc>
                          <a:spcPct val="107000"/>
                        </a:lnSpc>
                        <a:spcAft>
                          <a:spcPts val="0"/>
                        </a:spcAft>
                      </a:pPr>
                      <a:r>
                        <a:rPr lang="en-IN" sz="300">
                          <a:effectLst/>
                        </a:rPr>
                        <a:t>A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nchor="ctr"/>
                </a:tc>
                <a:tc>
                  <a:txBody>
                    <a:bodyPr/>
                    <a:lstStyle/>
                    <a:p>
                      <a:pPr marL="635" marR="911860" indent="-6350" algn="l">
                        <a:lnSpc>
                          <a:spcPct val="107000"/>
                        </a:lnSpc>
                        <a:spcAft>
                          <a:spcPts val="0"/>
                        </a:spcAft>
                      </a:pPr>
                      <a:r>
                        <a:rPr lang="en-IN" sz="300">
                          <a:effectLst/>
                        </a:rPr>
                        <a:t>Supplies made to un-registered persons (B2C)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gridSpan="5">
                  <a:txBody>
                    <a:bodyPr/>
                    <a:lstStyle/>
                    <a:p>
                      <a:pPr marL="635" marR="911860" indent="-6350" algn="just">
                        <a:lnSpc>
                          <a:spcPct val="107000"/>
                        </a:lnSpc>
                        <a:spcAft>
                          <a:spcPts val="0"/>
                        </a:spcAft>
                      </a:pPr>
                      <a:r>
                        <a:rPr lang="en-IN" sz="400">
                          <a:effectLst/>
                        </a:rPr>
                        <a:t>Aggregate value of supplies made to consumers and unregistered persons on which tax has been paid shall be declared here. These will include details of supplies made through E-Commerce operators and are to be declared as net of credit notes or debit notes issued in this regard. Table 5, Table 7 along with respective amendments in Table 9 and Table 10 of FORM GSTR-1 may be used for filling up these details.</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nchor="b"/>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632162823"/>
                  </a:ext>
                </a:extLst>
              </a:tr>
              <a:tr h="1779415">
                <a:tc>
                  <a:txBody>
                    <a:bodyPr/>
                    <a:lstStyle/>
                    <a:p>
                      <a:pPr marL="6350" marR="30480" indent="-6350" algn="ctr">
                        <a:lnSpc>
                          <a:spcPct val="107000"/>
                        </a:lnSpc>
                        <a:spcAft>
                          <a:spcPts val="0"/>
                        </a:spcAft>
                      </a:pPr>
                      <a:r>
                        <a:rPr lang="en-IN" sz="300">
                          <a:effectLst/>
                        </a:rPr>
                        <a:t>B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nchor="ctr"/>
                </a:tc>
                <a:tc>
                  <a:txBody>
                    <a:bodyPr/>
                    <a:lstStyle/>
                    <a:p>
                      <a:pPr marL="635" marR="911860" indent="-6350" algn="l">
                        <a:lnSpc>
                          <a:spcPct val="107000"/>
                        </a:lnSpc>
                        <a:spcAft>
                          <a:spcPts val="0"/>
                        </a:spcAft>
                      </a:pPr>
                      <a:r>
                        <a:rPr lang="en-IN" sz="300">
                          <a:effectLst/>
                        </a:rPr>
                        <a:t>Supplies made to registered persons (B2B)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gridSpan="5">
                  <a:txBody>
                    <a:bodyPr/>
                    <a:lstStyle/>
                    <a:p>
                      <a:pPr marL="635" marR="911860" indent="-6350" algn="l">
                        <a:lnSpc>
                          <a:spcPct val="107000"/>
                        </a:lnSpc>
                        <a:spcAft>
                          <a:spcPts val="0"/>
                        </a:spcAft>
                      </a:pPr>
                      <a:r>
                        <a:rPr lang="en-IN" sz="400">
                          <a:effectLst/>
                        </a:rPr>
                        <a:t>Aggregate value of supplies made to registered persons (including supplies made to UINs) on which tax has been paid shall be declared here. These will include supplies made through E-Commerce operators but shall not include supplies on which tax is to be paid by the recipient on reverse charge basis. Details of debit and credit notes are to be mentioned separately. Table 4A and Table 4C of FORM GSTR-1 may be used for filling up these details.</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nchor="b"/>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2136332337"/>
                  </a:ext>
                </a:extLst>
              </a:tr>
              <a:tr h="380038">
                <a:tc>
                  <a:txBody>
                    <a:bodyPr/>
                    <a:lstStyle/>
                    <a:p>
                      <a:pPr marL="6350" marR="30480" indent="-6350" algn="ctr">
                        <a:lnSpc>
                          <a:spcPct val="107000"/>
                        </a:lnSpc>
                        <a:spcAft>
                          <a:spcPts val="0"/>
                        </a:spcAft>
                      </a:pPr>
                      <a:r>
                        <a:rPr lang="en-IN" sz="300">
                          <a:effectLst/>
                        </a:rPr>
                        <a:t>C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nchor="ctr"/>
                </a:tc>
                <a:tc>
                  <a:txBody>
                    <a:bodyPr/>
                    <a:lstStyle/>
                    <a:p>
                      <a:pPr marL="635" marR="911860" indent="-6350" algn="l">
                        <a:lnSpc>
                          <a:spcPct val="107000"/>
                        </a:lnSpc>
                        <a:spcAft>
                          <a:spcPts val="0"/>
                        </a:spcAft>
                      </a:pPr>
                      <a:r>
                        <a:rPr lang="en-IN" sz="300">
                          <a:effectLst/>
                        </a:rPr>
                        <a:t>Zero rated supply (Export) on payment of tax (except supplies to SEZs)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gridSpan="5">
                  <a:txBody>
                    <a:bodyPr/>
                    <a:lstStyle/>
                    <a:p>
                      <a:pPr marL="6350" marR="36830" indent="-6350" algn="just">
                        <a:lnSpc>
                          <a:spcPct val="107000"/>
                        </a:lnSpc>
                        <a:spcAft>
                          <a:spcPts val="0"/>
                        </a:spcAft>
                      </a:pPr>
                      <a:r>
                        <a:rPr lang="en-IN" sz="400" dirty="0">
                          <a:effectLst/>
                        </a:rPr>
                        <a:t>Aggregate value of exports (except supplies to SEZs) on which tax has been paid shall be declared here. Table 6A of FORM GSTR-1 may be used for filling up these details. </a:t>
                      </a:r>
                      <a:endParaRPr lang="en-IN" sz="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1763515374"/>
                  </a:ext>
                </a:extLst>
              </a:tr>
            </a:tbl>
          </a:graphicData>
        </a:graphic>
      </p:graphicFrame>
      <p:graphicFrame>
        <p:nvGraphicFramePr>
          <p:cNvPr id="10" name="Table 9">
            <a:extLst>
              <a:ext uri="{FF2B5EF4-FFF2-40B4-BE49-F238E27FC236}">
                <a16:creationId xmlns:a16="http://schemas.microsoft.com/office/drawing/2014/main" id="{A98DEB91-BE6B-4BCB-AD48-7DFA63096AF5}"/>
              </a:ext>
            </a:extLst>
          </p:cNvPr>
          <p:cNvGraphicFramePr>
            <a:graphicFrameLocks noGrp="1"/>
          </p:cNvGraphicFramePr>
          <p:nvPr>
            <p:extLst>
              <p:ext uri="{D42A27DB-BD31-4B8C-83A1-F6EECF244321}">
                <p14:modId xmlns:p14="http://schemas.microsoft.com/office/powerpoint/2010/main" val="3215484841"/>
              </p:ext>
            </p:extLst>
          </p:nvPr>
        </p:nvGraphicFramePr>
        <p:xfrm>
          <a:off x="457200" y="931986"/>
          <a:ext cx="11111022" cy="5975829"/>
        </p:xfrm>
        <a:graphic>
          <a:graphicData uri="http://schemas.openxmlformats.org/drawingml/2006/table">
            <a:tbl>
              <a:tblPr firstRow="1" firstCol="1" bandRow="1">
                <a:tableStyleId>{5940675A-B579-460E-94D1-54222C63F5DA}</a:tableStyleId>
              </a:tblPr>
              <a:tblGrid>
                <a:gridCol w="561797">
                  <a:extLst>
                    <a:ext uri="{9D8B030D-6E8A-4147-A177-3AD203B41FA5}">
                      <a16:colId xmlns:a16="http://schemas.microsoft.com/office/drawing/2014/main" val="1547698019"/>
                    </a:ext>
                  </a:extLst>
                </a:gridCol>
                <a:gridCol w="3554110">
                  <a:extLst>
                    <a:ext uri="{9D8B030D-6E8A-4147-A177-3AD203B41FA5}">
                      <a16:colId xmlns:a16="http://schemas.microsoft.com/office/drawing/2014/main" val="879146469"/>
                    </a:ext>
                  </a:extLst>
                </a:gridCol>
                <a:gridCol w="1314634">
                  <a:extLst>
                    <a:ext uri="{9D8B030D-6E8A-4147-A177-3AD203B41FA5}">
                      <a16:colId xmlns:a16="http://schemas.microsoft.com/office/drawing/2014/main" val="4252093720"/>
                    </a:ext>
                  </a:extLst>
                </a:gridCol>
                <a:gridCol w="1069877">
                  <a:extLst>
                    <a:ext uri="{9D8B030D-6E8A-4147-A177-3AD203B41FA5}">
                      <a16:colId xmlns:a16="http://schemas.microsoft.com/office/drawing/2014/main" val="3738484105"/>
                    </a:ext>
                  </a:extLst>
                </a:gridCol>
                <a:gridCol w="1044335">
                  <a:extLst>
                    <a:ext uri="{9D8B030D-6E8A-4147-A177-3AD203B41FA5}">
                      <a16:colId xmlns:a16="http://schemas.microsoft.com/office/drawing/2014/main" val="3760618984"/>
                    </a:ext>
                  </a:extLst>
                </a:gridCol>
                <a:gridCol w="1416167">
                  <a:extLst>
                    <a:ext uri="{9D8B030D-6E8A-4147-A177-3AD203B41FA5}">
                      <a16:colId xmlns:a16="http://schemas.microsoft.com/office/drawing/2014/main" val="1355219275"/>
                    </a:ext>
                  </a:extLst>
                </a:gridCol>
                <a:gridCol w="1084281">
                  <a:extLst>
                    <a:ext uri="{9D8B030D-6E8A-4147-A177-3AD203B41FA5}">
                      <a16:colId xmlns:a16="http://schemas.microsoft.com/office/drawing/2014/main" val="962038444"/>
                    </a:ext>
                  </a:extLst>
                </a:gridCol>
                <a:gridCol w="1065821">
                  <a:extLst>
                    <a:ext uri="{9D8B030D-6E8A-4147-A177-3AD203B41FA5}">
                      <a16:colId xmlns:a16="http://schemas.microsoft.com/office/drawing/2014/main" val="3188033555"/>
                    </a:ext>
                  </a:extLst>
                </a:gridCol>
              </a:tblGrid>
              <a:tr h="332669">
                <a:tc>
                  <a:txBody>
                    <a:bodyPr/>
                    <a:lstStyle/>
                    <a:p>
                      <a:pPr marL="6350" marR="27305" indent="-6350" algn="ctr">
                        <a:lnSpc>
                          <a:spcPct val="107000"/>
                        </a:lnSpc>
                        <a:spcAft>
                          <a:spcPts val="0"/>
                        </a:spcAft>
                      </a:pPr>
                      <a:r>
                        <a:rPr lang="en-IN" sz="2000" dirty="0">
                          <a:effectLst/>
                        </a:rPr>
                        <a:t>Pt. IV</a:t>
                      </a:r>
                      <a:endParaRPr lang="en-IN"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solidFill>
                      <a:schemeClr val="bg1">
                        <a:lumMod val="85000"/>
                      </a:schemeClr>
                    </a:solidFill>
                  </a:tcPr>
                </a:tc>
                <a:tc gridSpan="7">
                  <a:txBody>
                    <a:bodyPr/>
                    <a:lstStyle/>
                    <a:p>
                      <a:pPr marL="6350" marR="33020" indent="-6350" algn="ctr">
                        <a:lnSpc>
                          <a:spcPct val="107000"/>
                        </a:lnSpc>
                        <a:spcAft>
                          <a:spcPts val="0"/>
                        </a:spcAft>
                      </a:pPr>
                      <a:r>
                        <a:rPr lang="en-US" sz="2400" dirty="0">
                          <a:effectLst/>
                        </a:rPr>
                        <a:t>Details of tax paid as declared in returns filed during the financial year </a:t>
                      </a:r>
                      <a:endParaRPr lang="en-IN"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solidFill>
                      <a:schemeClr val="bg1">
                        <a:lumMod val="85000"/>
                      </a:schemeClr>
                    </a:solidFill>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511910671"/>
                  </a:ext>
                </a:extLst>
              </a:tr>
              <a:tr h="332669">
                <a:tc rowSpan="3">
                  <a:txBody>
                    <a:bodyPr/>
                    <a:lstStyle/>
                    <a:p>
                      <a:pPr marL="6350" marR="911860" indent="-6350" algn="l">
                        <a:lnSpc>
                          <a:spcPct val="107000"/>
                        </a:lnSpc>
                        <a:spcAft>
                          <a:spcPts val="3415"/>
                        </a:spcAft>
                      </a:pPr>
                      <a:r>
                        <a:rPr lang="en-IN" sz="2000" dirty="0">
                          <a:effectLst/>
                        </a:rPr>
                        <a:t>  </a:t>
                      </a:r>
                      <a:endParaRPr lang="en-IN" sz="2400" dirty="0">
                        <a:effectLst/>
                      </a:endParaRPr>
                    </a:p>
                    <a:p>
                      <a:pPr marL="6350" marR="911860" indent="-6350" algn="l">
                        <a:lnSpc>
                          <a:spcPct val="107000"/>
                        </a:lnSpc>
                        <a:spcAft>
                          <a:spcPts val="300"/>
                        </a:spcAft>
                      </a:pPr>
                      <a:r>
                        <a:rPr lang="en-IN" sz="2000" dirty="0">
                          <a:effectLst/>
                        </a:rPr>
                        <a:t>  9</a:t>
                      </a:r>
                      <a:endParaRPr lang="en-IN" sz="2400" dirty="0">
                        <a:effectLst/>
                      </a:endParaRPr>
                    </a:p>
                    <a:p>
                      <a:pPr marL="6350" marR="911860" indent="-6350" algn="l">
                        <a:lnSpc>
                          <a:spcPct val="107000"/>
                        </a:lnSpc>
                        <a:spcAft>
                          <a:spcPts val="0"/>
                        </a:spcAft>
                      </a:pPr>
                      <a:r>
                        <a:rPr lang="en-IN" sz="2000" dirty="0">
                          <a:effectLst/>
                        </a:rPr>
                        <a:t>  </a:t>
                      </a:r>
                      <a:endParaRPr lang="en-IN"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solidFill>
                      <a:schemeClr val="bg1">
                        <a:lumMod val="85000"/>
                      </a:schemeClr>
                    </a:solidFill>
                  </a:tcPr>
                </a:tc>
                <a:tc>
                  <a:txBody>
                    <a:bodyPr/>
                    <a:lstStyle/>
                    <a:p>
                      <a:pPr marL="1905" marR="911860" indent="-6350" algn="ctr">
                        <a:lnSpc>
                          <a:spcPct val="107000"/>
                        </a:lnSpc>
                        <a:spcAft>
                          <a:spcPts val="0"/>
                        </a:spcAft>
                      </a:pPr>
                      <a:r>
                        <a:rPr lang="en-IN" sz="2000" dirty="0">
                          <a:effectLst/>
                        </a:rPr>
                        <a:t>  </a:t>
                      </a:r>
                      <a:endParaRPr lang="en-IN"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solidFill>
                      <a:schemeClr val="bg1">
                        <a:lumMod val="85000"/>
                      </a:schemeClr>
                    </a:solidFill>
                  </a:tcPr>
                </a:tc>
                <a:tc>
                  <a:txBody>
                    <a:bodyPr/>
                    <a:lstStyle/>
                    <a:p>
                      <a:pPr marL="6350" marR="27940" indent="-6350" algn="ctr">
                        <a:lnSpc>
                          <a:spcPct val="107000"/>
                        </a:lnSpc>
                        <a:spcAft>
                          <a:spcPts val="0"/>
                        </a:spcAft>
                      </a:pPr>
                      <a:endParaRPr lang="en-IN"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solidFill>
                      <a:schemeClr val="bg1">
                        <a:lumMod val="85000"/>
                      </a:schemeClr>
                    </a:solidFill>
                  </a:tcPr>
                </a:tc>
                <a:tc>
                  <a:txBody>
                    <a:bodyPr/>
                    <a:lstStyle/>
                    <a:p>
                      <a:pPr marL="6350" marR="27940" indent="-6350" algn="ctr">
                        <a:lnSpc>
                          <a:spcPct val="107000"/>
                        </a:lnSpc>
                        <a:spcAft>
                          <a:spcPts val="0"/>
                        </a:spcAft>
                      </a:pPr>
                      <a:endParaRPr lang="en-IN"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nchor="b">
                    <a:solidFill>
                      <a:schemeClr val="bg1">
                        <a:lumMod val="85000"/>
                      </a:schemeClr>
                    </a:solidFill>
                  </a:tcPr>
                </a:tc>
                <a:tc gridSpan="4">
                  <a:txBody>
                    <a:bodyPr/>
                    <a:lstStyle/>
                    <a:p>
                      <a:pPr marL="1905" marR="911860" lvl="0" indent="-6350" algn="ctr" defTabSz="914400" rtl="0" eaLnBrk="1" fontAlgn="auto" latinLnBrk="0" hangingPunct="1">
                        <a:lnSpc>
                          <a:spcPct val="107000"/>
                        </a:lnSpc>
                        <a:spcBef>
                          <a:spcPts val="0"/>
                        </a:spcBef>
                        <a:spcAft>
                          <a:spcPts val="0"/>
                        </a:spcAft>
                        <a:buClrTx/>
                        <a:buSzTx/>
                        <a:buFontTx/>
                        <a:buNone/>
                        <a:tabLst/>
                        <a:defRPr/>
                      </a:pPr>
                      <a:r>
                        <a:rPr lang="en-IN" sz="2400" dirty="0">
                          <a:effectLst/>
                        </a:rPr>
                        <a:t>Paid through ITC </a:t>
                      </a:r>
                      <a:endParaRPr lang="en-IN"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nchor="b">
                    <a:solidFill>
                      <a:schemeClr val="bg1">
                        <a:lumMod val="85000"/>
                      </a:schemeClr>
                    </a:solidFill>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498536252"/>
                  </a:ext>
                </a:extLst>
              </a:tr>
              <a:tr h="1196080">
                <a:tc vMerge="1">
                  <a:txBody>
                    <a:bodyPr/>
                    <a:lstStyle/>
                    <a:p>
                      <a:endParaRPr lang="en-IN"/>
                    </a:p>
                  </a:txBody>
                  <a:tcPr/>
                </a:tc>
                <a:tc>
                  <a:txBody>
                    <a:bodyPr/>
                    <a:lstStyle/>
                    <a:p>
                      <a:pPr marL="6350" marR="27940" indent="-6350" algn="ctr">
                        <a:lnSpc>
                          <a:spcPct val="107000"/>
                        </a:lnSpc>
                        <a:spcAft>
                          <a:spcPts val="0"/>
                        </a:spcAft>
                      </a:pPr>
                      <a:r>
                        <a:rPr lang="en-IN" sz="2000" dirty="0">
                          <a:effectLst/>
                        </a:rPr>
                        <a:t>Description</a:t>
                      </a:r>
                      <a:endParaRPr lang="en-IN"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solidFill>
                      <a:schemeClr val="bg1">
                        <a:lumMod val="85000"/>
                      </a:schemeClr>
                    </a:solidFill>
                  </a:tcPr>
                </a:tc>
                <a:tc>
                  <a:txBody>
                    <a:bodyPr/>
                    <a:lstStyle/>
                    <a:p>
                      <a:pPr marL="6350" marR="27940" indent="-6350" algn="ctr">
                        <a:lnSpc>
                          <a:spcPct val="107000"/>
                        </a:lnSpc>
                        <a:spcAft>
                          <a:spcPts val="0"/>
                        </a:spcAft>
                      </a:pPr>
                      <a:r>
                        <a:rPr lang="en-IN" sz="2000">
                          <a:effectLst/>
                        </a:rPr>
                        <a:t>Tax Payable </a:t>
                      </a:r>
                      <a:endParaRPr lang="en-IN"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solidFill>
                      <a:schemeClr val="bg1">
                        <a:lumMod val="85000"/>
                      </a:schemeClr>
                    </a:solidFill>
                  </a:tcPr>
                </a:tc>
                <a:tc>
                  <a:txBody>
                    <a:bodyPr/>
                    <a:lstStyle/>
                    <a:p>
                      <a:pPr marL="6350" marR="27940" indent="-6350" algn="ctr">
                        <a:lnSpc>
                          <a:spcPct val="107000"/>
                        </a:lnSpc>
                        <a:spcAft>
                          <a:spcPts val="0"/>
                        </a:spcAft>
                      </a:pPr>
                      <a:r>
                        <a:rPr lang="en-IN" sz="2000">
                          <a:effectLst/>
                        </a:rPr>
                        <a:t>Paid through cash </a:t>
                      </a:r>
                      <a:endParaRPr lang="en-IN"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solidFill>
                      <a:schemeClr val="bg1">
                        <a:lumMod val="85000"/>
                      </a:schemeClr>
                    </a:solidFill>
                  </a:tcPr>
                </a:tc>
                <a:tc>
                  <a:txBody>
                    <a:bodyPr/>
                    <a:lstStyle/>
                    <a:p>
                      <a:pPr marL="6350" marR="27305" indent="-6350" algn="ctr">
                        <a:lnSpc>
                          <a:spcPct val="107000"/>
                        </a:lnSpc>
                        <a:spcAft>
                          <a:spcPts val="0"/>
                        </a:spcAft>
                      </a:pPr>
                      <a:r>
                        <a:rPr lang="en-IN" sz="2000" dirty="0">
                          <a:effectLst/>
                        </a:rPr>
                        <a:t>Central Tax  </a:t>
                      </a:r>
                      <a:endParaRPr lang="en-IN" sz="2800" dirty="0"/>
                    </a:p>
                  </a:txBody>
                  <a:tcPr marL="35717" marR="21363" marT="4339" marB="0">
                    <a:solidFill>
                      <a:schemeClr val="bg1">
                        <a:lumMod val="85000"/>
                      </a:schemeClr>
                    </a:solidFill>
                  </a:tcPr>
                </a:tc>
                <a:tc>
                  <a:txBody>
                    <a:bodyPr/>
                    <a:lstStyle/>
                    <a:p>
                      <a:pPr marL="6350" marR="27305" indent="-6350" algn="l" defTabSz="914400" rtl="0" eaLnBrk="1" latinLnBrk="0" hangingPunct="1">
                        <a:lnSpc>
                          <a:spcPct val="107000"/>
                        </a:lnSpc>
                        <a:spcAft>
                          <a:spcPts val="0"/>
                        </a:spcAft>
                      </a:pPr>
                      <a:r>
                        <a:rPr lang="en-IN" sz="2000" kern="1200" dirty="0">
                          <a:effectLst/>
                        </a:rPr>
                        <a:t>SGST/UTGST</a:t>
                      </a:r>
                      <a:endParaRPr lang="en-IN" sz="2000" kern="1200" dirty="0">
                        <a:solidFill>
                          <a:schemeClr val="dk1"/>
                        </a:solidFill>
                        <a:effectLst/>
                        <a:latin typeface="+mn-lt"/>
                        <a:ea typeface="+mn-ea"/>
                        <a:cs typeface="+mn-cs"/>
                      </a:endParaRPr>
                    </a:p>
                  </a:txBody>
                  <a:tcPr marL="35717" marR="21363" marT="4339" marB="0">
                    <a:solidFill>
                      <a:schemeClr val="bg1">
                        <a:lumMod val="85000"/>
                      </a:schemeClr>
                    </a:solidFill>
                  </a:tcPr>
                </a:tc>
                <a:tc>
                  <a:txBody>
                    <a:bodyPr/>
                    <a:lstStyle/>
                    <a:p>
                      <a:r>
                        <a:rPr lang="en-IN" sz="2000" dirty="0">
                          <a:effectLst/>
                        </a:rPr>
                        <a:t>Integrated Tax</a:t>
                      </a:r>
                      <a:endParaRPr lang="en-IN" sz="2800" dirty="0"/>
                    </a:p>
                  </a:txBody>
                  <a:tcPr marL="35717" marR="21363" marT="4339" marB="0">
                    <a:solidFill>
                      <a:schemeClr val="bg1">
                        <a:lumMod val="85000"/>
                      </a:schemeClr>
                    </a:solidFill>
                  </a:tcPr>
                </a:tc>
                <a:tc>
                  <a:txBody>
                    <a:bodyPr/>
                    <a:lstStyle/>
                    <a:p>
                      <a:pPr marL="6350" marR="28575" indent="-6350" algn="ctr">
                        <a:lnSpc>
                          <a:spcPct val="107000"/>
                        </a:lnSpc>
                        <a:spcAft>
                          <a:spcPts val="0"/>
                        </a:spcAft>
                      </a:pPr>
                      <a:r>
                        <a:rPr lang="en-IN" sz="2000">
                          <a:effectLst/>
                        </a:rPr>
                        <a:t>Cess </a:t>
                      </a:r>
                      <a:endParaRPr lang="en-IN"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solidFill>
                      <a:schemeClr val="bg1">
                        <a:lumMod val="85000"/>
                      </a:schemeClr>
                    </a:solidFill>
                  </a:tcPr>
                </a:tc>
                <a:extLst>
                  <a:ext uri="{0D108BD9-81ED-4DB2-BD59-A6C34878D82A}">
                    <a16:rowId xmlns:a16="http://schemas.microsoft.com/office/drawing/2014/main" val="355347343"/>
                  </a:ext>
                </a:extLst>
              </a:tr>
              <a:tr h="291824">
                <a:tc vMerge="1">
                  <a:txBody>
                    <a:bodyPr/>
                    <a:lstStyle/>
                    <a:p>
                      <a:endParaRPr lang="en-IN"/>
                    </a:p>
                  </a:txBody>
                  <a:tcPr/>
                </a:tc>
                <a:tc>
                  <a:txBody>
                    <a:bodyPr/>
                    <a:lstStyle/>
                    <a:p>
                      <a:pPr marL="6350" marR="28575" indent="-6350" algn="ctr">
                        <a:lnSpc>
                          <a:spcPct val="107000"/>
                        </a:lnSpc>
                        <a:spcAft>
                          <a:spcPts val="0"/>
                        </a:spcAft>
                      </a:pPr>
                      <a:r>
                        <a:rPr lang="en-IN" sz="2000" dirty="0">
                          <a:effectLst/>
                        </a:rPr>
                        <a:t>1 </a:t>
                      </a:r>
                      <a:endParaRPr lang="en-IN"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solidFill>
                      <a:schemeClr val="bg1">
                        <a:lumMod val="85000"/>
                      </a:schemeClr>
                    </a:solidFill>
                  </a:tcPr>
                </a:tc>
                <a:tc>
                  <a:txBody>
                    <a:bodyPr/>
                    <a:lstStyle/>
                    <a:p>
                      <a:pPr marL="6350" marR="28575" indent="-6350" algn="ctr">
                        <a:lnSpc>
                          <a:spcPct val="107000"/>
                        </a:lnSpc>
                        <a:spcAft>
                          <a:spcPts val="0"/>
                        </a:spcAft>
                      </a:pPr>
                      <a:r>
                        <a:rPr lang="en-IN" sz="2000" dirty="0">
                          <a:effectLst/>
                        </a:rPr>
                        <a:t>2 </a:t>
                      </a:r>
                      <a:endParaRPr lang="en-IN"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solidFill>
                      <a:schemeClr val="bg1">
                        <a:lumMod val="85000"/>
                      </a:schemeClr>
                    </a:solidFill>
                  </a:tcPr>
                </a:tc>
                <a:tc>
                  <a:txBody>
                    <a:bodyPr/>
                    <a:lstStyle/>
                    <a:p>
                      <a:pPr marL="6350" marR="28575" indent="-6350" algn="ctr">
                        <a:lnSpc>
                          <a:spcPct val="107000"/>
                        </a:lnSpc>
                        <a:spcAft>
                          <a:spcPts val="0"/>
                        </a:spcAft>
                      </a:pPr>
                      <a:r>
                        <a:rPr lang="en-IN" sz="2000" dirty="0">
                          <a:effectLst/>
                        </a:rPr>
                        <a:t>3 </a:t>
                      </a:r>
                      <a:endParaRPr lang="en-IN"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solidFill>
                      <a:schemeClr val="bg1">
                        <a:lumMod val="85000"/>
                      </a:schemeClr>
                    </a:solidFill>
                  </a:tcPr>
                </a:tc>
                <a:tc>
                  <a:txBody>
                    <a:bodyPr/>
                    <a:lstStyle/>
                    <a:p>
                      <a:pPr algn="ctr"/>
                      <a:r>
                        <a:rPr lang="en-IN" sz="2000" dirty="0">
                          <a:effectLst/>
                        </a:rPr>
                        <a:t>     4 </a:t>
                      </a:r>
                      <a:endParaRPr lang="en-IN" sz="2800" dirty="0"/>
                    </a:p>
                  </a:txBody>
                  <a:tcPr marL="35717" marR="21363" marT="4339" marB="0">
                    <a:solidFill>
                      <a:schemeClr val="bg1">
                        <a:lumMod val="85000"/>
                      </a:schemeClr>
                    </a:solidFill>
                  </a:tcPr>
                </a:tc>
                <a:tc>
                  <a:txBody>
                    <a:bodyPr/>
                    <a:lstStyle/>
                    <a:p>
                      <a:pPr algn="ctr"/>
                      <a:r>
                        <a:rPr lang="en-IN" sz="2000" kern="1200" dirty="0">
                          <a:effectLst/>
                        </a:rPr>
                        <a:t>5</a:t>
                      </a:r>
                      <a:endParaRPr lang="en-IN" sz="2800" dirty="0"/>
                    </a:p>
                  </a:txBody>
                  <a:tcPr marL="35717" marR="21363" marT="4339" marB="0">
                    <a:solidFill>
                      <a:schemeClr val="bg1">
                        <a:lumMod val="85000"/>
                      </a:schemeClr>
                    </a:solidFill>
                  </a:tcPr>
                </a:tc>
                <a:tc>
                  <a:txBody>
                    <a:bodyPr/>
                    <a:lstStyle/>
                    <a:p>
                      <a:pPr algn="ctr"/>
                      <a:r>
                        <a:rPr lang="en-IN" sz="2000" dirty="0">
                          <a:effectLst/>
                        </a:rPr>
                        <a:t>6</a:t>
                      </a:r>
                      <a:endParaRPr lang="en-IN" sz="2800" dirty="0"/>
                    </a:p>
                  </a:txBody>
                  <a:tcPr marL="35717" marR="21363" marT="4339" marB="0">
                    <a:solidFill>
                      <a:schemeClr val="bg1">
                        <a:lumMod val="85000"/>
                      </a:schemeClr>
                    </a:solidFill>
                  </a:tcPr>
                </a:tc>
                <a:tc>
                  <a:txBody>
                    <a:bodyPr/>
                    <a:lstStyle/>
                    <a:p>
                      <a:pPr marL="6350" marR="26670" indent="-6350" algn="ctr">
                        <a:lnSpc>
                          <a:spcPct val="107000"/>
                        </a:lnSpc>
                        <a:spcAft>
                          <a:spcPts val="0"/>
                        </a:spcAft>
                      </a:pPr>
                      <a:r>
                        <a:rPr lang="en-IN" sz="2000" dirty="0">
                          <a:effectLst/>
                        </a:rPr>
                        <a:t>7</a:t>
                      </a:r>
                      <a:endParaRPr lang="en-IN"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solidFill>
                      <a:schemeClr val="bg1">
                        <a:lumMod val="85000"/>
                      </a:schemeClr>
                    </a:solidFill>
                  </a:tcPr>
                </a:tc>
                <a:extLst>
                  <a:ext uri="{0D108BD9-81ED-4DB2-BD59-A6C34878D82A}">
                    <a16:rowId xmlns:a16="http://schemas.microsoft.com/office/drawing/2014/main" val="362550323"/>
                  </a:ext>
                </a:extLst>
              </a:tr>
              <a:tr h="372606">
                <a:tc rowSpan="9">
                  <a:txBody>
                    <a:bodyPr/>
                    <a:lstStyle/>
                    <a:p>
                      <a:pPr marL="6350" marR="29210" indent="-6350" algn="ctr">
                        <a:lnSpc>
                          <a:spcPct val="107000"/>
                        </a:lnSpc>
                        <a:spcAft>
                          <a:spcPts val="0"/>
                        </a:spcAft>
                      </a:pPr>
                      <a:endParaRPr lang="en-IN" sz="2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nchor="ctr">
                    <a:solidFill>
                      <a:schemeClr val="bg1">
                        <a:lumMod val="85000"/>
                      </a:schemeClr>
                    </a:solidFill>
                  </a:tcPr>
                </a:tc>
                <a:tc>
                  <a:txBody>
                    <a:bodyPr/>
                    <a:lstStyle/>
                    <a:p>
                      <a:pPr marL="635" marR="911860" indent="-6350" algn="l">
                        <a:lnSpc>
                          <a:spcPct val="107000"/>
                        </a:lnSpc>
                        <a:spcAft>
                          <a:spcPts val="0"/>
                        </a:spcAft>
                      </a:pPr>
                      <a:r>
                        <a:rPr lang="en-IN" sz="2000" dirty="0">
                          <a:effectLst/>
                        </a:rPr>
                        <a:t>Integrated Tax </a:t>
                      </a:r>
                    </a:p>
                  </a:txBody>
                  <a:tcPr marL="35717" marR="21363" marT="4339" marB="0">
                    <a:solidFill>
                      <a:schemeClr val="bg1">
                        <a:lumMod val="85000"/>
                      </a:schemeClr>
                    </a:solidFill>
                  </a:tcPr>
                </a:tc>
                <a:tc>
                  <a:txBody>
                    <a:bodyPr/>
                    <a:lstStyle/>
                    <a:p>
                      <a:endParaRPr lang="en-IN" sz="2800" dirty="0"/>
                    </a:p>
                  </a:txBody>
                  <a:tcPr marL="35717" marR="21363" marT="4339" marB="0" anchor="b"/>
                </a:tc>
                <a:tc>
                  <a:txBody>
                    <a:bodyPr/>
                    <a:lstStyle/>
                    <a:p>
                      <a:endParaRPr lang="en-IN" sz="2800"/>
                    </a:p>
                  </a:txBody>
                  <a:tcPr marL="35717" marR="21363" marT="4339" marB="0" anchor="b"/>
                </a:tc>
                <a:tc>
                  <a:txBody>
                    <a:bodyPr/>
                    <a:lstStyle/>
                    <a:p>
                      <a:pPr marL="635" marR="911860" indent="-6350" algn="l">
                        <a:lnSpc>
                          <a:spcPct val="107000"/>
                        </a:lnSpc>
                        <a:spcAft>
                          <a:spcPts val="0"/>
                        </a:spcAft>
                      </a:pPr>
                      <a:endParaRPr lang="en-IN"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nchor="b"/>
                </a:tc>
                <a:tc>
                  <a:txBody>
                    <a:bodyPr/>
                    <a:lstStyle/>
                    <a:p>
                      <a:endParaRPr lang="en-IN" sz="2800"/>
                    </a:p>
                  </a:txBody>
                  <a:tcPr marL="35717" marR="21363" marT="4339" marB="0" anchor="b"/>
                </a:tc>
                <a:tc>
                  <a:txBody>
                    <a:bodyPr/>
                    <a:lstStyle/>
                    <a:p>
                      <a:endParaRPr lang="en-IN" sz="2800"/>
                    </a:p>
                  </a:txBody>
                  <a:tcPr marL="35717" marR="21363" marT="4339" marB="0" anchor="b"/>
                </a:tc>
                <a:tc>
                  <a:txBody>
                    <a:bodyPr/>
                    <a:lstStyle/>
                    <a:p>
                      <a:endParaRPr lang="en-IN" sz="2800" dirty="0"/>
                    </a:p>
                  </a:txBody>
                  <a:tcPr marL="35717" marR="21363" marT="4339" marB="0" anchor="b"/>
                </a:tc>
                <a:extLst>
                  <a:ext uri="{0D108BD9-81ED-4DB2-BD59-A6C34878D82A}">
                    <a16:rowId xmlns:a16="http://schemas.microsoft.com/office/drawing/2014/main" val="3624003055"/>
                  </a:ext>
                </a:extLst>
              </a:tr>
              <a:tr h="372606">
                <a:tc vMerge="1">
                  <a:txBody>
                    <a:bodyPr/>
                    <a:lstStyle/>
                    <a:p>
                      <a:endParaRPr lang="en-IN"/>
                    </a:p>
                  </a:txBody>
                  <a:tcPr/>
                </a:tc>
                <a:tc>
                  <a:txBody>
                    <a:bodyPr/>
                    <a:lstStyle/>
                    <a:p>
                      <a:pPr marL="635" marR="911860" indent="-6350" algn="l" defTabSz="914400" rtl="0" eaLnBrk="1" latinLnBrk="0" hangingPunct="1">
                        <a:lnSpc>
                          <a:spcPct val="107000"/>
                        </a:lnSpc>
                        <a:spcAft>
                          <a:spcPts val="0"/>
                        </a:spcAft>
                      </a:pPr>
                      <a:r>
                        <a:rPr lang="en-IN" sz="2000" kern="1200" dirty="0">
                          <a:effectLst/>
                        </a:rPr>
                        <a:t>Central Tax </a:t>
                      </a:r>
                      <a:endParaRPr lang="en-IN" sz="2000" kern="1200" dirty="0">
                        <a:solidFill>
                          <a:schemeClr val="dk1"/>
                        </a:solidFill>
                        <a:effectLst/>
                        <a:latin typeface="+mn-lt"/>
                        <a:ea typeface="+mn-ea"/>
                        <a:cs typeface="+mn-cs"/>
                      </a:endParaRPr>
                    </a:p>
                  </a:txBody>
                  <a:tcPr marL="35717" marR="21363" marT="4339" marB="0">
                    <a:solidFill>
                      <a:schemeClr val="bg1">
                        <a:lumMod val="85000"/>
                      </a:schemeClr>
                    </a:solidFill>
                  </a:tcPr>
                </a:tc>
                <a:tc>
                  <a:txBody>
                    <a:bodyPr/>
                    <a:lstStyle/>
                    <a:p>
                      <a:endParaRPr lang="en-IN" sz="2800" dirty="0"/>
                    </a:p>
                  </a:txBody>
                  <a:tcPr marL="35717" marR="21363" marT="4339" marB="0" anchor="b"/>
                </a:tc>
                <a:tc>
                  <a:txBody>
                    <a:bodyPr/>
                    <a:lstStyle/>
                    <a:p>
                      <a:endParaRPr lang="en-IN" sz="2800"/>
                    </a:p>
                  </a:txBody>
                  <a:tcPr marL="35717" marR="21363" marT="4339" marB="0" anchor="b"/>
                </a:tc>
                <a:tc>
                  <a:txBody>
                    <a:bodyPr/>
                    <a:lstStyle/>
                    <a:p>
                      <a:endParaRPr lang="en-IN" sz="2800"/>
                    </a:p>
                  </a:txBody>
                  <a:tcPr marL="35717" marR="21363" marT="4339" marB="0" anchor="b"/>
                </a:tc>
                <a:tc>
                  <a:txBody>
                    <a:bodyPr/>
                    <a:lstStyle/>
                    <a:p>
                      <a:endParaRPr lang="en-IN" sz="2800" dirty="0"/>
                    </a:p>
                  </a:txBody>
                  <a:tcPr marL="35717" marR="21363" marT="4339" marB="0" anchor="b"/>
                </a:tc>
                <a:tc>
                  <a:txBody>
                    <a:bodyPr/>
                    <a:lstStyle/>
                    <a:p>
                      <a:endParaRPr lang="en-IN" sz="2800"/>
                    </a:p>
                  </a:txBody>
                  <a:tcPr marL="35717" marR="21363" marT="4339" marB="0" anchor="b"/>
                </a:tc>
                <a:tc>
                  <a:txBody>
                    <a:bodyPr/>
                    <a:lstStyle/>
                    <a:p>
                      <a:endParaRPr lang="en-IN" sz="2800" dirty="0"/>
                    </a:p>
                  </a:txBody>
                  <a:tcPr marL="35717" marR="21363" marT="4339" marB="0" anchor="b"/>
                </a:tc>
                <a:extLst>
                  <a:ext uri="{0D108BD9-81ED-4DB2-BD59-A6C34878D82A}">
                    <a16:rowId xmlns:a16="http://schemas.microsoft.com/office/drawing/2014/main" val="1705663036"/>
                  </a:ext>
                </a:extLst>
              </a:tr>
              <a:tr h="387573">
                <a:tc vMerge="1">
                  <a:txBody>
                    <a:bodyPr/>
                    <a:lstStyle/>
                    <a:p>
                      <a:endParaRPr lang="en-IN"/>
                    </a:p>
                  </a:txBody>
                  <a:tcPr/>
                </a:tc>
                <a:tc>
                  <a:txBody>
                    <a:bodyPr/>
                    <a:lstStyle/>
                    <a:p>
                      <a:pPr marL="635" marR="911860" indent="-6350" algn="l" defTabSz="914400" rtl="0" eaLnBrk="1" latinLnBrk="0" hangingPunct="1">
                        <a:lnSpc>
                          <a:spcPct val="107000"/>
                        </a:lnSpc>
                        <a:spcAft>
                          <a:spcPts val="0"/>
                        </a:spcAft>
                      </a:pPr>
                      <a:r>
                        <a:rPr lang="en-IN" sz="2000" kern="1200" dirty="0">
                          <a:effectLst/>
                        </a:rPr>
                        <a:t>State/UT Tax </a:t>
                      </a:r>
                      <a:endParaRPr lang="en-IN" sz="2000" kern="1200" dirty="0">
                        <a:solidFill>
                          <a:schemeClr val="dk1"/>
                        </a:solidFill>
                        <a:effectLst/>
                        <a:latin typeface="+mn-lt"/>
                        <a:ea typeface="+mn-ea"/>
                        <a:cs typeface="+mn-cs"/>
                      </a:endParaRPr>
                    </a:p>
                  </a:txBody>
                  <a:tcPr marL="35717" marR="21363" marT="4339" marB="0">
                    <a:solidFill>
                      <a:schemeClr val="bg1">
                        <a:lumMod val="85000"/>
                      </a:schemeClr>
                    </a:solidFill>
                  </a:tcPr>
                </a:tc>
                <a:tc>
                  <a:txBody>
                    <a:bodyPr/>
                    <a:lstStyle/>
                    <a:p>
                      <a:endParaRPr lang="en-IN" sz="2800" dirty="0"/>
                    </a:p>
                  </a:txBody>
                  <a:tcPr marL="35717" marR="21363" marT="4339" marB="0" anchor="b"/>
                </a:tc>
                <a:tc>
                  <a:txBody>
                    <a:bodyPr/>
                    <a:lstStyle/>
                    <a:p>
                      <a:endParaRPr lang="en-IN" sz="2800"/>
                    </a:p>
                  </a:txBody>
                  <a:tcPr marL="35717" marR="21363" marT="4339" marB="0" anchor="b"/>
                </a:tc>
                <a:tc>
                  <a:txBody>
                    <a:bodyPr/>
                    <a:lstStyle/>
                    <a:p>
                      <a:endParaRPr lang="en-IN" sz="2800" dirty="0"/>
                    </a:p>
                  </a:txBody>
                  <a:tcPr marL="35717" marR="21363" marT="4339" marB="0" anchor="b"/>
                </a:tc>
                <a:tc>
                  <a:txBody>
                    <a:bodyPr/>
                    <a:lstStyle/>
                    <a:p>
                      <a:endParaRPr lang="en-IN" sz="2800"/>
                    </a:p>
                  </a:txBody>
                  <a:tcPr marL="35717" marR="21363" marT="4339" marB="0" anchor="b"/>
                </a:tc>
                <a:tc>
                  <a:txBody>
                    <a:bodyPr/>
                    <a:lstStyle/>
                    <a:p>
                      <a:endParaRPr lang="en-IN" sz="2800"/>
                    </a:p>
                  </a:txBody>
                  <a:tcPr marL="35717" marR="21363" marT="4339" marB="0" anchor="b"/>
                </a:tc>
                <a:tc>
                  <a:txBody>
                    <a:bodyPr/>
                    <a:lstStyle/>
                    <a:p>
                      <a:endParaRPr lang="en-IN" sz="2800" dirty="0"/>
                    </a:p>
                  </a:txBody>
                  <a:tcPr marL="35717" marR="21363" marT="4339" marB="0" anchor="b"/>
                </a:tc>
                <a:extLst>
                  <a:ext uri="{0D108BD9-81ED-4DB2-BD59-A6C34878D82A}">
                    <a16:rowId xmlns:a16="http://schemas.microsoft.com/office/drawing/2014/main" val="1801207887"/>
                  </a:ext>
                </a:extLst>
              </a:tr>
              <a:tr h="372606">
                <a:tc vMerge="1">
                  <a:txBody>
                    <a:bodyPr/>
                    <a:lstStyle/>
                    <a:p>
                      <a:endParaRPr lang="en-IN"/>
                    </a:p>
                  </a:txBody>
                  <a:tcPr/>
                </a:tc>
                <a:tc>
                  <a:txBody>
                    <a:bodyPr/>
                    <a:lstStyle/>
                    <a:p>
                      <a:pPr marL="635" marR="911860" indent="-6350" algn="l" defTabSz="914400" rtl="0" eaLnBrk="1" latinLnBrk="0" hangingPunct="1">
                        <a:lnSpc>
                          <a:spcPct val="107000"/>
                        </a:lnSpc>
                        <a:spcAft>
                          <a:spcPts val="0"/>
                        </a:spcAft>
                      </a:pPr>
                      <a:r>
                        <a:rPr lang="en-IN" sz="2000" kern="1200" dirty="0">
                          <a:effectLst/>
                        </a:rPr>
                        <a:t>Cess </a:t>
                      </a:r>
                      <a:endParaRPr lang="en-IN" sz="2000" kern="1200" dirty="0">
                        <a:solidFill>
                          <a:schemeClr val="dk1"/>
                        </a:solidFill>
                        <a:effectLst/>
                        <a:latin typeface="+mn-lt"/>
                        <a:ea typeface="+mn-ea"/>
                        <a:cs typeface="+mn-cs"/>
                      </a:endParaRPr>
                    </a:p>
                  </a:txBody>
                  <a:tcPr marL="35717" marR="21363" marT="4339" marB="0">
                    <a:solidFill>
                      <a:schemeClr val="bg1">
                        <a:lumMod val="85000"/>
                      </a:schemeClr>
                    </a:solidFill>
                  </a:tcPr>
                </a:tc>
                <a:tc>
                  <a:txBody>
                    <a:bodyPr/>
                    <a:lstStyle/>
                    <a:p>
                      <a:endParaRPr lang="en-IN" sz="2800" dirty="0"/>
                    </a:p>
                  </a:txBody>
                  <a:tcPr marL="35717" marR="21363" marT="4339" marB="0" anchor="b"/>
                </a:tc>
                <a:tc>
                  <a:txBody>
                    <a:bodyPr/>
                    <a:lstStyle/>
                    <a:p>
                      <a:endParaRPr lang="en-IN" sz="2800"/>
                    </a:p>
                  </a:txBody>
                  <a:tcPr marL="35717" marR="21363" marT="4339" marB="0" anchor="b"/>
                </a:tc>
                <a:tc>
                  <a:txBody>
                    <a:bodyPr/>
                    <a:lstStyle/>
                    <a:p>
                      <a:endParaRPr lang="en-IN" sz="2800" dirty="0"/>
                    </a:p>
                  </a:txBody>
                  <a:tcPr marL="35717" marR="21363" marT="4339" marB="0" anchor="b"/>
                </a:tc>
                <a:tc>
                  <a:txBody>
                    <a:bodyPr/>
                    <a:lstStyle/>
                    <a:p>
                      <a:endParaRPr lang="en-IN" sz="2800"/>
                    </a:p>
                  </a:txBody>
                  <a:tcPr marL="35717" marR="21363" marT="4339" marB="0" anchor="b"/>
                </a:tc>
                <a:tc>
                  <a:txBody>
                    <a:bodyPr/>
                    <a:lstStyle/>
                    <a:p>
                      <a:endParaRPr lang="en-IN" sz="2800" dirty="0"/>
                    </a:p>
                  </a:txBody>
                  <a:tcPr marL="35717" marR="21363" marT="4339" marB="0" anchor="b"/>
                </a:tc>
                <a:tc>
                  <a:txBody>
                    <a:bodyPr/>
                    <a:lstStyle/>
                    <a:p>
                      <a:endParaRPr lang="en-IN" sz="2800"/>
                    </a:p>
                  </a:txBody>
                  <a:tcPr marL="35717" marR="21363" marT="4339" marB="0" anchor="b"/>
                </a:tc>
                <a:extLst>
                  <a:ext uri="{0D108BD9-81ED-4DB2-BD59-A6C34878D82A}">
                    <a16:rowId xmlns:a16="http://schemas.microsoft.com/office/drawing/2014/main" val="379050632"/>
                  </a:ext>
                </a:extLst>
              </a:tr>
              <a:tr h="404217">
                <a:tc vMerge="1">
                  <a:txBody>
                    <a:bodyPr/>
                    <a:lstStyle/>
                    <a:p>
                      <a:endParaRPr lang="en-IN"/>
                    </a:p>
                  </a:txBody>
                  <a:tcPr/>
                </a:tc>
                <a:tc>
                  <a:txBody>
                    <a:bodyPr/>
                    <a:lstStyle/>
                    <a:p>
                      <a:pPr marL="635" marR="911860" indent="-6350" algn="l" defTabSz="914400" rtl="0" eaLnBrk="1" latinLnBrk="0" hangingPunct="1">
                        <a:lnSpc>
                          <a:spcPct val="107000"/>
                        </a:lnSpc>
                        <a:spcAft>
                          <a:spcPts val="0"/>
                        </a:spcAft>
                      </a:pPr>
                      <a:r>
                        <a:rPr lang="en-IN" sz="2000" kern="1200" dirty="0">
                          <a:effectLst/>
                        </a:rPr>
                        <a:t>Interest </a:t>
                      </a:r>
                      <a:endParaRPr lang="en-IN" sz="2000" kern="1200" dirty="0">
                        <a:solidFill>
                          <a:schemeClr val="dk1"/>
                        </a:solidFill>
                        <a:effectLst/>
                        <a:latin typeface="+mn-lt"/>
                        <a:ea typeface="+mn-ea"/>
                        <a:cs typeface="+mn-cs"/>
                      </a:endParaRPr>
                    </a:p>
                  </a:txBody>
                  <a:tcPr marL="35717" marR="21363" marT="4339" marB="0">
                    <a:solidFill>
                      <a:schemeClr val="bg1">
                        <a:lumMod val="85000"/>
                      </a:schemeClr>
                    </a:solidFill>
                  </a:tcPr>
                </a:tc>
                <a:tc>
                  <a:txBody>
                    <a:bodyPr/>
                    <a:lstStyle/>
                    <a:p>
                      <a:endParaRPr lang="en-IN" sz="2800" dirty="0"/>
                    </a:p>
                  </a:txBody>
                  <a:tcPr marL="35717" marR="21363" marT="4339" marB="0" anchor="b"/>
                </a:tc>
                <a:tc>
                  <a:txBody>
                    <a:bodyPr/>
                    <a:lstStyle/>
                    <a:p>
                      <a:endParaRPr lang="en-IN" sz="2800"/>
                    </a:p>
                  </a:txBody>
                  <a:tcPr marL="35717" marR="21363" marT="4339" marB="0" anchor="b"/>
                </a:tc>
                <a:tc>
                  <a:txBody>
                    <a:bodyPr/>
                    <a:lstStyle/>
                    <a:p>
                      <a:endParaRPr lang="en-IN" sz="2800" dirty="0"/>
                    </a:p>
                  </a:txBody>
                  <a:tcPr marL="35717" marR="21363" marT="4339" marB="0" anchor="b"/>
                </a:tc>
                <a:tc>
                  <a:txBody>
                    <a:bodyPr/>
                    <a:lstStyle/>
                    <a:p>
                      <a:endParaRPr lang="en-IN" sz="2800"/>
                    </a:p>
                  </a:txBody>
                  <a:tcPr marL="35717" marR="21363" marT="4339" marB="0" anchor="b"/>
                </a:tc>
                <a:tc>
                  <a:txBody>
                    <a:bodyPr/>
                    <a:lstStyle/>
                    <a:p>
                      <a:endParaRPr lang="en-IN" sz="2800" dirty="0"/>
                    </a:p>
                  </a:txBody>
                  <a:tcPr marL="35717" marR="21363" marT="4339" marB="0" anchor="b"/>
                </a:tc>
                <a:tc>
                  <a:txBody>
                    <a:bodyPr/>
                    <a:lstStyle/>
                    <a:p>
                      <a:endParaRPr lang="en-IN" sz="2800"/>
                    </a:p>
                  </a:txBody>
                  <a:tcPr marL="35717" marR="21363" marT="4339" marB="0" anchor="b"/>
                </a:tc>
                <a:extLst>
                  <a:ext uri="{0D108BD9-81ED-4DB2-BD59-A6C34878D82A}">
                    <a16:rowId xmlns:a16="http://schemas.microsoft.com/office/drawing/2014/main" val="1297568487"/>
                  </a:ext>
                </a:extLst>
              </a:tr>
              <a:tr h="372606">
                <a:tc vMerge="1">
                  <a:txBody>
                    <a:bodyPr/>
                    <a:lstStyle/>
                    <a:p>
                      <a:endParaRPr lang="en-IN"/>
                    </a:p>
                  </a:txBody>
                  <a:tcPr/>
                </a:tc>
                <a:tc>
                  <a:txBody>
                    <a:bodyPr/>
                    <a:lstStyle/>
                    <a:p>
                      <a:pPr marL="635" marR="911860" indent="-6350" algn="l" defTabSz="914400" rtl="0" eaLnBrk="1" latinLnBrk="0" hangingPunct="1">
                        <a:lnSpc>
                          <a:spcPct val="107000"/>
                        </a:lnSpc>
                        <a:spcAft>
                          <a:spcPts val="0"/>
                        </a:spcAft>
                      </a:pPr>
                      <a:r>
                        <a:rPr lang="en-IN" sz="2000" kern="1200" dirty="0">
                          <a:effectLst/>
                        </a:rPr>
                        <a:t>Late fee </a:t>
                      </a:r>
                      <a:endParaRPr lang="en-IN" sz="2000" kern="1200" dirty="0">
                        <a:solidFill>
                          <a:schemeClr val="dk1"/>
                        </a:solidFill>
                        <a:effectLst/>
                        <a:latin typeface="+mn-lt"/>
                        <a:ea typeface="+mn-ea"/>
                        <a:cs typeface="+mn-cs"/>
                      </a:endParaRPr>
                    </a:p>
                  </a:txBody>
                  <a:tcPr marL="35717" marR="21363" marT="4339" marB="0">
                    <a:solidFill>
                      <a:schemeClr val="bg1">
                        <a:lumMod val="85000"/>
                      </a:schemeClr>
                    </a:solidFill>
                  </a:tcPr>
                </a:tc>
                <a:tc>
                  <a:txBody>
                    <a:bodyPr/>
                    <a:lstStyle/>
                    <a:p>
                      <a:endParaRPr lang="en-IN" sz="2800" dirty="0"/>
                    </a:p>
                  </a:txBody>
                  <a:tcPr marL="35717" marR="21363" marT="4339" marB="0" anchor="b"/>
                </a:tc>
                <a:tc>
                  <a:txBody>
                    <a:bodyPr/>
                    <a:lstStyle/>
                    <a:p>
                      <a:endParaRPr lang="en-IN" sz="2800"/>
                    </a:p>
                  </a:txBody>
                  <a:tcPr marL="35717" marR="21363" marT="4339" marB="0" anchor="b"/>
                </a:tc>
                <a:tc>
                  <a:txBody>
                    <a:bodyPr/>
                    <a:lstStyle/>
                    <a:p>
                      <a:endParaRPr lang="en-IN" sz="2800"/>
                    </a:p>
                  </a:txBody>
                  <a:tcPr marL="35717" marR="21363" marT="4339" marB="0" anchor="b"/>
                </a:tc>
                <a:tc>
                  <a:txBody>
                    <a:bodyPr/>
                    <a:lstStyle/>
                    <a:p>
                      <a:endParaRPr lang="en-IN" sz="2800"/>
                    </a:p>
                  </a:txBody>
                  <a:tcPr marL="35717" marR="21363" marT="4339" marB="0" anchor="b"/>
                </a:tc>
                <a:tc>
                  <a:txBody>
                    <a:bodyPr/>
                    <a:lstStyle/>
                    <a:p>
                      <a:endParaRPr lang="en-IN" sz="2800"/>
                    </a:p>
                  </a:txBody>
                  <a:tcPr marL="35717" marR="21363" marT="4339" marB="0" anchor="b"/>
                </a:tc>
                <a:tc>
                  <a:txBody>
                    <a:bodyPr/>
                    <a:lstStyle/>
                    <a:p>
                      <a:endParaRPr lang="en-IN" sz="2800"/>
                    </a:p>
                  </a:txBody>
                  <a:tcPr marL="35717" marR="21363" marT="4339" marB="0" anchor="b"/>
                </a:tc>
                <a:extLst>
                  <a:ext uri="{0D108BD9-81ED-4DB2-BD59-A6C34878D82A}">
                    <a16:rowId xmlns:a16="http://schemas.microsoft.com/office/drawing/2014/main" val="2252818981"/>
                  </a:ext>
                </a:extLst>
              </a:tr>
              <a:tr h="372606">
                <a:tc vMerge="1">
                  <a:txBody>
                    <a:bodyPr/>
                    <a:lstStyle/>
                    <a:p>
                      <a:endParaRPr lang="en-IN"/>
                    </a:p>
                  </a:txBody>
                  <a:tcPr/>
                </a:tc>
                <a:tc rowSpan="2">
                  <a:txBody>
                    <a:bodyPr/>
                    <a:lstStyle/>
                    <a:p>
                      <a:pPr marL="635" marR="911860" indent="-6350" algn="l" defTabSz="914400" rtl="0" eaLnBrk="1" latinLnBrk="0" hangingPunct="1">
                        <a:lnSpc>
                          <a:spcPct val="107000"/>
                        </a:lnSpc>
                        <a:spcAft>
                          <a:spcPts val="0"/>
                        </a:spcAft>
                      </a:pPr>
                      <a:r>
                        <a:rPr lang="en-IN" sz="2000" kern="1200" dirty="0">
                          <a:effectLst/>
                        </a:rPr>
                        <a:t>Penalty </a:t>
                      </a:r>
                      <a:endParaRPr lang="en-IN" sz="2000" kern="1200" dirty="0">
                        <a:solidFill>
                          <a:schemeClr val="dk1"/>
                        </a:solidFill>
                        <a:effectLst/>
                        <a:latin typeface="+mn-lt"/>
                        <a:ea typeface="+mn-ea"/>
                        <a:cs typeface="+mn-cs"/>
                      </a:endParaRPr>
                    </a:p>
                  </a:txBody>
                  <a:tcPr marL="35717" marR="21363" marT="4339" marB="0">
                    <a:solidFill>
                      <a:schemeClr val="bg1">
                        <a:lumMod val="85000"/>
                      </a:schemeClr>
                    </a:solidFill>
                  </a:tcPr>
                </a:tc>
                <a:tc>
                  <a:txBody>
                    <a:bodyPr/>
                    <a:lstStyle/>
                    <a:p>
                      <a:endParaRPr lang="en-IN" sz="2800" dirty="0"/>
                    </a:p>
                  </a:txBody>
                  <a:tcPr marL="35717" marR="21363" marT="4339" marB="0" anchor="b"/>
                </a:tc>
                <a:tc>
                  <a:txBody>
                    <a:bodyPr/>
                    <a:lstStyle/>
                    <a:p>
                      <a:endParaRPr lang="en-IN" sz="2800"/>
                    </a:p>
                  </a:txBody>
                  <a:tcPr marL="35717" marR="21363" marT="4339" marB="0" anchor="b"/>
                </a:tc>
                <a:tc>
                  <a:txBody>
                    <a:bodyPr/>
                    <a:lstStyle/>
                    <a:p>
                      <a:endParaRPr lang="en-IN" sz="2800"/>
                    </a:p>
                  </a:txBody>
                  <a:tcPr marL="35717" marR="21363" marT="4339" marB="0" anchor="b"/>
                </a:tc>
                <a:tc>
                  <a:txBody>
                    <a:bodyPr/>
                    <a:lstStyle/>
                    <a:p>
                      <a:endParaRPr lang="en-IN" sz="2800"/>
                    </a:p>
                  </a:txBody>
                  <a:tcPr marL="35717" marR="21363" marT="4339" marB="0" anchor="b"/>
                </a:tc>
                <a:tc>
                  <a:txBody>
                    <a:bodyPr/>
                    <a:lstStyle/>
                    <a:p>
                      <a:endParaRPr lang="en-IN" sz="2800" dirty="0"/>
                    </a:p>
                  </a:txBody>
                  <a:tcPr marL="35717" marR="21363" marT="4339" marB="0" anchor="b"/>
                </a:tc>
                <a:tc>
                  <a:txBody>
                    <a:bodyPr/>
                    <a:lstStyle/>
                    <a:p>
                      <a:endParaRPr lang="en-IN" sz="2800"/>
                    </a:p>
                  </a:txBody>
                  <a:tcPr marL="35717" marR="21363" marT="4339" marB="0" anchor="b"/>
                </a:tc>
                <a:extLst>
                  <a:ext uri="{0D108BD9-81ED-4DB2-BD59-A6C34878D82A}">
                    <a16:rowId xmlns:a16="http://schemas.microsoft.com/office/drawing/2014/main" val="1616787084"/>
                  </a:ext>
                </a:extLst>
              </a:tr>
              <a:tr h="39201">
                <a:tc vMerge="1">
                  <a:txBody>
                    <a:bodyPr/>
                    <a:lstStyle/>
                    <a:p>
                      <a:endParaRPr lang="en-IN"/>
                    </a:p>
                  </a:txBody>
                  <a:tcPr/>
                </a:tc>
                <a:tc vMerge="1">
                  <a:txBody>
                    <a:bodyPr/>
                    <a:lstStyle/>
                    <a:p>
                      <a:endParaRPr lang="en-IN"/>
                    </a:p>
                  </a:txBody>
                  <a:tcPr/>
                </a:tc>
                <a:tc rowSpan="2">
                  <a:txBody>
                    <a:bodyPr/>
                    <a:lstStyle/>
                    <a:p>
                      <a:endParaRPr lang="en-IN" sz="2800" dirty="0"/>
                    </a:p>
                  </a:txBody>
                  <a:tcPr marL="35717" marR="21363" marT="4339" marB="0" anchor="b"/>
                </a:tc>
                <a:tc rowSpan="2">
                  <a:txBody>
                    <a:bodyPr/>
                    <a:lstStyle/>
                    <a:p>
                      <a:endParaRPr lang="en-IN" sz="2800" dirty="0"/>
                    </a:p>
                  </a:txBody>
                  <a:tcPr marL="35717" marR="21363" marT="4339" marB="0" anchor="b"/>
                </a:tc>
                <a:tc rowSpan="2">
                  <a:txBody>
                    <a:bodyPr/>
                    <a:lstStyle/>
                    <a:p>
                      <a:endParaRPr lang="en-IN" sz="2800" dirty="0"/>
                    </a:p>
                  </a:txBody>
                  <a:tcPr marL="35717" marR="21363" marT="4339" marB="0" anchor="b"/>
                </a:tc>
                <a:tc rowSpan="2">
                  <a:txBody>
                    <a:bodyPr/>
                    <a:lstStyle/>
                    <a:p>
                      <a:endParaRPr lang="en-IN" sz="2800" dirty="0"/>
                    </a:p>
                  </a:txBody>
                  <a:tcPr marL="35717" marR="21363" marT="4339" marB="0" anchor="b"/>
                </a:tc>
                <a:tc rowSpan="2">
                  <a:txBody>
                    <a:bodyPr/>
                    <a:lstStyle/>
                    <a:p>
                      <a:endParaRPr lang="en-IN" sz="2800" dirty="0"/>
                    </a:p>
                  </a:txBody>
                  <a:tcPr marL="35717" marR="21363" marT="4339" marB="0" anchor="b"/>
                </a:tc>
                <a:tc rowSpan="2">
                  <a:txBody>
                    <a:bodyPr/>
                    <a:lstStyle/>
                    <a:p>
                      <a:endParaRPr lang="en-IN" sz="2800" dirty="0"/>
                    </a:p>
                  </a:txBody>
                  <a:tcPr marL="35717" marR="21363" marT="4339" marB="0" anchor="b"/>
                </a:tc>
                <a:extLst>
                  <a:ext uri="{0D108BD9-81ED-4DB2-BD59-A6C34878D82A}">
                    <a16:rowId xmlns:a16="http://schemas.microsoft.com/office/drawing/2014/main" val="3420067369"/>
                  </a:ext>
                </a:extLst>
              </a:tr>
              <a:tr h="328121">
                <a:tc vMerge="1">
                  <a:txBody>
                    <a:bodyPr/>
                    <a:lstStyle/>
                    <a:p>
                      <a:endParaRPr lang="en-IN"/>
                    </a:p>
                  </a:txBody>
                  <a:tcPr/>
                </a:tc>
                <a:tc>
                  <a:txBody>
                    <a:bodyPr/>
                    <a:lstStyle/>
                    <a:p>
                      <a:pPr marL="635" marR="911860" indent="-6350" algn="l" defTabSz="914400" rtl="0" eaLnBrk="1" latinLnBrk="0" hangingPunct="1">
                        <a:lnSpc>
                          <a:spcPct val="107000"/>
                        </a:lnSpc>
                        <a:spcAft>
                          <a:spcPts val="0"/>
                        </a:spcAft>
                      </a:pPr>
                      <a:r>
                        <a:rPr lang="en-IN" sz="2000" kern="1200" dirty="0">
                          <a:effectLst/>
                        </a:rPr>
                        <a:t>Other </a:t>
                      </a:r>
                      <a:endParaRPr lang="en-IN" sz="2000" kern="1200" dirty="0">
                        <a:solidFill>
                          <a:schemeClr val="dk1"/>
                        </a:solidFill>
                        <a:effectLst/>
                        <a:latin typeface="+mn-lt"/>
                        <a:ea typeface="+mn-ea"/>
                        <a:cs typeface="+mn-cs"/>
                      </a:endParaRPr>
                    </a:p>
                  </a:txBody>
                  <a:tcPr marL="35717" marR="21363" marT="4339" marB="0">
                    <a:solidFill>
                      <a:schemeClr val="bg1">
                        <a:lumMod val="85000"/>
                      </a:schemeClr>
                    </a:solidFill>
                  </a:tcPr>
                </a:tc>
                <a:tc vMerge="1">
                  <a:txBody>
                    <a:bodyPr/>
                    <a:lstStyle/>
                    <a:p>
                      <a:endParaRPr lang="en-IN"/>
                    </a:p>
                  </a:txBody>
                  <a:tcPr/>
                </a:tc>
                <a:tc vMerge="1">
                  <a:txBody>
                    <a:bodyPr/>
                    <a:lstStyle/>
                    <a:p>
                      <a:endParaRPr lang="en-IN"/>
                    </a:p>
                  </a:txBody>
                  <a:tcPr/>
                </a:tc>
                <a:tc vMerge="1">
                  <a:txBody>
                    <a:bodyPr/>
                    <a:lstStyle/>
                    <a:p>
                      <a:endParaRPr lang="en-IN"/>
                    </a:p>
                  </a:txBody>
                  <a:tcPr/>
                </a:tc>
                <a:tc vMerge="1">
                  <a:txBody>
                    <a:bodyPr/>
                    <a:lstStyle/>
                    <a:p>
                      <a:endParaRPr lang="en-IN"/>
                    </a:p>
                  </a:txBody>
                  <a:tcPr/>
                </a:tc>
                <a:tc vMerge="1">
                  <a:txBody>
                    <a:bodyPr/>
                    <a:lstStyle/>
                    <a:p>
                      <a:endParaRPr lang="en-IN"/>
                    </a:p>
                  </a:txBody>
                  <a:tcPr/>
                </a:tc>
                <a:tc vMerge="1">
                  <a:txBody>
                    <a:bodyPr/>
                    <a:lstStyle/>
                    <a:p>
                      <a:endParaRPr lang="en-IN"/>
                    </a:p>
                  </a:txBody>
                  <a:tcPr/>
                </a:tc>
                <a:extLst>
                  <a:ext uri="{0D108BD9-81ED-4DB2-BD59-A6C34878D82A}">
                    <a16:rowId xmlns:a16="http://schemas.microsoft.com/office/drawing/2014/main" val="3262090998"/>
                  </a:ext>
                </a:extLst>
              </a:tr>
            </a:tbl>
          </a:graphicData>
        </a:graphic>
      </p:graphicFrame>
      <p:sp>
        <p:nvSpPr>
          <p:cNvPr id="3" name="Footer Placeholder 2">
            <a:extLst>
              <a:ext uri="{FF2B5EF4-FFF2-40B4-BE49-F238E27FC236}">
                <a16:creationId xmlns:a16="http://schemas.microsoft.com/office/drawing/2014/main" id="{A8D1EA0D-7723-4CC1-A4B6-5A80D4258709}"/>
              </a:ext>
            </a:extLst>
          </p:cNvPr>
          <p:cNvSpPr>
            <a:spLocks noGrp="1"/>
          </p:cNvSpPr>
          <p:nvPr>
            <p:ph type="ftr" sz="quarter" idx="11"/>
          </p:nvPr>
        </p:nvSpPr>
        <p:spPr/>
        <p:txBody>
          <a:bodyPr/>
          <a:lstStyle/>
          <a:p>
            <a:r>
              <a:rPr lang="pt-BR"/>
              <a:t>S &amp; Y</a:t>
            </a:r>
            <a:endParaRPr lang="en-IN"/>
          </a:p>
        </p:txBody>
      </p:sp>
      <p:pic>
        <p:nvPicPr>
          <p:cNvPr id="7" name="Picture 6">
            <a:extLst>
              <a:ext uri="{FF2B5EF4-FFF2-40B4-BE49-F238E27FC236}">
                <a16:creationId xmlns:a16="http://schemas.microsoft.com/office/drawing/2014/main" id="{59F7FF07-6591-43AC-BB5A-7DB16E8FE344}"/>
              </a:ext>
            </a:extLst>
          </p:cNvPr>
          <p:cNvPicPr/>
          <p:nvPr/>
        </p:nvPicPr>
        <p:blipFill>
          <a:blip r:embed="rId3" cstate="print"/>
          <a:srcRect/>
          <a:stretch>
            <a:fillRect/>
          </a:stretch>
        </p:blipFill>
        <p:spPr bwMode="auto">
          <a:xfrm>
            <a:off x="11471414" y="0"/>
            <a:ext cx="720585" cy="581891"/>
          </a:xfrm>
          <a:prstGeom prst="rect">
            <a:avLst/>
          </a:prstGeom>
          <a:noFill/>
          <a:ln w="9525">
            <a:noFill/>
            <a:miter lim="800000"/>
            <a:headEnd/>
            <a:tailEnd/>
          </a:ln>
        </p:spPr>
      </p:pic>
    </p:spTree>
    <p:extLst>
      <p:ext uri="{BB962C8B-B14F-4D97-AF65-F5344CB8AC3E}">
        <p14:creationId xmlns:p14="http://schemas.microsoft.com/office/powerpoint/2010/main" val="261083333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783F2EB-E606-4604-9370-0A10ED40746B}"/>
              </a:ext>
            </a:extLst>
          </p:cNvPr>
          <p:cNvSpPr>
            <a:spLocks noGrp="1"/>
          </p:cNvSpPr>
          <p:nvPr>
            <p:ph type="title"/>
          </p:nvPr>
        </p:nvSpPr>
        <p:spPr/>
        <p:txBody>
          <a:bodyPr/>
          <a:lstStyle/>
          <a:p>
            <a:pPr algn="just"/>
            <a:r>
              <a:rPr lang="en-IN" dirty="0">
                <a:latin typeface="Bookman Old Style" panose="02050604050505020204" pitchFamily="18" charset="0"/>
              </a:rPr>
              <a:t>Part V </a:t>
            </a:r>
            <a:r>
              <a:rPr lang="en-IN" sz="2800" i="1" dirty="0">
                <a:latin typeface="Bookman Old Style" panose="02050604050505020204" pitchFamily="18" charset="0"/>
              </a:rPr>
              <a:t>Table 10 ,11, 12, 13, 14	</a:t>
            </a:r>
          </a:p>
        </p:txBody>
      </p:sp>
      <p:sp>
        <p:nvSpPr>
          <p:cNvPr id="5" name="Text Placeholder 4">
            <a:extLst>
              <a:ext uri="{FF2B5EF4-FFF2-40B4-BE49-F238E27FC236}">
                <a16:creationId xmlns:a16="http://schemas.microsoft.com/office/drawing/2014/main" id="{4688A66A-067C-4189-A87C-17B0F2B60893}"/>
              </a:ext>
            </a:extLst>
          </p:cNvPr>
          <p:cNvSpPr>
            <a:spLocks noGrp="1"/>
          </p:cNvSpPr>
          <p:nvPr>
            <p:ph type="body" idx="1"/>
          </p:nvPr>
        </p:nvSpPr>
        <p:spPr/>
        <p:txBody>
          <a:bodyPr/>
          <a:lstStyle/>
          <a:p>
            <a:pPr algn="just"/>
            <a:r>
              <a:rPr lang="en-IN" dirty="0">
                <a:latin typeface="Bookman Old Style" panose="02050604050505020204" pitchFamily="18" charset="0"/>
              </a:rPr>
              <a:t>Particulars of the transactions for the previous FY declared in returns of April to September of current FY or </a:t>
            </a:r>
            <a:r>
              <a:rPr lang="en-IN" dirty="0" err="1">
                <a:latin typeface="Bookman Old Style" panose="02050604050505020204" pitchFamily="18" charset="0"/>
              </a:rPr>
              <a:t>upto</a:t>
            </a:r>
            <a:r>
              <a:rPr lang="en-IN" dirty="0">
                <a:latin typeface="Bookman Old Style" panose="02050604050505020204" pitchFamily="18" charset="0"/>
              </a:rPr>
              <a:t> date of filing of annual return of previous FY whichever is earlier</a:t>
            </a:r>
          </a:p>
        </p:txBody>
      </p:sp>
      <p:sp>
        <p:nvSpPr>
          <p:cNvPr id="2" name="Footer Placeholder 1">
            <a:extLst>
              <a:ext uri="{FF2B5EF4-FFF2-40B4-BE49-F238E27FC236}">
                <a16:creationId xmlns:a16="http://schemas.microsoft.com/office/drawing/2014/main" id="{050F2049-945E-46CC-AA2E-E02477422E2F}"/>
              </a:ext>
            </a:extLst>
          </p:cNvPr>
          <p:cNvSpPr>
            <a:spLocks noGrp="1"/>
          </p:cNvSpPr>
          <p:nvPr>
            <p:ph type="ftr" sz="quarter" idx="11"/>
          </p:nvPr>
        </p:nvSpPr>
        <p:spPr/>
        <p:txBody>
          <a:bodyPr/>
          <a:lstStyle/>
          <a:p>
            <a:r>
              <a:rPr lang="pt-BR"/>
              <a:t>S &amp; Y</a:t>
            </a:r>
            <a:endParaRPr lang="en-IN"/>
          </a:p>
        </p:txBody>
      </p:sp>
      <p:pic>
        <p:nvPicPr>
          <p:cNvPr id="6" name="Picture 5">
            <a:extLst>
              <a:ext uri="{FF2B5EF4-FFF2-40B4-BE49-F238E27FC236}">
                <a16:creationId xmlns:a16="http://schemas.microsoft.com/office/drawing/2014/main" id="{A67BD1F9-0376-4F16-A5C0-ABEF2BBAAB5D}"/>
              </a:ext>
            </a:extLst>
          </p:cNvPr>
          <p:cNvPicPr/>
          <p:nvPr/>
        </p:nvPicPr>
        <p:blipFill>
          <a:blip r:embed="rId2" cstate="print"/>
          <a:srcRect/>
          <a:stretch>
            <a:fillRect/>
          </a:stretch>
        </p:blipFill>
        <p:spPr bwMode="auto">
          <a:xfrm>
            <a:off x="11471414" y="0"/>
            <a:ext cx="720585" cy="581891"/>
          </a:xfrm>
          <a:prstGeom prst="rect">
            <a:avLst/>
          </a:prstGeom>
          <a:noFill/>
          <a:ln w="9525">
            <a:noFill/>
            <a:miter lim="800000"/>
            <a:headEnd/>
            <a:tailEnd/>
          </a:ln>
        </p:spPr>
      </p:pic>
    </p:spTree>
    <p:extLst>
      <p:ext uri="{BB962C8B-B14F-4D97-AF65-F5344CB8AC3E}">
        <p14:creationId xmlns:p14="http://schemas.microsoft.com/office/powerpoint/2010/main" val="94921160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263D6C-0F26-4216-99CB-D3D4314CF2CE}"/>
              </a:ext>
            </a:extLst>
          </p:cNvPr>
          <p:cNvSpPr>
            <a:spLocks noGrp="1"/>
          </p:cNvSpPr>
          <p:nvPr>
            <p:ph type="title"/>
          </p:nvPr>
        </p:nvSpPr>
        <p:spPr>
          <a:xfrm>
            <a:off x="838200" y="62593"/>
            <a:ext cx="10515600" cy="532750"/>
          </a:xfrm>
        </p:spPr>
        <p:txBody>
          <a:bodyPr>
            <a:normAutofit fontScale="90000"/>
          </a:bodyPr>
          <a:lstStyle/>
          <a:p>
            <a:r>
              <a:rPr lang="en-IN" dirty="0">
                <a:latin typeface="Bookman Old Style" panose="02050604050505020204" pitchFamily="18" charset="0"/>
              </a:rPr>
              <a:t>Disclosed in Apr to Sep returns</a:t>
            </a:r>
          </a:p>
        </p:txBody>
      </p:sp>
      <p:graphicFrame>
        <p:nvGraphicFramePr>
          <p:cNvPr id="4" name="Table 3">
            <a:extLst>
              <a:ext uri="{FF2B5EF4-FFF2-40B4-BE49-F238E27FC236}">
                <a16:creationId xmlns:a16="http://schemas.microsoft.com/office/drawing/2014/main" id="{E68B62F6-7EDB-428E-BE1E-932C357F18D0}"/>
              </a:ext>
            </a:extLst>
          </p:cNvPr>
          <p:cNvGraphicFramePr>
            <a:graphicFrameLocks noGrp="1"/>
          </p:cNvGraphicFramePr>
          <p:nvPr>
            <p:extLst>
              <p:ext uri="{D42A27DB-BD31-4B8C-83A1-F6EECF244321}">
                <p14:modId xmlns:p14="http://schemas.microsoft.com/office/powerpoint/2010/main" val="2620726260"/>
              </p:ext>
            </p:extLst>
          </p:nvPr>
        </p:nvGraphicFramePr>
        <p:xfrm>
          <a:off x="536213" y="595343"/>
          <a:ext cx="10935201" cy="6057330"/>
        </p:xfrm>
        <a:graphic>
          <a:graphicData uri="http://schemas.openxmlformats.org/drawingml/2006/table">
            <a:tbl>
              <a:tblPr firstRow="1" bandRow="1">
                <a:tableStyleId>{5940675A-B579-460E-94D1-54222C63F5DA}</a:tableStyleId>
              </a:tblPr>
              <a:tblGrid>
                <a:gridCol w="521223">
                  <a:extLst>
                    <a:ext uri="{9D8B030D-6E8A-4147-A177-3AD203B41FA5}">
                      <a16:colId xmlns:a16="http://schemas.microsoft.com/office/drawing/2014/main" val="395967502"/>
                    </a:ext>
                  </a:extLst>
                </a:gridCol>
                <a:gridCol w="4887586">
                  <a:extLst>
                    <a:ext uri="{9D8B030D-6E8A-4147-A177-3AD203B41FA5}">
                      <a16:colId xmlns:a16="http://schemas.microsoft.com/office/drawing/2014/main" val="2774181222"/>
                    </a:ext>
                  </a:extLst>
                </a:gridCol>
                <a:gridCol w="5526392">
                  <a:extLst>
                    <a:ext uri="{9D8B030D-6E8A-4147-A177-3AD203B41FA5}">
                      <a16:colId xmlns:a16="http://schemas.microsoft.com/office/drawing/2014/main" val="678026912"/>
                    </a:ext>
                  </a:extLst>
                </a:gridCol>
              </a:tblGrid>
              <a:tr h="450519">
                <a:tc>
                  <a:txBody>
                    <a:bodyPr/>
                    <a:lstStyle/>
                    <a:p>
                      <a:r>
                        <a:rPr lang="en-IN" sz="2400" dirty="0">
                          <a:solidFill>
                            <a:schemeClr val="bg1"/>
                          </a:solidFill>
                          <a:latin typeface="+mj-lt"/>
                        </a:rPr>
                        <a:t>SL</a:t>
                      </a:r>
                    </a:p>
                  </a:txBody>
                  <a:tcPr>
                    <a:solidFill>
                      <a:schemeClr val="accent2"/>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400" dirty="0">
                          <a:solidFill>
                            <a:schemeClr val="bg1"/>
                          </a:solidFill>
                          <a:latin typeface="+mj-lt"/>
                        </a:rPr>
                        <a:t>Particulars</a:t>
                      </a:r>
                    </a:p>
                  </a:txBody>
                  <a:tcPr>
                    <a:solidFill>
                      <a:schemeClr val="accent2"/>
                    </a:solidFill>
                  </a:tcPr>
                </a:tc>
                <a:tc>
                  <a:txBody>
                    <a:bodyPr/>
                    <a:lstStyle/>
                    <a:p>
                      <a:r>
                        <a:rPr lang="en-IN" sz="2400" dirty="0">
                          <a:solidFill>
                            <a:schemeClr val="bg1"/>
                          </a:solidFill>
                          <a:latin typeface="+mj-lt"/>
                        </a:rPr>
                        <a:t>Explanation</a:t>
                      </a:r>
                    </a:p>
                  </a:txBody>
                  <a:tcPr>
                    <a:solidFill>
                      <a:schemeClr val="accent2"/>
                    </a:solidFill>
                  </a:tcPr>
                </a:tc>
                <a:extLst>
                  <a:ext uri="{0D108BD9-81ED-4DB2-BD59-A6C34878D82A}">
                    <a16:rowId xmlns:a16="http://schemas.microsoft.com/office/drawing/2014/main" val="1726263281"/>
                  </a:ext>
                </a:extLst>
              </a:tr>
              <a:tr h="1090631">
                <a:tc>
                  <a:txBody>
                    <a:bodyPr/>
                    <a:lstStyle/>
                    <a:p>
                      <a:pPr algn="ctr" fontAlgn="t">
                        <a:lnSpc>
                          <a:spcPct val="150000"/>
                        </a:lnSpc>
                      </a:pPr>
                      <a:r>
                        <a:rPr lang="en-GB" sz="2400" u="none" strike="noStrike" dirty="0">
                          <a:effectLst/>
                          <a:latin typeface="+mj-lt"/>
                        </a:rPr>
                        <a:t>10</a:t>
                      </a:r>
                      <a:endParaRPr lang="en-GB" sz="2400" b="1" i="0" u="none" strike="noStrike" dirty="0">
                        <a:solidFill>
                          <a:schemeClr val="tx1"/>
                        </a:solidFill>
                        <a:effectLst/>
                        <a:latin typeface="+mj-lt"/>
                      </a:endParaRPr>
                    </a:p>
                  </a:txBody>
                  <a:tcPr marL="9525" marR="9525" marT="9525" marB="0"/>
                </a:tc>
                <a:tc>
                  <a:txBody>
                    <a:bodyPr/>
                    <a:lstStyle/>
                    <a:p>
                      <a:pPr algn="just" fontAlgn="t">
                        <a:lnSpc>
                          <a:spcPct val="150000"/>
                        </a:lnSpc>
                      </a:pPr>
                      <a:r>
                        <a:rPr lang="en-GB" sz="2400" u="none" strike="noStrike" dirty="0">
                          <a:effectLst/>
                          <a:latin typeface="+mj-lt"/>
                        </a:rPr>
                        <a:t>Supplies / tax declared through Amendments (+) (net of debit notes)</a:t>
                      </a:r>
                      <a:endParaRPr lang="en-GB" sz="2400" b="0" i="0" u="none" strike="noStrike" dirty="0">
                        <a:solidFill>
                          <a:schemeClr val="tx1"/>
                        </a:solidFill>
                        <a:effectLst/>
                        <a:latin typeface="+mj-lt"/>
                      </a:endParaRPr>
                    </a:p>
                  </a:txBody>
                  <a:tcPr marL="9525" marR="9525" marT="9525" marB="0"/>
                </a:tc>
                <a:tc rowSpan="2">
                  <a:txBody>
                    <a:bodyPr/>
                    <a:lstStyle/>
                    <a:p>
                      <a:pPr marL="0" indent="0" algn="just">
                        <a:lnSpc>
                          <a:spcPct val="150000"/>
                        </a:lnSpc>
                        <a:buFont typeface="Arial" panose="020B0604020202020204" pitchFamily="34" charset="0"/>
                        <a:buNone/>
                      </a:pPr>
                      <a:r>
                        <a:rPr lang="en-IN" sz="2400" u="none" strike="noStrike" kern="1200" dirty="0">
                          <a:effectLst/>
                          <a:latin typeface="+mj-lt"/>
                        </a:rPr>
                        <a:t>Details of amendments made through CN/DN in April to Sept 18 return</a:t>
                      </a:r>
                    </a:p>
                    <a:p>
                      <a:pPr marL="0" indent="0" algn="just">
                        <a:lnSpc>
                          <a:spcPct val="150000"/>
                        </a:lnSpc>
                        <a:buFont typeface="Arial" panose="020B0604020202020204" pitchFamily="34" charset="0"/>
                        <a:buNone/>
                      </a:pPr>
                      <a:r>
                        <a:rPr lang="en-IN" sz="2400" u="none" strike="noStrike" kern="1200" dirty="0">
                          <a:effectLst/>
                          <a:latin typeface="+mj-lt"/>
                        </a:rPr>
                        <a:t>Increase or decrease in liability</a:t>
                      </a:r>
                    </a:p>
                    <a:p>
                      <a:pPr marL="0" indent="0" algn="just">
                        <a:lnSpc>
                          <a:spcPct val="150000"/>
                        </a:lnSpc>
                        <a:buFont typeface="Arial" panose="020B0604020202020204" pitchFamily="34" charset="0"/>
                        <a:buNone/>
                      </a:pPr>
                      <a:r>
                        <a:rPr lang="en-IN" sz="2400" u="none" strike="noStrike" kern="1200" dirty="0">
                          <a:effectLst/>
                          <a:latin typeface="+mj-lt"/>
                        </a:rPr>
                        <a:t>9A, 9B &amp; 9C table in GSTR-1</a:t>
                      </a:r>
                      <a:endParaRPr lang="en-IN" sz="2400" b="0" i="0" u="none" strike="noStrike" kern="1200" dirty="0">
                        <a:solidFill>
                          <a:schemeClr val="tx1"/>
                        </a:solidFill>
                        <a:effectLst/>
                        <a:latin typeface="+mj-lt"/>
                        <a:ea typeface="+mn-ea"/>
                        <a:cs typeface="+mn-cs"/>
                      </a:endParaRPr>
                    </a:p>
                  </a:txBody>
                  <a:tcPr/>
                </a:tc>
                <a:extLst>
                  <a:ext uri="{0D108BD9-81ED-4DB2-BD59-A6C34878D82A}">
                    <a16:rowId xmlns:a16="http://schemas.microsoft.com/office/drawing/2014/main" val="1981897491"/>
                  </a:ext>
                </a:extLst>
              </a:tr>
              <a:tr h="901982">
                <a:tc>
                  <a:txBody>
                    <a:bodyPr/>
                    <a:lstStyle/>
                    <a:p>
                      <a:pPr algn="ctr" fontAlgn="t">
                        <a:lnSpc>
                          <a:spcPct val="150000"/>
                        </a:lnSpc>
                      </a:pPr>
                      <a:r>
                        <a:rPr lang="en-GB" sz="2400" u="none" strike="noStrike">
                          <a:effectLst/>
                          <a:latin typeface="+mj-lt"/>
                        </a:rPr>
                        <a:t>11</a:t>
                      </a:r>
                      <a:endParaRPr lang="en-GB" sz="2400" b="1" i="0" u="none" strike="noStrike">
                        <a:solidFill>
                          <a:schemeClr val="tx1"/>
                        </a:solidFill>
                        <a:effectLst/>
                        <a:latin typeface="+mj-lt"/>
                      </a:endParaRPr>
                    </a:p>
                  </a:txBody>
                  <a:tcPr marL="9525" marR="9525" marT="9525" marB="0"/>
                </a:tc>
                <a:tc>
                  <a:txBody>
                    <a:bodyPr/>
                    <a:lstStyle/>
                    <a:p>
                      <a:pPr algn="just" fontAlgn="t">
                        <a:lnSpc>
                          <a:spcPct val="150000"/>
                        </a:lnSpc>
                      </a:pPr>
                      <a:r>
                        <a:rPr lang="en-GB" sz="2400" u="none" strike="noStrike" dirty="0">
                          <a:effectLst/>
                          <a:latin typeface="+mj-lt"/>
                        </a:rPr>
                        <a:t>Supplies / tax reduced through Amendments (-) (net of credit notes)</a:t>
                      </a:r>
                      <a:endParaRPr lang="en-GB" sz="2400" b="0" i="0" u="none" strike="noStrike" dirty="0">
                        <a:solidFill>
                          <a:schemeClr val="tx1"/>
                        </a:solidFill>
                        <a:effectLst/>
                        <a:latin typeface="+mj-lt"/>
                      </a:endParaRPr>
                    </a:p>
                  </a:txBody>
                  <a:tcPr marL="9525" marR="9525" marT="9525" marB="0"/>
                </a:tc>
                <a:tc vMerge="1">
                  <a:txBody>
                    <a:bodyPr/>
                    <a:lstStyle/>
                    <a:p>
                      <a:pPr algn="just">
                        <a:lnSpc>
                          <a:spcPct val="150000"/>
                        </a:lnSpc>
                      </a:pPr>
                      <a:endParaRPr lang="en-IN" sz="2400" b="0" i="0" u="none" strike="noStrike" kern="1200" dirty="0">
                        <a:solidFill>
                          <a:schemeClr val="tx1"/>
                        </a:solidFill>
                        <a:effectLst/>
                        <a:latin typeface="Calibri" panose="020F0502020204030204" pitchFamily="34" charset="0"/>
                        <a:ea typeface="+mn-ea"/>
                        <a:cs typeface="+mn-cs"/>
                      </a:endParaRPr>
                    </a:p>
                  </a:txBody>
                  <a:tcPr/>
                </a:tc>
                <a:extLst>
                  <a:ext uri="{0D108BD9-81ED-4DB2-BD59-A6C34878D82A}">
                    <a16:rowId xmlns:a16="http://schemas.microsoft.com/office/drawing/2014/main" val="2151709555"/>
                  </a:ext>
                </a:extLst>
              </a:tr>
              <a:tr h="1016282">
                <a:tc>
                  <a:txBody>
                    <a:bodyPr/>
                    <a:lstStyle/>
                    <a:p>
                      <a:pPr algn="ctr" fontAlgn="t">
                        <a:lnSpc>
                          <a:spcPct val="150000"/>
                        </a:lnSpc>
                      </a:pPr>
                      <a:r>
                        <a:rPr lang="en-GB" sz="2400" u="none" strike="noStrike">
                          <a:effectLst/>
                          <a:latin typeface="+mj-lt"/>
                        </a:rPr>
                        <a:t>12</a:t>
                      </a:r>
                      <a:endParaRPr lang="en-GB" sz="2400" b="1" i="0" u="none" strike="noStrike">
                        <a:solidFill>
                          <a:schemeClr val="tx1"/>
                        </a:solidFill>
                        <a:effectLst/>
                        <a:latin typeface="+mj-lt"/>
                      </a:endParaRPr>
                    </a:p>
                  </a:txBody>
                  <a:tcPr marL="9525" marR="9525" marT="9525" marB="0"/>
                </a:tc>
                <a:tc>
                  <a:txBody>
                    <a:bodyPr/>
                    <a:lstStyle/>
                    <a:p>
                      <a:pPr algn="just" fontAlgn="t">
                        <a:lnSpc>
                          <a:spcPct val="150000"/>
                        </a:lnSpc>
                      </a:pPr>
                      <a:r>
                        <a:rPr lang="en-GB" sz="2400" u="none" strike="noStrike" dirty="0">
                          <a:effectLst/>
                          <a:latin typeface="+mj-lt"/>
                        </a:rPr>
                        <a:t>Reversal of ITC availed during previous financial year</a:t>
                      </a:r>
                      <a:endParaRPr lang="en-GB" sz="2400" b="0" i="0" u="none" strike="noStrike" dirty="0">
                        <a:solidFill>
                          <a:schemeClr val="tx1"/>
                        </a:solidFill>
                        <a:effectLst/>
                        <a:latin typeface="+mj-lt"/>
                      </a:endParaRPr>
                    </a:p>
                  </a:txBody>
                  <a:tcPr marL="9525" marR="9525" marT="9525" marB="0"/>
                </a:tc>
                <a:tc>
                  <a:txBody>
                    <a:bodyPr/>
                    <a:lstStyle/>
                    <a:p>
                      <a:pPr marL="0" indent="0" algn="just">
                        <a:lnSpc>
                          <a:spcPct val="150000"/>
                        </a:lnSpc>
                        <a:buFont typeface="Arial" panose="020B0604020202020204" pitchFamily="34" charset="0"/>
                        <a:buNone/>
                      </a:pPr>
                      <a:r>
                        <a:rPr lang="en-IN" sz="2400" u="none" strike="noStrike" kern="1200" dirty="0">
                          <a:effectLst/>
                          <a:latin typeface="+mj-lt"/>
                        </a:rPr>
                        <a:t>ITC available in PFY – reversed in current FY</a:t>
                      </a:r>
                    </a:p>
                    <a:p>
                      <a:pPr marL="0" indent="0" algn="just">
                        <a:lnSpc>
                          <a:spcPct val="150000"/>
                        </a:lnSpc>
                        <a:buFont typeface="Arial" panose="020B0604020202020204" pitchFamily="34" charset="0"/>
                        <a:buNone/>
                      </a:pPr>
                      <a:r>
                        <a:rPr lang="en-IN" sz="2400" u="none" strike="noStrike" kern="1200" dirty="0">
                          <a:effectLst/>
                          <a:latin typeface="+mj-lt"/>
                        </a:rPr>
                        <a:t>Table 4B of GSTR-3B</a:t>
                      </a:r>
                      <a:endParaRPr lang="en-IN" sz="2400" b="0" i="0" u="none" strike="noStrike" kern="1200" dirty="0">
                        <a:solidFill>
                          <a:schemeClr val="tx1"/>
                        </a:solidFill>
                        <a:effectLst/>
                        <a:latin typeface="+mj-lt"/>
                        <a:ea typeface="+mn-ea"/>
                        <a:cs typeface="+mn-cs"/>
                      </a:endParaRPr>
                    </a:p>
                  </a:txBody>
                  <a:tcPr/>
                </a:tc>
                <a:extLst>
                  <a:ext uri="{0D108BD9-81ED-4DB2-BD59-A6C34878D82A}">
                    <a16:rowId xmlns:a16="http://schemas.microsoft.com/office/drawing/2014/main" val="189347931"/>
                  </a:ext>
                </a:extLst>
              </a:tr>
              <a:tr h="574850">
                <a:tc>
                  <a:txBody>
                    <a:bodyPr/>
                    <a:lstStyle/>
                    <a:p>
                      <a:pPr algn="ctr" fontAlgn="t">
                        <a:lnSpc>
                          <a:spcPct val="150000"/>
                        </a:lnSpc>
                      </a:pPr>
                      <a:r>
                        <a:rPr lang="en-GB" sz="2400" u="none" strike="noStrike" dirty="0">
                          <a:effectLst/>
                          <a:latin typeface="+mj-lt"/>
                        </a:rPr>
                        <a:t>13</a:t>
                      </a:r>
                      <a:endParaRPr lang="en-GB" sz="2400" b="1" i="0" u="none" strike="noStrike" dirty="0">
                        <a:solidFill>
                          <a:schemeClr val="tx1"/>
                        </a:solidFill>
                        <a:effectLst/>
                        <a:latin typeface="+mj-lt"/>
                      </a:endParaRPr>
                    </a:p>
                  </a:txBody>
                  <a:tcPr marL="9525" marR="9525" marT="9525" marB="0"/>
                </a:tc>
                <a:tc>
                  <a:txBody>
                    <a:bodyPr/>
                    <a:lstStyle/>
                    <a:p>
                      <a:pPr algn="just" fontAlgn="t">
                        <a:lnSpc>
                          <a:spcPct val="150000"/>
                        </a:lnSpc>
                      </a:pPr>
                      <a:r>
                        <a:rPr lang="en-GB" sz="2400" u="none" strike="noStrike" dirty="0">
                          <a:effectLst/>
                          <a:latin typeface="+mj-lt"/>
                        </a:rPr>
                        <a:t>ITC availed for the previous financial year</a:t>
                      </a:r>
                      <a:endParaRPr lang="en-GB" sz="2400" b="0" i="0" u="none" strike="noStrike" dirty="0">
                        <a:solidFill>
                          <a:schemeClr val="tx1"/>
                        </a:solidFill>
                        <a:effectLst/>
                        <a:latin typeface="+mj-lt"/>
                      </a:endParaRPr>
                    </a:p>
                  </a:txBody>
                  <a:tcPr marL="9525" marR="9525" marT="9525" marB="0"/>
                </a:tc>
                <a:tc>
                  <a:txBody>
                    <a:bodyPr/>
                    <a:lstStyle/>
                    <a:p>
                      <a:pPr marL="0" indent="0" algn="just">
                        <a:lnSpc>
                          <a:spcPct val="150000"/>
                        </a:lnSpc>
                        <a:buFont typeface="Arial" panose="020B0604020202020204" pitchFamily="34" charset="0"/>
                        <a:buNone/>
                      </a:pPr>
                      <a:r>
                        <a:rPr lang="en-IN" sz="2400" u="none" strike="noStrike" kern="1200" dirty="0">
                          <a:effectLst/>
                          <a:latin typeface="+mj-lt"/>
                        </a:rPr>
                        <a:t>ITC of PFY – availed in current FY</a:t>
                      </a:r>
                      <a:endParaRPr lang="en-IN" sz="2400" b="0" i="0" u="none" strike="noStrike" kern="1200" dirty="0">
                        <a:solidFill>
                          <a:schemeClr val="tx1"/>
                        </a:solidFill>
                        <a:effectLst/>
                        <a:latin typeface="+mj-lt"/>
                        <a:ea typeface="+mn-ea"/>
                        <a:cs typeface="+mn-cs"/>
                      </a:endParaRPr>
                    </a:p>
                  </a:txBody>
                  <a:tcPr/>
                </a:tc>
                <a:extLst>
                  <a:ext uri="{0D108BD9-81ED-4DB2-BD59-A6C34878D82A}">
                    <a16:rowId xmlns:a16="http://schemas.microsoft.com/office/drawing/2014/main" val="977613882"/>
                  </a:ext>
                </a:extLst>
              </a:tr>
              <a:tr h="1115473">
                <a:tc>
                  <a:txBody>
                    <a:bodyPr/>
                    <a:lstStyle/>
                    <a:p>
                      <a:pPr algn="ctr" fontAlgn="t">
                        <a:lnSpc>
                          <a:spcPct val="150000"/>
                        </a:lnSpc>
                      </a:pPr>
                      <a:r>
                        <a:rPr lang="en-IN" sz="2400" u="none" strike="noStrike" dirty="0">
                          <a:effectLst/>
                          <a:latin typeface="+mj-lt"/>
                        </a:rPr>
                        <a:t>14</a:t>
                      </a:r>
                      <a:endParaRPr lang="en-GB" sz="2400" b="1" i="0" u="none" strike="noStrike" dirty="0">
                        <a:solidFill>
                          <a:schemeClr val="tx1"/>
                        </a:solidFill>
                        <a:effectLst/>
                        <a:latin typeface="+mj-lt"/>
                      </a:endParaRPr>
                    </a:p>
                  </a:txBody>
                  <a:tcPr marL="9525" marR="9525" marT="9525" marB="0"/>
                </a:tc>
                <a:tc>
                  <a:txBody>
                    <a:bodyPr/>
                    <a:lstStyle/>
                    <a:p>
                      <a:pPr algn="just" fontAlgn="t">
                        <a:lnSpc>
                          <a:spcPct val="150000"/>
                        </a:lnSpc>
                      </a:pPr>
                      <a:r>
                        <a:rPr lang="en-GB" sz="2400" u="none" strike="noStrike" dirty="0">
                          <a:effectLst/>
                          <a:latin typeface="+mj-lt"/>
                        </a:rPr>
                        <a:t>Differential tax paid on account of declaration in 10 &amp; 11 above</a:t>
                      </a:r>
                      <a:endParaRPr lang="en-GB" sz="2400" b="0" i="0" u="none" strike="noStrike" dirty="0">
                        <a:solidFill>
                          <a:schemeClr val="tx1"/>
                        </a:solidFill>
                        <a:effectLst/>
                        <a:latin typeface="+mj-lt"/>
                      </a:endParaRPr>
                    </a:p>
                  </a:txBody>
                  <a:tcPr marL="9525" marR="9525" marT="9525" marB="0"/>
                </a:tc>
                <a:tc>
                  <a:txBody>
                    <a:bodyPr/>
                    <a:lstStyle/>
                    <a:p>
                      <a:pPr marL="0" indent="0" algn="just">
                        <a:lnSpc>
                          <a:spcPct val="150000"/>
                        </a:lnSpc>
                        <a:buFont typeface="Arial" panose="020B0604020202020204" pitchFamily="34" charset="0"/>
                        <a:buNone/>
                      </a:pPr>
                      <a:r>
                        <a:rPr lang="en-IN" sz="2400" u="none" strike="noStrike" kern="1200" dirty="0">
                          <a:effectLst/>
                          <a:latin typeface="+mj-lt"/>
                        </a:rPr>
                        <a:t>Any difference tax paid as per above amendments.</a:t>
                      </a:r>
                      <a:endParaRPr lang="en-IN" sz="2400" b="0" i="0" u="none" strike="noStrike" kern="1200" dirty="0">
                        <a:solidFill>
                          <a:schemeClr val="tx1"/>
                        </a:solidFill>
                        <a:effectLst/>
                        <a:latin typeface="+mj-lt"/>
                        <a:ea typeface="+mn-ea"/>
                        <a:cs typeface="+mn-cs"/>
                      </a:endParaRPr>
                    </a:p>
                  </a:txBody>
                  <a:tcPr/>
                </a:tc>
                <a:extLst>
                  <a:ext uri="{0D108BD9-81ED-4DB2-BD59-A6C34878D82A}">
                    <a16:rowId xmlns:a16="http://schemas.microsoft.com/office/drawing/2014/main" val="621270852"/>
                  </a:ext>
                </a:extLst>
              </a:tr>
            </a:tbl>
          </a:graphicData>
        </a:graphic>
      </p:graphicFrame>
      <p:sp>
        <p:nvSpPr>
          <p:cNvPr id="5" name="Footer Placeholder 4">
            <a:extLst>
              <a:ext uri="{FF2B5EF4-FFF2-40B4-BE49-F238E27FC236}">
                <a16:creationId xmlns:a16="http://schemas.microsoft.com/office/drawing/2014/main" id="{8D329693-D3DD-4C51-971A-E7D05603683C}"/>
              </a:ext>
            </a:extLst>
          </p:cNvPr>
          <p:cNvSpPr>
            <a:spLocks noGrp="1"/>
          </p:cNvSpPr>
          <p:nvPr>
            <p:ph type="ftr" sz="quarter" idx="11"/>
          </p:nvPr>
        </p:nvSpPr>
        <p:spPr/>
        <p:txBody>
          <a:bodyPr/>
          <a:lstStyle/>
          <a:p>
            <a:r>
              <a:rPr lang="pt-BR"/>
              <a:t>S &amp; Y</a:t>
            </a:r>
            <a:endParaRPr lang="en-IN"/>
          </a:p>
        </p:txBody>
      </p:sp>
      <p:pic>
        <p:nvPicPr>
          <p:cNvPr id="6" name="Picture 5">
            <a:extLst>
              <a:ext uri="{FF2B5EF4-FFF2-40B4-BE49-F238E27FC236}">
                <a16:creationId xmlns:a16="http://schemas.microsoft.com/office/drawing/2014/main" id="{38179076-D1E2-4BA3-A414-0590B95BA19E}"/>
              </a:ext>
            </a:extLst>
          </p:cNvPr>
          <p:cNvPicPr/>
          <p:nvPr/>
        </p:nvPicPr>
        <p:blipFill>
          <a:blip r:embed="rId3" cstate="print"/>
          <a:srcRect/>
          <a:stretch>
            <a:fillRect/>
          </a:stretch>
        </p:blipFill>
        <p:spPr bwMode="auto">
          <a:xfrm>
            <a:off x="11471414" y="0"/>
            <a:ext cx="720585" cy="581891"/>
          </a:xfrm>
          <a:prstGeom prst="rect">
            <a:avLst/>
          </a:prstGeom>
          <a:noFill/>
          <a:ln w="9525">
            <a:noFill/>
            <a:miter lim="800000"/>
            <a:headEnd/>
            <a:tailEnd/>
          </a:ln>
        </p:spPr>
      </p:pic>
    </p:spTree>
    <p:extLst>
      <p:ext uri="{BB962C8B-B14F-4D97-AF65-F5344CB8AC3E}">
        <p14:creationId xmlns:p14="http://schemas.microsoft.com/office/powerpoint/2010/main" val="108139351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783F2EB-E606-4604-9370-0A10ED40746B}"/>
              </a:ext>
            </a:extLst>
          </p:cNvPr>
          <p:cNvSpPr>
            <a:spLocks noGrp="1"/>
          </p:cNvSpPr>
          <p:nvPr>
            <p:ph type="title"/>
          </p:nvPr>
        </p:nvSpPr>
        <p:spPr/>
        <p:txBody>
          <a:bodyPr/>
          <a:lstStyle/>
          <a:p>
            <a:pPr algn="just"/>
            <a:r>
              <a:rPr lang="en-IN" dirty="0">
                <a:latin typeface="Bookman Old Style" panose="02050604050505020204" pitchFamily="18" charset="0"/>
              </a:rPr>
              <a:t>Part VI </a:t>
            </a:r>
            <a:r>
              <a:rPr lang="en-IN" sz="2800" i="1" dirty="0">
                <a:latin typeface="Bookman Old Style" panose="02050604050505020204" pitchFamily="18" charset="0"/>
              </a:rPr>
              <a:t>Table 15,16,17,18,19</a:t>
            </a:r>
          </a:p>
        </p:txBody>
      </p:sp>
      <p:sp>
        <p:nvSpPr>
          <p:cNvPr id="5" name="Text Placeholder 4">
            <a:extLst>
              <a:ext uri="{FF2B5EF4-FFF2-40B4-BE49-F238E27FC236}">
                <a16:creationId xmlns:a16="http://schemas.microsoft.com/office/drawing/2014/main" id="{4688A66A-067C-4189-A87C-17B0F2B60893}"/>
              </a:ext>
            </a:extLst>
          </p:cNvPr>
          <p:cNvSpPr>
            <a:spLocks noGrp="1"/>
          </p:cNvSpPr>
          <p:nvPr>
            <p:ph type="body" idx="1"/>
          </p:nvPr>
        </p:nvSpPr>
        <p:spPr/>
        <p:txBody>
          <a:bodyPr/>
          <a:lstStyle/>
          <a:p>
            <a:pPr algn="just"/>
            <a:r>
              <a:rPr lang="en-IN" i="1" dirty="0">
                <a:latin typeface="Bookman Old Style" panose="02050604050505020204" pitchFamily="18" charset="0"/>
              </a:rPr>
              <a:t>Other Information</a:t>
            </a:r>
          </a:p>
        </p:txBody>
      </p:sp>
      <p:sp>
        <p:nvSpPr>
          <p:cNvPr id="2" name="Footer Placeholder 1">
            <a:extLst>
              <a:ext uri="{FF2B5EF4-FFF2-40B4-BE49-F238E27FC236}">
                <a16:creationId xmlns:a16="http://schemas.microsoft.com/office/drawing/2014/main" id="{1E06F612-CBFC-4F49-89CF-BF84368EB81F}"/>
              </a:ext>
            </a:extLst>
          </p:cNvPr>
          <p:cNvSpPr>
            <a:spLocks noGrp="1"/>
          </p:cNvSpPr>
          <p:nvPr>
            <p:ph type="ftr" sz="quarter" idx="11"/>
          </p:nvPr>
        </p:nvSpPr>
        <p:spPr/>
        <p:txBody>
          <a:bodyPr/>
          <a:lstStyle/>
          <a:p>
            <a:r>
              <a:rPr lang="pt-BR"/>
              <a:t>S &amp; Y</a:t>
            </a:r>
            <a:endParaRPr lang="en-IN"/>
          </a:p>
        </p:txBody>
      </p:sp>
      <p:pic>
        <p:nvPicPr>
          <p:cNvPr id="6" name="Picture 5">
            <a:extLst>
              <a:ext uri="{FF2B5EF4-FFF2-40B4-BE49-F238E27FC236}">
                <a16:creationId xmlns:a16="http://schemas.microsoft.com/office/drawing/2014/main" id="{8A74F2F0-9C04-460F-947C-386A5E2E53D2}"/>
              </a:ext>
            </a:extLst>
          </p:cNvPr>
          <p:cNvPicPr/>
          <p:nvPr/>
        </p:nvPicPr>
        <p:blipFill>
          <a:blip r:embed="rId2" cstate="print"/>
          <a:srcRect/>
          <a:stretch>
            <a:fillRect/>
          </a:stretch>
        </p:blipFill>
        <p:spPr bwMode="auto">
          <a:xfrm>
            <a:off x="11471414" y="0"/>
            <a:ext cx="720585" cy="581891"/>
          </a:xfrm>
          <a:prstGeom prst="rect">
            <a:avLst/>
          </a:prstGeom>
          <a:noFill/>
          <a:ln w="9525">
            <a:noFill/>
            <a:miter lim="800000"/>
            <a:headEnd/>
            <a:tailEnd/>
          </a:ln>
        </p:spPr>
      </p:pic>
    </p:spTree>
    <p:extLst>
      <p:ext uri="{BB962C8B-B14F-4D97-AF65-F5344CB8AC3E}">
        <p14:creationId xmlns:p14="http://schemas.microsoft.com/office/powerpoint/2010/main" val="312481086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288F0-E02E-4B44-BB3C-CDA56D85B8CE}"/>
              </a:ext>
            </a:extLst>
          </p:cNvPr>
          <p:cNvSpPr>
            <a:spLocks noGrp="1"/>
          </p:cNvSpPr>
          <p:nvPr>
            <p:ph type="title"/>
          </p:nvPr>
        </p:nvSpPr>
        <p:spPr/>
        <p:txBody>
          <a:bodyPr>
            <a:normAutofit fontScale="90000"/>
          </a:bodyPr>
          <a:lstStyle/>
          <a:p>
            <a:r>
              <a:rPr lang="en-IN" dirty="0">
                <a:latin typeface="Bookman Old Style" panose="02050604050505020204" pitchFamily="18" charset="0"/>
              </a:rPr>
              <a:t>Annual Return Format : Table 15</a:t>
            </a:r>
          </a:p>
        </p:txBody>
      </p:sp>
      <p:graphicFrame>
        <p:nvGraphicFramePr>
          <p:cNvPr id="6" name="Content Placeholder 5">
            <a:extLst>
              <a:ext uri="{FF2B5EF4-FFF2-40B4-BE49-F238E27FC236}">
                <a16:creationId xmlns:a16="http://schemas.microsoft.com/office/drawing/2014/main" id="{5ECF8227-6FAF-435A-9159-792CAC6DDA95}"/>
              </a:ext>
            </a:extLst>
          </p:cNvPr>
          <p:cNvGraphicFramePr>
            <a:graphicFrameLocks noGrp="1"/>
          </p:cNvGraphicFramePr>
          <p:nvPr>
            <p:ph idx="1"/>
          </p:nvPr>
        </p:nvGraphicFramePr>
        <p:xfrm>
          <a:off x="5131659" y="-21360735"/>
          <a:ext cx="6945113" cy="4849813"/>
        </p:xfrm>
        <a:graphic>
          <a:graphicData uri="http://schemas.openxmlformats.org/drawingml/2006/table">
            <a:tbl>
              <a:tblPr firstRow="1" firstCol="1" bandRow="1">
                <a:tableStyleId>{5C22544A-7EE6-4342-B048-85BDC9FD1C3A}</a:tableStyleId>
              </a:tblPr>
              <a:tblGrid>
                <a:gridCol w="2140452">
                  <a:extLst>
                    <a:ext uri="{9D8B030D-6E8A-4147-A177-3AD203B41FA5}">
                      <a16:colId xmlns:a16="http://schemas.microsoft.com/office/drawing/2014/main" val="2733442416"/>
                    </a:ext>
                  </a:extLst>
                </a:gridCol>
                <a:gridCol w="2140452">
                  <a:extLst>
                    <a:ext uri="{9D8B030D-6E8A-4147-A177-3AD203B41FA5}">
                      <a16:colId xmlns:a16="http://schemas.microsoft.com/office/drawing/2014/main" val="2173181293"/>
                    </a:ext>
                  </a:extLst>
                </a:gridCol>
                <a:gridCol w="570922">
                  <a:extLst>
                    <a:ext uri="{9D8B030D-6E8A-4147-A177-3AD203B41FA5}">
                      <a16:colId xmlns:a16="http://schemas.microsoft.com/office/drawing/2014/main" val="3618379492"/>
                    </a:ext>
                  </a:extLst>
                </a:gridCol>
                <a:gridCol w="564228">
                  <a:extLst>
                    <a:ext uri="{9D8B030D-6E8A-4147-A177-3AD203B41FA5}">
                      <a16:colId xmlns:a16="http://schemas.microsoft.com/office/drawing/2014/main" val="725621970"/>
                    </a:ext>
                  </a:extLst>
                </a:gridCol>
                <a:gridCol w="693405">
                  <a:extLst>
                    <a:ext uri="{9D8B030D-6E8A-4147-A177-3AD203B41FA5}">
                      <a16:colId xmlns:a16="http://schemas.microsoft.com/office/drawing/2014/main" val="3199950493"/>
                    </a:ext>
                  </a:extLst>
                </a:gridCol>
                <a:gridCol w="617104">
                  <a:extLst>
                    <a:ext uri="{9D8B030D-6E8A-4147-A177-3AD203B41FA5}">
                      <a16:colId xmlns:a16="http://schemas.microsoft.com/office/drawing/2014/main" val="612816939"/>
                    </a:ext>
                  </a:extLst>
                </a:gridCol>
                <a:gridCol w="218550">
                  <a:extLst>
                    <a:ext uri="{9D8B030D-6E8A-4147-A177-3AD203B41FA5}">
                      <a16:colId xmlns:a16="http://schemas.microsoft.com/office/drawing/2014/main" val="239447707"/>
                    </a:ext>
                  </a:extLst>
                </a:gridCol>
              </a:tblGrid>
              <a:tr h="63567">
                <a:tc>
                  <a:txBody>
                    <a:bodyPr/>
                    <a:lstStyle/>
                    <a:p>
                      <a:pPr marL="6350" marR="27305" indent="-6350" algn="ctr">
                        <a:lnSpc>
                          <a:spcPct val="107000"/>
                        </a:lnSpc>
                        <a:spcAft>
                          <a:spcPts val="0"/>
                        </a:spcAft>
                      </a:pPr>
                      <a:r>
                        <a:rPr lang="en-IN" sz="300">
                          <a:effectLst/>
                        </a:rPr>
                        <a:t>Pt. II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gridSpan="6">
                  <a:txBody>
                    <a:bodyPr/>
                    <a:lstStyle/>
                    <a:p>
                      <a:pPr marL="6350" marR="33020" indent="-6350" algn="ctr">
                        <a:lnSpc>
                          <a:spcPct val="107000"/>
                        </a:lnSpc>
                        <a:spcAft>
                          <a:spcPts val="0"/>
                        </a:spcAft>
                      </a:pPr>
                      <a:r>
                        <a:rPr lang="en-IN" sz="300">
                          <a:effectLst/>
                        </a:rPr>
                        <a:t>Details of Outward and inward supplies declared during the financial year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4265213941"/>
                  </a:ext>
                </a:extLst>
              </a:tr>
              <a:tr h="64186">
                <a:tc rowSpan="3">
                  <a:txBody>
                    <a:bodyPr/>
                    <a:lstStyle/>
                    <a:p>
                      <a:pPr marL="6350" marR="911860" indent="-6350" algn="l">
                        <a:lnSpc>
                          <a:spcPct val="107000"/>
                        </a:lnSpc>
                        <a:spcAft>
                          <a:spcPts val="3415"/>
                        </a:spcAft>
                      </a:pPr>
                      <a:r>
                        <a:rPr lang="en-IN" sz="300">
                          <a:effectLst/>
                        </a:rPr>
                        <a:t>  </a:t>
                      </a:r>
                      <a:endParaRPr lang="en-IN" sz="400">
                        <a:effectLst/>
                      </a:endParaRPr>
                    </a:p>
                    <a:p>
                      <a:pPr marL="6350" marR="911860" indent="-6350" algn="l">
                        <a:lnSpc>
                          <a:spcPct val="107000"/>
                        </a:lnSpc>
                        <a:spcAft>
                          <a:spcPts val="300"/>
                        </a:spcAft>
                      </a:pPr>
                      <a:r>
                        <a:rPr lang="en-IN" sz="300">
                          <a:effectLst/>
                        </a:rPr>
                        <a:t>  </a:t>
                      </a:r>
                      <a:endParaRPr lang="en-IN" sz="400">
                        <a:effectLst/>
                      </a:endParaRPr>
                    </a:p>
                    <a:p>
                      <a:pPr marL="6350" marR="911860" indent="-6350" algn="l">
                        <a:lnSpc>
                          <a:spcPct val="107000"/>
                        </a:lnSpc>
                        <a:spcAft>
                          <a:spcPts val="0"/>
                        </a:spcAft>
                      </a:pPr>
                      <a:r>
                        <a:rPr lang="en-IN" sz="300">
                          <a:effectLst/>
                        </a:rPr>
                        <a:t>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gridSpan="2">
                  <a:txBody>
                    <a:bodyPr/>
                    <a:lstStyle/>
                    <a:p>
                      <a:pPr marL="1905" marR="911860" indent="-6350" algn="ctr">
                        <a:lnSpc>
                          <a:spcPct val="107000"/>
                        </a:lnSpc>
                        <a:spcAft>
                          <a:spcPts val="0"/>
                        </a:spcAft>
                      </a:pPr>
                      <a:r>
                        <a:rPr lang="en-IN" sz="300">
                          <a:effectLst/>
                        </a:rPr>
                        <a:t>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hMerge="1">
                  <a:txBody>
                    <a:bodyPr/>
                    <a:lstStyle/>
                    <a:p>
                      <a:endParaRPr lang="en-IN"/>
                    </a:p>
                  </a:txBody>
                  <a:tcPr/>
                </a:tc>
                <a:tc gridSpan="4">
                  <a:txBody>
                    <a:bodyPr/>
                    <a:lstStyle/>
                    <a:p>
                      <a:pPr marL="6350" marR="31115" indent="-6350" algn="ctr">
                        <a:lnSpc>
                          <a:spcPct val="107000"/>
                        </a:lnSpc>
                        <a:spcAft>
                          <a:spcPts val="0"/>
                        </a:spcAft>
                      </a:pPr>
                      <a:r>
                        <a:rPr lang="en-IN" sz="300">
                          <a:effectLst/>
                        </a:rPr>
                        <a:t>(Amount in ₹ in all tables)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nchor="b"/>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2741444518"/>
                  </a:ext>
                </a:extLst>
              </a:tr>
              <a:tr h="688110">
                <a:tc vMerge="1">
                  <a:txBody>
                    <a:bodyPr/>
                    <a:lstStyle/>
                    <a:p>
                      <a:endParaRPr lang="en-IN"/>
                    </a:p>
                  </a:txBody>
                  <a:tcPr/>
                </a:tc>
                <a:tc>
                  <a:txBody>
                    <a:bodyPr/>
                    <a:lstStyle/>
                    <a:p>
                      <a:pPr marL="6350" marR="27940" indent="-6350" algn="ctr">
                        <a:lnSpc>
                          <a:spcPct val="107000"/>
                        </a:lnSpc>
                        <a:spcAft>
                          <a:spcPts val="0"/>
                        </a:spcAft>
                      </a:pPr>
                      <a:r>
                        <a:rPr lang="en-IN" sz="300">
                          <a:effectLst/>
                        </a:rPr>
                        <a:t>Nature of Supplies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9845" indent="-6350" algn="ctr">
                        <a:lnSpc>
                          <a:spcPct val="107000"/>
                        </a:lnSpc>
                        <a:spcAft>
                          <a:spcPts val="0"/>
                        </a:spcAft>
                      </a:pPr>
                      <a:r>
                        <a:rPr lang="en-IN" sz="300">
                          <a:effectLst/>
                        </a:rPr>
                        <a:t>Taxable Value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911860" indent="-6350" algn="ctr">
                        <a:lnSpc>
                          <a:spcPct val="107000"/>
                        </a:lnSpc>
                        <a:spcAft>
                          <a:spcPts val="0"/>
                        </a:spcAft>
                      </a:pPr>
                      <a:r>
                        <a:rPr lang="en-IN" sz="300">
                          <a:effectLst/>
                        </a:rPr>
                        <a:t>Central Tax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7305" indent="-6350" algn="ctr">
                        <a:lnSpc>
                          <a:spcPct val="107000"/>
                        </a:lnSpc>
                        <a:spcAft>
                          <a:spcPts val="0"/>
                        </a:spcAft>
                      </a:pPr>
                      <a:r>
                        <a:rPr lang="en-IN" sz="300">
                          <a:effectLst/>
                        </a:rPr>
                        <a:t>State </a:t>
                      </a:r>
                      <a:endParaRPr lang="en-IN" sz="400">
                        <a:effectLst/>
                      </a:endParaRPr>
                    </a:p>
                    <a:p>
                      <a:pPr marL="6350" marR="27305" indent="-6350" algn="ctr">
                        <a:lnSpc>
                          <a:spcPct val="107000"/>
                        </a:lnSpc>
                        <a:spcAft>
                          <a:spcPts val="0"/>
                        </a:spcAft>
                      </a:pPr>
                      <a:r>
                        <a:rPr lang="en-IN" sz="300">
                          <a:effectLst/>
                        </a:rPr>
                        <a:t>Tax / </a:t>
                      </a:r>
                      <a:endParaRPr lang="en-IN" sz="400">
                        <a:effectLst/>
                      </a:endParaRPr>
                    </a:p>
                    <a:p>
                      <a:pPr marL="6350" marR="29210" indent="-6350" algn="ctr">
                        <a:lnSpc>
                          <a:spcPct val="107000"/>
                        </a:lnSpc>
                        <a:spcAft>
                          <a:spcPts val="0"/>
                        </a:spcAft>
                      </a:pPr>
                      <a:r>
                        <a:rPr lang="en-IN" sz="300">
                          <a:effectLst/>
                        </a:rPr>
                        <a:t>UT </a:t>
                      </a:r>
                      <a:endParaRPr lang="en-IN" sz="400">
                        <a:effectLst/>
                      </a:endParaRPr>
                    </a:p>
                    <a:p>
                      <a:pPr marL="6350" marR="26670" indent="-6350" algn="ctr">
                        <a:lnSpc>
                          <a:spcPct val="107000"/>
                        </a:lnSpc>
                        <a:spcAft>
                          <a:spcPts val="0"/>
                        </a:spcAft>
                      </a:pPr>
                      <a:r>
                        <a:rPr lang="en-IN" sz="300">
                          <a:effectLst/>
                        </a:rPr>
                        <a:t>Tax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911860" indent="-6350" algn="ctr">
                        <a:lnSpc>
                          <a:spcPct val="107000"/>
                        </a:lnSpc>
                        <a:spcAft>
                          <a:spcPts val="0"/>
                        </a:spcAft>
                      </a:pPr>
                      <a:r>
                        <a:rPr lang="en-IN" sz="300">
                          <a:effectLst/>
                        </a:rPr>
                        <a:t>Integrated Tax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8575" indent="-6350" algn="ctr">
                        <a:lnSpc>
                          <a:spcPct val="107000"/>
                        </a:lnSpc>
                        <a:spcAft>
                          <a:spcPts val="0"/>
                        </a:spcAft>
                      </a:pPr>
                      <a:r>
                        <a:rPr lang="en-IN" sz="300">
                          <a:effectLst/>
                        </a:rPr>
                        <a:t>Cess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extLst>
                  <a:ext uri="{0D108BD9-81ED-4DB2-BD59-A6C34878D82A}">
                    <a16:rowId xmlns:a16="http://schemas.microsoft.com/office/drawing/2014/main" val="152170346"/>
                  </a:ext>
                </a:extLst>
              </a:tr>
              <a:tr h="64186">
                <a:tc vMerge="1">
                  <a:txBody>
                    <a:bodyPr/>
                    <a:lstStyle/>
                    <a:p>
                      <a:endParaRPr lang="en-IN"/>
                    </a:p>
                  </a:txBody>
                  <a:tcPr/>
                </a:tc>
                <a:tc>
                  <a:txBody>
                    <a:bodyPr/>
                    <a:lstStyle/>
                    <a:p>
                      <a:pPr marL="6350" marR="28575" indent="-6350" algn="ctr">
                        <a:lnSpc>
                          <a:spcPct val="107000"/>
                        </a:lnSpc>
                        <a:spcAft>
                          <a:spcPts val="0"/>
                        </a:spcAft>
                      </a:pPr>
                      <a:r>
                        <a:rPr lang="en-IN" sz="300">
                          <a:effectLst/>
                        </a:rPr>
                        <a:t>1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30480" indent="-6350" algn="ctr">
                        <a:lnSpc>
                          <a:spcPct val="107000"/>
                        </a:lnSpc>
                        <a:spcAft>
                          <a:spcPts val="0"/>
                        </a:spcAft>
                      </a:pPr>
                      <a:r>
                        <a:rPr lang="en-IN" sz="300">
                          <a:effectLst/>
                        </a:rPr>
                        <a:t>2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5400" indent="-6350" algn="ctr">
                        <a:lnSpc>
                          <a:spcPct val="107000"/>
                        </a:lnSpc>
                        <a:spcAft>
                          <a:spcPts val="0"/>
                        </a:spcAft>
                      </a:pPr>
                      <a:r>
                        <a:rPr lang="en-IN" sz="300">
                          <a:effectLst/>
                        </a:rPr>
                        <a:t>3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7940" indent="-6350" algn="ctr">
                        <a:lnSpc>
                          <a:spcPct val="107000"/>
                        </a:lnSpc>
                        <a:spcAft>
                          <a:spcPts val="0"/>
                        </a:spcAft>
                      </a:pPr>
                      <a:r>
                        <a:rPr lang="en-IN" sz="300">
                          <a:effectLst/>
                        </a:rPr>
                        <a:t>4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7940" indent="-6350" algn="ctr">
                        <a:lnSpc>
                          <a:spcPct val="107000"/>
                        </a:lnSpc>
                        <a:spcAft>
                          <a:spcPts val="0"/>
                        </a:spcAft>
                      </a:pPr>
                      <a:r>
                        <a:rPr lang="en-IN" sz="300">
                          <a:effectLst/>
                        </a:rPr>
                        <a:t>5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6670" indent="-6350" algn="ctr">
                        <a:lnSpc>
                          <a:spcPct val="107000"/>
                        </a:lnSpc>
                        <a:spcAft>
                          <a:spcPts val="0"/>
                        </a:spcAft>
                      </a:pPr>
                      <a:r>
                        <a:rPr lang="en-IN" sz="300">
                          <a:effectLst/>
                        </a:rPr>
                        <a:t>6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extLst>
                  <a:ext uri="{0D108BD9-81ED-4DB2-BD59-A6C34878D82A}">
                    <a16:rowId xmlns:a16="http://schemas.microsoft.com/office/drawing/2014/main" val="2936966076"/>
                  </a:ext>
                </a:extLst>
              </a:tr>
              <a:tr h="158112">
                <a:tc>
                  <a:txBody>
                    <a:bodyPr/>
                    <a:lstStyle/>
                    <a:p>
                      <a:pPr marL="6350" marR="29845" indent="-6350" algn="ctr">
                        <a:lnSpc>
                          <a:spcPct val="107000"/>
                        </a:lnSpc>
                        <a:spcAft>
                          <a:spcPts val="0"/>
                        </a:spcAft>
                      </a:pPr>
                      <a:r>
                        <a:rPr lang="en-IN" sz="300">
                          <a:effectLst/>
                        </a:rPr>
                        <a:t>4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gridSpan="6">
                  <a:txBody>
                    <a:bodyPr/>
                    <a:lstStyle/>
                    <a:p>
                      <a:pPr marL="635" marR="911860" indent="-6350" algn="l">
                        <a:lnSpc>
                          <a:spcPct val="107000"/>
                        </a:lnSpc>
                        <a:spcAft>
                          <a:spcPts val="0"/>
                        </a:spcAft>
                      </a:pPr>
                      <a:r>
                        <a:rPr lang="en-IN" sz="300">
                          <a:effectLst/>
                        </a:rPr>
                        <a:t>Details of advances, inward and outward supplies on which tax is payable as declared in returns filed during the financial year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582858334"/>
                  </a:ext>
                </a:extLst>
              </a:tr>
              <a:tr h="1652199">
                <a:tc>
                  <a:txBody>
                    <a:bodyPr/>
                    <a:lstStyle/>
                    <a:p>
                      <a:pPr marL="6350" marR="29210" indent="-6350" algn="ctr">
                        <a:lnSpc>
                          <a:spcPct val="107000"/>
                        </a:lnSpc>
                        <a:spcAft>
                          <a:spcPts val="0"/>
                        </a:spcAft>
                      </a:pPr>
                      <a:r>
                        <a:rPr lang="en-IN" sz="300">
                          <a:effectLst/>
                        </a:rPr>
                        <a:t>A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nchor="ctr"/>
                </a:tc>
                <a:tc>
                  <a:txBody>
                    <a:bodyPr/>
                    <a:lstStyle/>
                    <a:p>
                      <a:pPr marL="635" marR="911860" indent="-6350" algn="l">
                        <a:lnSpc>
                          <a:spcPct val="107000"/>
                        </a:lnSpc>
                        <a:spcAft>
                          <a:spcPts val="0"/>
                        </a:spcAft>
                      </a:pPr>
                      <a:r>
                        <a:rPr lang="en-IN" sz="300">
                          <a:effectLst/>
                        </a:rPr>
                        <a:t>Supplies made to un-registered persons (B2C)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gridSpan="5">
                  <a:txBody>
                    <a:bodyPr/>
                    <a:lstStyle/>
                    <a:p>
                      <a:pPr marL="635" marR="911860" indent="-6350" algn="just">
                        <a:lnSpc>
                          <a:spcPct val="107000"/>
                        </a:lnSpc>
                        <a:spcAft>
                          <a:spcPts val="0"/>
                        </a:spcAft>
                      </a:pPr>
                      <a:r>
                        <a:rPr lang="en-IN" sz="400">
                          <a:effectLst/>
                        </a:rPr>
                        <a:t>Aggregate value of supplies made to consumers and unregistered persons on which tax has been paid shall be declared here. These will include details of supplies made through E-Commerce operators and are to be declared as net of credit notes or debit notes issued in this regard. Table 5, Table 7 along with respective amendments in Table 9 and Table 10 of FORM GSTR-1 may be used for filling up these details.</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nchor="b"/>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632162823"/>
                  </a:ext>
                </a:extLst>
              </a:tr>
              <a:tr h="1779415">
                <a:tc>
                  <a:txBody>
                    <a:bodyPr/>
                    <a:lstStyle/>
                    <a:p>
                      <a:pPr marL="6350" marR="30480" indent="-6350" algn="ctr">
                        <a:lnSpc>
                          <a:spcPct val="107000"/>
                        </a:lnSpc>
                        <a:spcAft>
                          <a:spcPts val="0"/>
                        </a:spcAft>
                      </a:pPr>
                      <a:r>
                        <a:rPr lang="en-IN" sz="300">
                          <a:effectLst/>
                        </a:rPr>
                        <a:t>B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nchor="ctr"/>
                </a:tc>
                <a:tc>
                  <a:txBody>
                    <a:bodyPr/>
                    <a:lstStyle/>
                    <a:p>
                      <a:pPr marL="635" marR="911860" indent="-6350" algn="l">
                        <a:lnSpc>
                          <a:spcPct val="107000"/>
                        </a:lnSpc>
                        <a:spcAft>
                          <a:spcPts val="0"/>
                        </a:spcAft>
                      </a:pPr>
                      <a:r>
                        <a:rPr lang="en-IN" sz="300">
                          <a:effectLst/>
                        </a:rPr>
                        <a:t>Supplies made to registered persons (B2B)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gridSpan="5">
                  <a:txBody>
                    <a:bodyPr/>
                    <a:lstStyle/>
                    <a:p>
                      <a:pPr marL="635" marR="911860" indent="-6350" algn="l">
                        <a:lnSpc>
                          <a:spcPct val="107000"/>
                        </a:lnSpc>
                        <a:spcAft>
                          <a:spcPts val="0"/>
                        </a:spcAft>
                      </a:pPr>
                      <a:r>
                        <a:rPr lang="en-IN" sz="400">
                          <a:effectLst/>
                        </a:rPr>
                        <a:t>Aggregate value of supplies made to registered persons (including supplies made to UINs) on which tax has been paid shall be declared here. These will include supplies made through E-Commerce operators but shall not include supplies on which tax is to be paid by the recipient on reverse charge basis. Details of debit and credit notes are to be mentioned separately. Table 4A and Table 4C of FORM GSTR-1 may be used for filling up these details.</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nchor="b"/>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2136332337"/>
                  </a:ext>
                </a:extLst>
              </a:tr>
              <a:tr h="380038">
                <a:tc>
                  <a:txBody>
                    <a:bodyPr/>
                    <a:lstStyle/>
                    <a:p>
                      <a:pPr marL="6350" marR="30480" indent="-6350" algn="ctr">
                        <a:lnSpc>
                          <a:spcPct val="107000"/>
                        </a:lnSpc>
                        <a:spcAft>
                          <a:spcPts val="0"/>
                        </a:spcAft>
                      </a:pPr>
                      <a:r>
                        <a:rPr lang="en-IN" sz="300">
                          <a:effectLst/>
                        </a:rPr>
                        <a:t>C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nchor="ctr"/>
                </a:tc>
                <a:tc>
                  <a:txBody>
                    <a:bodyPr/>
                    <a:lstStyle/>
                    <a:p>
                      <a:pPr marL="635" marR="911860" indent="-6350" algn="l">
                        <a:lnSpc>
                          <a:spcPct val="107000"/>
                        </a:lnSpc>
                        <a:spcAft>
                          <a:spcPts val="0"/>
                        </a:spcAft>
                      </a:pPr>
                      <a:r>
                        <a:rPr lang="en-IN" sz="300">
                          <a:effectLst/>
                        </a:rPr>
                        <a:t>Zero rated supply (Export) on payment of tax (except supplies to SEZs)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gridSpan="5">
                  <a:txBody>
                    <a:bodyPr/>
                    <a:lstStyle/>
                    <a:p>
                      <a:pPr marL="6350" marR="36830" indent="-6350" algn="just">
                        <a:lnSpc>
                          <a:spcPct val="107000"/>
                        </a:lnSpc>
                        <a:spcAft>
                          <a:spcPts val="0"/>
                        </a:spcAft>
                      </a:pPr>
                      <a:r>
                        <a:rPr lang="en-IN" sz="400" dirty="0">
                          <a:effectLst/>
                        </a:rPr>
                        <a:t>Aggregate value of exports (except supplies to SEZs) on which tax has been paid shall be declared here. Table 6A of FORM GSTR-1 may be used for filling up these details. </a:t>
                      </a:r>
                      <a:endParaRPr lang="en-IN" sz="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1763515374"/>
                  </a:ext>
                </a:extLst>
              </a:tr>
            </a:tbl>
          </a:graphicData>
        </a:graphic>
      </p:graphicFrame>
      <p:graphicFrame>
        <p:nvGraphicFramePr>
          <p:cNvPr id="10" name="Table 9">
            <a:extLst>
              <a:ext uri="{FF2B5EF4-FFF2-40B4-BE49-F238E27FC236}">
                <a16:creationId xmlns:a16="http://schemas.microsoft.com/office/drawing/2014/main" id="{A98DEB91-BE6B-4BCB-AD48-7DFA63096AF5}"/>
              </a:ext>
            </a:extLst>
          </p:cNvPr>
          <p:cNvGraphicFramePr>
            <a:graphicFrameLocks noGrp="1"/>
          </p:cNvGraphicFramePr>
          <p:nvPr>
            <p:extLst>
              <p:ext uri="{D42A27DB-BD31-4B8C-83A1-F6EECF244321}">
                <p14:modId xmlns:p14="http://schemas.microsoft.com/office/powerpoint/2010/main" val="1214250906"/>
              </p:ext>
            </p:extLst>
          </p:nvPr>
        </p:nvGraphicFramePr>
        <p:xfrm>
          <a:off x="270507" y="972873"/>
          <a:ext cx="11650986" cy="5439722"/>
        </p:xfrm>
        <a:graphic>
          <a:graphicData uri="http://schemas.openxmlformats.org/drawingml/2006/table">
            <a:tbl>
              <a:tblPr firstRow="1" firstCol="1" bandRow="1">
                <a:tableStyleId>{5940675A-B579-460E-94D1-54222C63F5DA}</a:tableStyleId>
              </a:tblPr>
              <a:tblGrid>
                <a:gridCol w="588894">
                  <a:extLst>
                    <a:ext uri="{9D8B030D-6E8A-4147-A177-3AD203B41FA5}">
                      <a16:colId xmlns:a16="http://schemas.microsoft.com/office/drawing/2014/main" val="1547698019"/>
                    </a:ext>
                  </a:extLst>
                </a:gridCol>
                <a:gridCol w="1967158">
                  <a:extLst>
                    <a:ext uri="{9D8B030D-6E8A-4147-A177-3AD203B41FA5}">
                      <a16:colId xmlns:a16="http://schemas.microsoft.com/office/drawing/2014/main" val="879146469"/>
                    </a:ext>
                  </a:extLst>
                </a:gridCol>
                <a:gridCol w="739601">
                  <a:extLst>
                    <a:ext uri="{9D8B030D-6E8A-4147-A177-3AD203B41FA5}">
                      <a16:colId xmlns:a16="http://schemas.microsoft.com/office/drawing/2014/main" val="2691752155"/>
                    </a:ext>
                  </a:extLst>
                </a:gridCol>
                <a:gridCol w="310431">
                  <a:extLst>
                    <a:ext uri="{9D8B030D-6E8A-4147-A177-3AD203B41FA5}">
                      <a16:colId xmlns:a16="http://schemas.microsoft.com/office/drawing/2014/main" val="1729133522"/>
                    </a:ext>
                  </a:extLst>
                </a:gridCol>
                <a:gridCol w="1481071">
                  <a:extLst>
                    <a:ext uri="{9D8B030D-6E8A-4147-A177-3AD203B41FA5}">
                      <a16:colId xmlns:a16="http://schemas.microsoft.com/office/drawing/2014/main" val="4174886530"/>
                    </a:ext>
                  </a:extLst>
                </a:gridCol>
                <a:gridCol w="927279">
                  <a:extLst>
                    <a:ext uri="{9D8B030D-6E8A-4147-A177-3AD203B41FA5}">
                      <a16:colId xmlns:a16="http://schemas.microsoft.com/office/drawing/2014/main" val="1481719618"/>
                    </a:ext>
                  </a:extLst>
                </a:gridCol>
                <a:gridCol w="901521">
                  <a:extLst>
                    <a:ext uri="{9D8B030D-6E8A-4147-A177-3AD203B41FA5}">
                      <a16:colId xmlns:a16="http://schemas.microsoft.com/office/drawing/2014/main" val="990241965"/>
                    </a:ext>
                  </a:extLst>
                </a:gridCol>
                <a:gridCol w="1578344">
                  <a:extLst>
                    <a:ext uri="{9D8B030D-6E8A-4147-A177-3AD203B41FA5}">
                      <a16:colId xmlns:a16="http://schemas.microsoft.com/office/drawing/2014/main" val="506344796"/>
                    </a:ext>
                  </a:extLst>
                </a:gridCol>
                <a:gridCol w="125042">
                  <a:extLst>
                    <a:ext uri="{9D8B030D-6E8A-4147-A177-3AD203B41FA5}">
                      <a16:colId xmlns:a16="http://schemas.microsoft.com/office/drawing/2014/main" val="1911388111"/>
                    </a:ext>
                  </a:extLst>
                </a:gridCol>
                <a:gridCol w="1453301">
                  <a:extLst>
                    <a:ext uri="{9D8B030D-6E8A-4147-A177-3AD203B41FA5}">
                      <a16:colId xmlns:a16="http://schemas.microsoft.com/office/drawing/2014/main" val="392920690"/>
                    </a:ext>
                  </a:extLst>
                </a:gridCol>
                <a:gridCol w="1578344">
                  <a:extLst>
                    <a:ext uri="{9D8B030D-6E8A-4147-A177-3AD203B41FA5}">
                      <a16:colId xmlns:a16="http://schemas.microsoft.com/office/drawing/2014/main" val="3659982461"/>
                    </a:ext>
                  </a:extLst>
                </a:gridCol>
              </a:tblGrid>
              <a:tr h="211366">
                <a:tc>
                  <a:txBody>
                    <a:bodyPr/>
                    <a:lstStyle/>
                    <a:p>
                      <a:pPr marL="6350" marR="27305" indent="-6350" algn="ctr">
                        <a:lnSpc>
                          <a:spcPct val="107000"/>
                        </a:lnSpc>
                        <a:spcAft>
                          <a:spcPts val="0"/>
                        </a:spcAft>
                      </a:pPr>
                      <a:r>
                        <a:rPr lang="en-IN" sz="1400" dirty="0">
                          <a:effectLst/>
                        </a:rPr>
                        <a:t>Pt. VI</a:t>
                      </a:r>
                      <a:endParaRPr lang="en-IN"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tc>
                <a:tc gridSpan="10">
                  <a:txBody>
                    <a:bodyPr/>
                    <a:lstStyle/>
                    <a:p>
                      <a:pPr marL="6350" marR="33020" indent="-6350" algn="ctr">
                        <a:lnSpc>
                          <a:spcPct val="107000"/>
                        </a:lnSpc>
                        <a:spcAft>
                          <a:spcPts val="0"/>
                        </a:spcAft>
                      </a:pPr>
                      <a:r>
                        <a:rPr lang="en-IN" sz="1600" dirty="0">
                          <a:effectLst/>
                        </a:rPr>
                        <a:t>Other Information </a:t>
                      </a:r>
                      <a:endParaRPr lang="en-IN"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511910671"/>
                  </a:ext>
                </a:extLst>
              </a:tr>
              <a:tr h="188931">
                <a:tc rowSpan="3">
                  <a:txBody>
                    <a:bodyPr/>
                    <a:lstStyle/>
                    <a:p>
                      <a:pPr marL="6350" marR="911860" indent="-6350" algn="l">
                        <a:lnSpc>
                          <a:spcPct val="107000"/>
                        </a:lnSpc>
                        <a:spcAft>
                          <a:spcPts val="3415"/>
                        </a:spcAft>
                      </a:pPr>
                      <a:r>
                        <a:rPr lang="en-IN" sz="1400">
                          <a:effectLst/>
                        </a:rPr>
                        <a:t>  </a:t>
                      </a:r>
                      <a:endParaRPr lang="en-IN" sz="1600">
                        <a:effectLst/>
                      </a:endParaRPr>
                    </a:p>
                    <a:p>
                      <a:pPr marL="6350" marR="911860" indent="-6350" algn="l">
                        <a:lnSpc>
                          <a:spcPct val="107000"/>
                        </a:lnSpc>
                        <a:spcAft>
                          <a:spcPts val="300"/>
                        </a:spcAft>
                      </a:pPr>
                      <a:r>
                        <a:rPr lang="en-IN" sz="1400">
                          <a:effectLst/>
                        </a:rPr>
                        <a:t>  </a:t>
                      </a:r>
                      <a:endParaRPr lang="en-IN" sz="1600">
                        <a:effectLst/>
                      </a:endParaRPr>
                    </a:p>
                    <a:p>
                      <a:pPr marL="6350" marR="911860" indent="-6350" algn="l">
                        <a:lnSpc>
                          <a:spcPct val="107000"/>
                        </a:lnSpc>
                        <a:spcAft>
                          <a:spcPts val="0"/>
                        </a:spcAft>
                      </a:pPr>
                      <a:r>
                        <a:rPr lang="en-IN" sz="1400">
                          <a:effectLst/>
                        </a:rPr>
                        <a:t>  </a:t>
                      </a:r>
                      <a:endParaRPr lang="en-IN"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tc>
                <a:tc gridSpan="3">
                  <a:txBody>
                    <a:bodyPr/>
                    <a:lstStyle/>
                    <a:p>
                      <a:pPr marL="1905" marR="911860" indent="-6350" algn="ctr">
                        <a:lnSpc>
                          <a:spcPct val="107000"/>
                        </a:lnSpc>
                        <a:spcAft>
                          <a:spcPts val="0"/>
                        </a:spcAft>
                      </a:pPr>
                      <a:r>
                        <a:rPr lang="en-IN" sz="1400" dirty="0">
                          <a:effectLst/>
                        </a:rPr>
                        <a:t>  </a:t>
                      </a:r>
                      <a:endParaRPr lang="en-IN"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tc>
                <a:tc hMerge="1">
                  <a:txBody>
                    <a:bodyPr/>
                    <a:lstStyle/>
                    <a:p>
                      <a:endParaRPr lang="en-IN"/>
                    </a:p>
                  </a:txBody>
                  <a:tcPr/>
                </a:tc>
                <a:tc hMerge="1">
                  <a:txBody>
                    <a:bodyPr/>
                    <a:lstStyle/>
                    <a:p>
                      <a:pPr marL="1905" marR="911860" indent="-6350" algn="ctr">
                        <a:lnSpc>
                          <a:spcPct val="107000"/>
                        </a:lnSpc>
                        <a:spcAft>
                          <a:spcPts val="0"/>
                        </a:spcAft>
                      </a:pPr>
                      <a:endParaRPr lang="en-IN"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tc>
                <a:tc gridSpan="7">
                  <a:txBody>
                    <a:bodyPr/>
                    <a:lstStyle/>
                    <a:p>
                      <a:pPr marL="1905" marR="911860" indent="-6350" algn="ctr">
                        <a:lnSpc>
                          <a:spcPct val="107000"/>
                        </a:lnSpc>
                        <a:spcAft>
                          <a:spcPts val="0"/>
                        </a:spcAft>
                      </a:pPr>
                      <a:r>
                        <a:rPr lang="en-IN" sz="1400">
                          <a:effectLst/>
                        </a:rPr>
                        <a:t>(Amount in ₹ in all tables) </a:t>
                      </a:r>
                      <a:endParaRPr lang="en-IN"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nchor="b"/>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498536252"/>
                  </a:ext>
                </a:extLst>
              </a:tr>
              <a:tr h="893031">
                <a:tc vMerge="1">
                  <a:txBody>
                    <a:bodyPr/>
                    <a:lstStyle/>
                    <a:p>
                      <a:endParaRPr lang="en-IN"/>
                    </a:p>
                  </a:txBody>
                  <a:tcPr/>
                </a:tc>
                <a:tc>
                  <a:txBody>
                    <a:bodyPr/>
                    <a:lstStyle/>
                    <a:p>
                      <a:pPr marL="6350" marR="27940" indent="-6350" algn="ctr">
                        <a:lnSpc>
                          <a:spcPct val="107000"/>
                        </a:lnSpc>
                        <a:spcAft>
                          <a:spcPts val="0"/>
                        </a:spcAft>
                      </a:pPr>
                      <a:r>
                        <a:rPr lang="en-IN" sz="1400" dirty="0">
                          <a:effectLst/>
                        </a:rPr>
                        <a:t>Description</a:t>
                      </a:r>
                      <a:endParaRPr lang="en-IN"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tc>
                <a:tc gridSpan="2">
                  <a:txBody>
                    <a:bodyPr/>
                    <a:lstStyle/>
                    <a:p>
                      <a:pPr marL="6350" marR="27940" indent="-6350" algn="ctr">
                        <a:lnSpc>
                          <a:spcPct val="107000"/>
                        </a:lnSpc>
                        <a:spcAft>
                          <a:spcPts val="0"/>
                        </a:spcAft>
                      </a:pPr>
                      <a:r>
                        <a:rPr lang="en-IN" sz="1400" dirty="0">
                          <a:effectLst/>
                        </a:rPr>
                        <a:t>Central Tax </a:t>
                      </a:r>
                      <a:endParaRPr lang="en-IN"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tc>
                <a:tc hMerge="1">
                  <a:txBody>
                    <a:bodyPr/>
                    <a:lstStyle/>
                    <a:p>
                      <a:pPr marL="6350" marR="27940" indent="-6350" algn="ctr">
                        <a:lnSpc>
                          <a:spcPct val="107000"/>
                        </a:lnSpc>
                        <a:spcAft>
                          <a:spcPts val="0"/>
                        </a:spcAft>
                      </a:pPr>
                      <a:endParaRPr lang="en-IN"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tc>
                <a:tc>
                  <a:txBody>
                    <a:bodyPr/>
                    <a:lstStyle/>
                    <a:p>
                      <a:pPr marL="6350" marR="27305" indent="-6350" algn="ctr">
                        <a:lnSpc>
                          <a:spcPct val="107000"/>
                        </a:lnSpc>
                        <a:spcAft>
                          <a:spcPts val="0"/>
                        </a:spcAft>
                      </a:pPr>
                      <a:r>
                        <a:rPr lang="en-IN" sz="1400" dirty="0">
                          <a:effectLst/>
                        </a:rPr>
                        <a:t>State </a:t>
                      </a:r>
                      <a:endParaRPr lang="en-IN" sz="1600" dirty="0">
                        <a:effectLst/>
                      </a:endParaRPr>
                    </a:p>
                    <a:p>
                      <a:pPr marL="6350" marR="27305" indent="-6350" algn="ctr">
                        <a:lnSpc>
                          <a:spcPct val="107000"/>
                        </a:lnSpc>
                        <a:spcAft>
                          <a:spcPts val="0"/>
                        </a:spcAft>
                      </a:pPr>
                      <a:r>
                        <a:rPr lang="en-IN" sz="1400" dirty="0">
                          <a:effectLst/>
                        </a:rPr>
                        <a:t>Tax / </a:t>
                      </a:r>
                      <a:endParaRPr lang="en-IN" sz="1600" dirty="0">
                        <a:effectLst/>
                      </a:endParaRPr>
                    </a:p>
                    <a:p>
                      <a:pPr marL="6350" marR="29210" indent="-6350" algn="ctr">
                        <a:lnSpc>
                          <a:spcPct val="107000"/>
                        </a:lnSpc>
                        <a:spcAft>
                          <a:spcPts val="0"/>
                        </a:spcAft>
                      </a:pPr>
                      <a:r>
                        <a:rPr lang="en-IN" sz="1400" dirty="0">
                          <a:effectLst/>
                        </a:rPr>
                        <a:t>UT </a:t>
                      </a:r>
                      <a:endParaRPr lang="en-IN" sz="1600" dirty="0">
                        <a:effectLst/>
                      </a:endParaRPr>
                    </a:p>
                    <a:p>
                      <a:pPr marL="6350" marR="26670" indent="-6350" algn="ctr">
                        <a:lnSpc>
                          <a:spcPct val="107000"/>
                        </a:lnSpc>
                        <a:spcAft>
                          <a:spcPts val="0"/>
                        </a:spcAft>
                      </a:pPr>
                      <a:r>
                        <a:rPr lang="en-IN" sz="1400" dirty="0">
                          <a:effectLst/>
                        </a:rPr>
                        <a:t>Tax </a:t>
                      </a:r>
                      <a:endParaRPr lang="en-IN"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tc>
                <a:tc>
                  <a:txBody>
                    <a:bodyPr/>
                    <a:lstStyle/>
                    <a:p>
                      <a:pPr algn="ctr"/>
                      <a:r>
                        <a:rPr lang="en-IN" sz="1400" dirty="0">
                          <a:effectLst/>
                        </a:rPr>
                        <a:t>Integrated Tax</a:t>
                      </a:r>
                      <a:endParaRPr lang="en-IN" dirty="0"/>
                    </a:p>
                  </a:txBody>
                  <a:tcPr marL="35717" marR="21363" marT="4339" marB="0"/>
                </a:tc>
                <a:tc>
                  <a:txBody>
                    <a:bodyPr/>
                    <a:lstStyle/>
                    <a:p>
                      <a:pPr algn="ctr"/>
                      <a:r>
                        <a:rPr lang="en-IN" sz="1400" dirty="0">
                          <a:effectLst/>
                        </a:rPr>
                        <a:t>Cess </a:t>
                      </a:r>
                      <a:endParaRPr lang="en-IN" dirty="0"/>
                    </a:p>
                  </a:txBody>
                  <a:tcPr marL="35717" marR="21363" marT="4339" marB="0"/>
                </a:tc>
                <a:tc>
                  <a:txBody>
                    <a:bodyPr/>
                    <a:lstStyle/>
                    <a:p>
                      <a:pPr algn="ctr"/>
                      <a:r>
                        <a:rPr lang="en-IN" sz="1400" dirty="0">
                          <a:effectLst/>
                        </a:rPr>
                        <a:t>Interest</a:t>
                      </a:r>
                      <a:endParaRPr lang="en-IN" dirty="0"/>
                    </a:p>
                  </a:txBody>
                  <a:tcPr marL="35717" marR="21363" marT="4339" marB="0"/>
                </a:tc>
                <a:tc gridSpan="2">
                  <a:txBody>
                    <a:bodyPr/>
                    <a:lstStyle/>
                    <a:p>
                      <a:pPr algn="ctr"/>
                      <a:r>
                        <a:rPr lang="en-IN" sz="1400" dirty="0"/>
                        <a:t>Penalty</a:t>
                      </a:r>
                    </a:p>
                  </a:txBody>
                  <a:tcPr marL="35717" marR="21363" marT="4339" marB="0"/>
                </a:tc>
                <a:tc hMerge="1">
                  <a:txBody>
                    <a:bodyPr/>
                    <a:lstStyle/>
                    <a:p>
                      <a:endParaRPr lang="en-IN"/>
                    </a:p>
                  </a:txBody>
                  <a:tcPr/>
                </a:tc>
                <a:tc>
                  <a:txBody>
                    <a:bodyPr/>
                    <a:lstStyle/>
                    <a:p>
                      <a:pPr algn="ctr"/>
                      <a:r>
                        <a:rPr lang="en-IN" sz="1400" dirty="0"/>
                        <a:t>Late fee/ others</a:t>
                      </a:r>
                    </a:p>
                  </a:txBody>
                  <a:tcPr marL="35717" marR="21363" marT="4339" marB="0"/>
                </a:tc>
                <a:extLst>
                  <a:ext uri="{0D108BD9-81ED-4DB2-BD59-A6C34878D82A}">
                    <a16:rowId xmlns:a16="http://schemas.microsoft.com/office/drawing/2014/main" val="355347343"/>
                  </a:ext>
                </a:extLst>
              </a:tr>
              <a:tr h="188931">
                <a:tc vMerge="1">
                  <a:txBody>
                    <a:bodyPr/>
                    <a:lstStyle/>
                    <a:p>
                      <a:endParaRPr lang="en-IN"/>
                    </a:p>
                  </a:txBody>
                  <a:tcPr/>
                </a:tc>
                <a:tc>
                  <a:txBody>
                    <a:bodyPr/>
                    <a:lstStyle/>
                    <a:p>
                      <a:pPr marL="6350" marR="28575" indent="-6350" algn="ctr">
                        <a:lnSpc>
                          <a:spcPct val="107000"/>
                        </a:lnSpc>
                        <a:spcAft>
                          <a:spcPts val="0"/>
                        </a:spcAft>
                      </a:pPr>
                      <a:r>
                        <a:rPr lang="en-IN" sz="1400" dirty="0">
                          <a:effectLst/>
                        </a:rPr>
                        <a:t>1 </a:t>
                      </a:r>
                      <a:endParaRPr lang="en-IN"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tc>
                <a:tc gridSpan="2">
                  <a:txBody>
                    <a:bodyPr/>
                    <a:lstStyle/>
                    <a:p>
                      <a:pPr marL="6350" marR="28575" indent="-6350" algn="ctr">
                        <a:lnSpc>
                          <a:spcPct val="107000"/>
                        </a:lnSpc>
                        <a:spcAft>
                          <a:spcPts val="0"/>
                        </a:spcAft>
                      </a:pPr>
                      <a:r>
                        <a:rPr lang="en-IN" sz="1400" dirty="0">
                          <a:effectLst/>
                        </a:rPr>
                        <a:t>2 </a:t>
                      </a:r>
                      <a:endParaRPr lang="en-IN"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tc>
                <a:tc hMerge="1">
                  <a:txBody>
                    <a:bodyPr/>
                    <a:lstStyle/>
                    <a:p>
                      <a:pPr marL="6350" marR="28575" indent="-6350" algn="ctr">
                        <a:lnSpc>
                          <a:spcPct val="107000"/>
                        </a:lnSpc>
                        <a:spcAft>
                          <a:spcPts val="0"/>
                        </a:spcAft>
                      </a:pPr>
                      <a:endParaRPr lang="en-IN"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tc>
                <a:tc>
                  <a:txBody>
                    <a:bodyPr/>
                    <a:lstStyle/>
                    <a:p>
                      <a:pPr marL="6350" marR="28575" indent="-6350" algn="ctr">
                        <a:lnSpc>
                          <a:spcPct val="107000"/>
                        </a:lnSpc>
                        <a:spcAft>
                          <a:spcPts val="0"/>
                        </a:spcAft>
                      </a:pPr>
                      <a:r>
                        <a:rPr lang="en-IN" sz="1400" dirty="0">
                          <a:effectLst/>
                        </a:rPr>
                        <a:t>3 </a:t>
                      </a:r>
                      <a:endParaRPr lang="en-IN"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tc>
                <a:tc>
                  <a:txBody>
                    <a:bodyPr/>
                    <a:lstStyle/>
                    <a:p>
                      <a:pPr marL="6350" marR="28575" indent="-6350" algn="ctr">
                        <a:lnSpc>
                          <a:spcPct val="107000"/>
                        </a:lnSpc>
                        <a:spcAft>
                          <a:spcPts val="0"/>
                        </a:spcAft>
                      </a:pPr>
                      <a:r>
                        <a:rPr lang="en-IN" sz="1400" dirty="0">
                          <a:effectLst/>
                        </a:rPr>
                        <a:t>     4 </a:t>
                      </a:r>
                      <a:endParaRPr lang="en-IN"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tc>
                <a:tc>
                  <a:txBody>
                    <a:bodyPr/>
                    <a:lstStyle/>
                    <a:p>
                      <a:pPr algn="ctr"/>
                      <a:r>
                        <a:rPr lang="en-IN" sz="1400" dirty="0">
                          <a:effectLst/>
                        </a:rPr>
                        <a:t>5 </a:t>
                      </a:r>
                      <a:endParaRPr lang="en-IN" sz="1400" dirty="0"/>
                    </a:p>
                  </a:txBody>
                  <a:tcPr marL="35717" marR="21363" marT="4339" marB="0"/>
                </a:tc>
                <a:tc>
                  <a:txBody>
                    <a:bodyPr/>
                    <a:lstStyle/>
                    <a:p>
                      <a:pPr algn="ctr"/>
                      <a:r>
                        <a:rPr lang="en-IN" sz="1400" dirty="0">
                          <a:effectLst/>
                        </a:rPr>
                        <a:t>6 </a:t>
                      </a:r>
                      <a:endParaRPr lang="en-IN" sz="1400" dirty="0"/>
                    </a:p>
                  </a:txBody>
                  <a:tcPr marL="35717" marR="21363" marT="4339" marB="0"/>
                </a:tc>
                <a:tc gridSpan="2">
                  <a:txBody>
                    <a:bodyPr/>
                    <a:lstStyle/>
                    <a:p>
                      <a:pPr algn="ctr"/>
                      <a:r>
                        <a:rPr lang="en-IN" sz="1400" dirty="0"/>
                        <a:t>7</a:t>
                      </a:r>
                    </a:p>
                  </a:txBody>
                  <a:tcPr marL="35717" marR="21363" marT="4339" marB="0"/>
                </a:tc>
                <a:tc hMerge="1">
                  <a:txBody>
                    <a:bodyPr/>
                    <a:lstStyle/>
                    <a:p>
                      <a:endParaRPr lang="en-IN"/>
                    </a:p>
                  </a:txBody>
                  <a:tcPr/>
                </a:tc>
                <a:tc>
                  <a:txBody>
                    <a:bodyPr/>
                    <a:lstStyle/>
                    <a:p>
                      <a:pPr algn="ctr"/>
                      <a:r>
                        <a:rPr lang="en-IN" sz="1400" dirty="0"/>
                        <a:t>8</a:t>
                      </a:r>
                    </a:p>
                  </a:txBody>
                  <a:tcPr marL="35717" marR="21363" marT="4339" marB="0"/>
                </a:tc>
                <a:extLst>
                  <a:ext uri="{0D108BD9-81ED-4DB2-BD59-A6C34878D82A}">
                    <a16:rowId xmlns:a16="http://schemas.microsoft.com/office/drawing/2014/main" val="362550323"/>
                  </a:ext>
                </a:extLst>
              </a:tr>
              <a:tr h="211366">
                <a:tc>
                  <a:txBody>
                    <a:bodyPr/>
                    <a:lstStyle/>
                    <a:p>
                      <a:pPr marL="6350" marR="29845" indent="-6350" algn="ctr">
                        <a:lnSpc>
                          <a:spcPct val="107000"/>
                        </a:lnSpc>
                        <a:spcAft>
                          <a:spcPts val="0"/>
                        </a:spcAft>
                      </a:pPr>
                      <a:r>
                        <a:rPr lang="en-IN" sz="1800" b="0" dirty="0">
                          <a:effectLst/>
                        </a:rPr>
                        <a:t>15</a:t>
                      </a:r>
                      <a:endParaRPr lang="en-IN" sz="2000" b="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tc>
                <a:tc gridSpan="10">
                  <a:txBody>
                    <a:bodyPr/>
                    <a:lstStyle/>
                    <a:p>
                      <a:pPr marL="635" marR="911860" indent="-6350" algn="l">
                        <a:lnSpc>
                          <a:spcPct val="107000"/>
                        </a:lnSpc>
                        <a:spcAft>
                          <a:spcPts val="0"/>
                        </a:spcAft>
                      </a:pPr>
                      <a:r>
                        <a:rPr lang="en-US" sz="2000" b="0" dirty="0">
                          <a:effectLst/>
                        </a:rPr>
                        <a:t>Particulars of Demands and Refunds </a:t>
                      </a:r>
                      <a:endParaRPr lang="en-IN" sz="2000" b="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798934772"/>
                  </a:ext>
                </a:extLst>
              </a:tr>
              <a:tr h="576000">
                <a:tc>
                  <a:txBody>
                    <a:bodyPr/>
                    <a:lstStyle/>
                    <a:p>
                      <a:pPr marL="6350" marR="29210" indent="-6350" algn="ctr">
                        <a:lnSpc>
                          <a:spcPct val="107000"/>
                        </a:lnSpc>
                        <a:spcAft>
                          <a:spcPts val="0"/>
                        </a:spcAft>
                      </a:pPr>
                      <a:r>
                        <a:rPr lang="en-IN" sz="2000" b="0" dirty="0">
                          <a:effectLst/>
                        </a:rPr>
                        <a:t>A</a:t>
                      </a:r>
                      <a:endParaRPr lang="en-IN" sz="20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nchor="ctr"/>
                </a:tc>
                <a:tc gridSpan="2">
                  <a:txBody>
                    <a:bodyPr/>
                    <a:lstStyle/>
                    <a:p>
                      <a:pPr marL="635" marR="911860" indent="-6350" algn="l" defTabSz="1341438">
                        <a:lnSpc>
                          <a:spcPct val="107000"/>
                        </a:lnSpc>
                        <a:spcAft>
                          <a:spcPts val="0"/>
                        </a:spcAft>
                      </a:pPr>
                      <a:r>
                        <a:rPr lang="en-IN" sz="1800" b="0" dirty="0">
                          <a:effectLst/>
                        </a:rPr>
                        <a:t>Total Refund claimed</a:t>
                      </a:r>
                    </a:p>
                  </a:txBody>
                  <a:tcPr marL="35717" marR="21363" marT="4339" marB="0"/>
                </a:tc>
                <a:tc hMerge="1">
                  <a:txBody>
                    <a:bodyPr/>
                    <a:lstStyle/>
                    <a:p>
                      <a:pPr marL="635" marR="911860" indent="-6350" algn="l">
                        <a:lnSpc>
                          <a:spcPct val="107000"/>
                        </a:lnSpc>
                        <a:spcAft>
                          <a:spcPts val="0"/>
                        </a:spcAft>
                      </a:pPr>
                      <a:endParaRPr lang="en-IN"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nchor="b"/>
                </a:tc>
                <a:tc rowSpan="4" gridSpan="4">
                  <a:txBody>
                    <a:bodyPr/>
                    <a:lstStyle/>
                    <a:p>
                      <a:endParaRPr lang="en-IN" sz="2400" b="0" dirty="0"/>
                    </a:p>
                  </a:txBody>
                  <a:tcPr marL="35717" marR="21363" marT="4339" marB="0" anchor="b"/>
                </a:tc>
                <a:tc rowSpan="4" hMerge="1">
                  <a:txBody>
                    <a:bodyPr/>
                    <a:lstStyle/>
                    <a:p>
                      <a:pPr marL="635" marR="911860" indent="-6350" algn="l">
                        <a:lnSpc>
                          <a:spcPct val="107000"/>
                        </a:lnSpc>
                        <a:spcAft>
                          <a:spcPts val="0"/>
                        </a:spcAft>
                      </a:pPr>
                      <a:endParaRPr lang="en-IN" sz="1400" dirty="0">
                        <a:effectLst/>
                      </a:endParaRPr>
                    </a:p>
                  </a:txBody>
                  <a:tcPr marL="35717" marR="21363" marT="4339" marB="0">
                    <a:solidFill>
                      <a:srgbClr val="E0E0E0"/>
                    </a:solidFill>
                  </a:tcPr>
                </a:tc>
                <a:tc rowSpan="4" hMerge="1">
                  <a:txBody>
                    <a:bodyPr/>
                    <a:lstStyle/>
                    <a:p>
                      <a:endParaRPr lang="en-IN"/>
                    </a:p>
                  </a:txBody>
                  <a:tcPr/>
                </a:tc>
                <a:tc rowSpan="4" hMerge="1">
                  <a:txBody>
                    <a:bodyPr/>
                    <a:lstStyle/>
                    <a:p>
                      <a:endParaRPr lang="en-IN"/>
                    </a:p>
                  </a:txBody>
                  <a:tcPr/>
                </a:tc>
                <a:tc gridSpan="2">
                  <a:txBody>
                    <a:bodyPr/>
                    <a:lstStyle/>
                    <a:p>
                      <a:endParaRPr lang="en-IN" sz="2400" b="0" dirty="0"/>
                    </a:p>
                  </a:txBody>
                  <a:tcPr marL="35717" marR="21363" marT="4339" marB="0" anchor="b"/>
                </a:tc>
                <a:tc hMerge="1">
                  <a:txBody>
                    <a:bodyPr/>
                    <a:lstStyle/>
                    <a:p>
                      <a:endParaRPr lang="en-IN"/>
                    </a:p>
                  </a:txBody>
                  <a:tcPr/>
                </a:tc>
                <a:tc>
                  <a:txBody>
                    <a:bodyPr/>
                    <a:lstStyle/>
                    <a:p>
                      <a:pPr marL="635" marR="911860" indent="-6350" algn="l">
                        <a:lnSpc>
                          <a:spcPct val="107000"/>
                        </a:lnSpc>
                        <a:spcAft>
                          <a:spcPts val="0"/>
                        </a:spcAft>
                      </a:pPr>
                      <a:endParaRPr lang="en-IN" sz="1800" b="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nchor="b"/>
                </a:tc>
                <a:tc>
                  <a:txBody>
                    <a:bodyPr/>
                    <a:lstStyle/>
                    <a:p>
                      <a:endParaRPr lang="en-IN" sz="2400" b="0"/>
                    </a:p>
                  </a:txBody>
                  <a:tcPr marL="35717" marR="21363" marT="4339" marB="0" anchor="b"/>
                </a:tc>
                <a:extLst>
                  <a:ext uri="{0D108BD9-81ED-4DB2-BD59-A6C34878D82A}">
                    <a16:rowId xmlns:a16="http://schemas.microsoft.com/office/drawing/2014/main" val="3624003055"/>
                  </a:ext>
                </a:extLst>
              </a:tr>
              <a:tr h="863775">
                <a:tc>
                  <a:txBody>
                    <a:bodyPr/>
                    <a:lstStyle/>
                    <a:p>
                      <a:pPr marL="6350" marR="29210" indent="-6350" algn="ctr">
                        <a:lnSpc>
                          <a:spcPct val="107000"/>
                        </a:lnSpc>
                        <a:spcAft>
                          <a:spcPts val="0"/>
                        </a:spcAft>
                      </a:pPr>
                      <a:r>
                        <a:rPr lang="en-IN" sz="2000" b="0" dirty="0">
                          <a:effectLst/>
                        </a:rPr>
                        <a:t>B</a:t>
                      </a:r>
                      <a:endParaRPr lang="en-IN" sz="20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nchor="ctr"/>
                </a:tc>
                <a:tc gridSpan="2">
                  <a:txBody>
                    <a:bodyPr/>
                    <a:lstStyle/>
                    <a:p>
                      <a:pPr marL="635" marR="911860" indent="-6350" algn="l">
                        <a:lnSpc>
                          <a:spcPct val="107000"/>
                        </a:lnSpc>
                        <a:spcAft>
                          <a:spcPts val="0"/>
                        </a:spcAft>
                      </a:pPr>
                      <a:r>
                        <a:rPr lang="en-IN" sz="1800" b="0" dirty="0">
                          <a:effectLst/>
                        </a:rPr>
                        <a:t>Total Refund sanctioned </a:t>
                      </a:r>
                    </a:p>
                  </a:txBody>
                  <a:tcPr marL="35717" marR="21363" marT="4339" marB="0"/>
                </a:tc>
                <a:tc hMerge="1">
                  <a:txBody>
                    <a:bodyPr/>
                    <a:lstStyle/>
                    <a:p>
                      <a:pPr marL="635" marR="911860" indent="-6350" algn="just">
                        <a:lnSpc>
                          <a:spcPct val="107000"/>
                        </a:lnSpc>
                        <a:spcAft>
                          <a:spcPts val="0"/>
                        </a:spcAft>
                      </a:pPr>
                      <a:endParaRPr lang="en-IN" dirty="0"/>
                    </a:p>
                  </a:txBody>
                  <a:tcPr marL="35717" marR="21363" marT="4339" marB="0" anchor="b">
                    <a:solidFill>
                      <a:srgbClr val="E0E0E0"/>
                    </a:solidFill>
                  </a:tcPr>
                </a:tc>
                <a:tc gridSpan="4" vMerge="1">
                  <a:txBody>
                    <a:bodyPr/>
                    <a:lstStyle/>
                    <a:p>
                      <a:endParaRPr lang="en-IN"/>
                    </a:p>
                  </a:txBody>
                  <a:tcPr/>
                </a:tc>
                <a:tc hMerge="1" vMerge="1">
                  <a:txBody>
                    <a:bodyPr/>
                    <a:lstStyle/>
                    <a:p>
                      <a:pPr marL="635" marR="911860" indent="-6350" algn="l">
                        <a:lnSpc>
                          <a:spcPct val="107000"/>
                        </a:lnSpc>
                        <a:spcAft>
                          <a:spcPts val="0"/>
                        </a:spcAft>
                      </a:pPr>
                      <a:endParaRPr lang="en-IN" sz="1400" dirty="0">
                        <a:effectLst/>
                      </a:endParaRPr>
                    </a:p>
                  </a:txBody>
                  <a:tcPr marL="35717" marR="21363" marT="4339" marB="0">
                    <a:solidFill>
                      <a:srgbClr val="E0E0E0"/>
                    </a:solidFill>
                  </a:tcPr>
                </a:tc>
                <a:tc hMerge="1" vMerge="1">
                  <a:txBody>
                    <a:bodyPr/>
                    <a:lstStyle/>
                    <a:p>
                      <a:endParaRPr lang="en-IN"/>
                    </a:p>
                  </a:txBody>
                  <a:tcPr/>
                </a:tc>
                <a:tc hMerge="1" vMerge="1">
                  <a:txBody>
                    <a:bodyPr/>
                    <a:lstStyle/>
                    <a:p>
                      <a:endParaRPr lang="en-IN"/>
                    </a:p>
                  </a:txBody>
                  <a:tcPr/>
                </a:tc>
                <a:tc gridSpan="2">
                  <a:txBody>
                    <a:bodyPr/>
                    <a:lstStyle/>
                    <a:p>
                      <a:endParaRPr lang="en-IN" sz="2400" b="0" dirty="0"/>
                    </a:p>
                  </a:txBody>
                  <a:tcPr marL="35717" marR="21363" marT="4339" marB="0" anchor="b"/>
                </a:tc>
                <a:tc hMerge="1">
                  <a:txBody>
                    <a:bodyPr/>
                    <a:lstStyle/>
                    <a:p>
                      <a:endParaRPr lang="en-IN"/>
                    </a:p>
                  </a:txBody>
                  <a:tcPr/>
                </a:tc>
                <a:tc>
                  <a:txBody>
                    <a:bodyPr/>
                    <a:lstStyle/>
                    <a:p>
                      <a:pPr marL="635" marR="911860" indent="-6350" algn="just">
                        <a:lnSpc>
                          <a:spcPct val="107000"/>
                        </a:lnSpc>
                        <a:spcAft>
                          <a:spcPts val="0"/>
                        </a:spcAft>
                      </a:pPr>
                      <a:endParaRPr lang="en-IN" sz="2400" b="0" dirty="0"/>
                    </a:p>
                  </a:txBody>
                  <a:tcPr marL="35717" marR="21363" marT="4339" marB="0" anchor="b"/>
                </a:tc>
                <a:tc>
                  <a:txBody>
                    <a:bodyPr/>
                    <a:lstStyle/>
                    <a:p>
                      <a:endParaRPr lang="en-IN" sz="2400" b="0"/>
                    </a:p>
                  </a:txBody>
                  <a:tcPr marL="35717" marR="21363" marT="4339" marB="0" anchor="b"/>
                </a:tc>
                <a:extLst>
                  <a:ext uri="{0D108BD9-81ED-4DB2-BD59-A6C34878D82A}">
                    <a16:rowId xmlns:a16="http://schemas.microsoft.com/office/drawing/2014/main" val="2517124772"/>
                  </a:ext>
                </a:extLst>
              </a:tr>
              <a:tr h="804300">
                <a:tc>
                  <a:txBody>
                    <a:bodyPr/>
                    <a:lstStyle/>
                    <a:p>
                      <a:pPr algn="ctr"/>
                      <a:r>
                        <a:rPr lang="en-IN" sz="2000" b="0" dirty="0">
                          <a:effectLst/>
                        </a:rPr>
                        <a:t>C</a:t>
                      </a:r>
                      <a:endParaRPr lang="en-IN" sz="2400" b="0" dirty="0"/>
                    </a:p>
                  </a:txBody>
                  <a:tcPr marL="35717" marR="21363" marT="4339" marB="0" anchor="ctr"/>
                </a:tc>
                <a:tc gridSpan="2">
                  <a:txBody>
                    <a:bodyPr/>
                    <a:lstStyle/>
                    <a:p>
                      <a:pPr marL="635" marR="911860" indent="-6350" algn="l">
                        <a:lnSpc>
                          <a:spcPct val="107000"/>
                        </a:lnSpc>
                        <a:spcAft>
                          <a:spcPts val="0"/>
                        </a:spcAft>
                      </a:pPr>
                      <a:r>
                        <a:rPr lang="en-IN" sz="1800" b="0" dirty="0">
                          <a:effectLst/>
                        </a:rPr>
                        <a:t>Total </a:t>
                      </a:r>
                    </a:p>
                    <a:p>
                      <a:pPr marL="635" marR="911860" indent="-6350" algn="l">
                        <a:lnSpc>
                          <a:spcPct val="107000"/>
                        </a:lnSpc>
                        <a:spcAft>
                          <a:spcPts val="0"/>
                        </a:spcAft>
                      </a:pPr>
                      <a:r>
                        <a:rPr lang="en-IN" sz="1800" b="0" dirty="0">
                          <a:effectLst/>
                        </a:rPr>
                        <a:t>Refund </a:t>
                      </a:r>
                    </a:p>
                    <a:p>
                      <a:pPr marL="635" marR="911860" indent="-6350" algn="l">
                        <a:lnSpc>
                          <a:spcPct val="107000"/>
                        </a:lnSpc>
                        <a:spcAft>
                          <a:spcPts val="0"/>
                        </a:spcAft>
                      </a:pPr>
                      <a:r>
                        <a:rPr lang="en-IN" sz="1800" b="0" dirty="0">
                          <a:effectLst/>
                        </a:rPr>
                        <a:t>Rejected </a:t>
                      </a:r>
                    </a:p>
                  </a:txBody>
                  <a:tcPr marL="35717" marR="21363" marT="4339" marB="0"/>
                </a:tc>
                <a:tc hMerge="1">
                  <a:txBody>
                    <a:bodyPr/>
                    <a:lstStyle/>
                    <a:p>
                      <a:endParaRPr lang="en-IN"/>
                    </a:p>
                  </a:txBody>
                  <a:tcPr/>
                </a:tc>
                <a:tc gridSpan="4" vMerge="1">
                  <a:txBody>
                    <a:bodyPr/>
                    <a:lstStyle/>
                    <a:p>
                      <a:endParaRPr lang="en-IN"/>
                    </a:p>
                  </a:txBody>
                  <a:tcPr/>
                </a:tc>
                <a:tc hMerge="1" vMerge="1">
                  <a:txBody>
                    <a:bodyPr/>
                    <a:lstStyle/>
                    <a:p>
                      <a:endParaRPr lang="en-IN"/>
                    </a:p>
                  </a:txBody>
                  <a:tcPr/>
                </a:tc>
                <a:tc hMerge="1" vMerge="1">
                  <a:txBody>
                    <a:bodyPr/>
                    <a:lstStyle/>
                    <a:p>
                      <a:endParaRPr lang="en-IN"/>
                    </a:p>
                  </a:txBody>
                  <a:tcPr/>
                </a:tc>
                <a:tc hMerge="1" vMerge="1">
                  <a:txBody>
                    <a:bodyPr/>
                    <a:lstStyle/>
                    <a:p>
                      <a:endParaRPr lang="en-IN"/>
                    </a:p>
                  </a:txBody>
                  <a:tcPr/>
                </a:tc>
                <a:tc gridSpan="2">
                  <a:txBody>
                    <a:bodyPr/>
                    <a:lstStyle/>
                    <a:p>
                      <a:endParaRPr lang="en-IN" sz="2400" b="0" dirty="0"/>
                    </a:p>
                  </a:txBody>
                  <a:tcPr marL="35717" marR="21363" marT="4339" marB="0" anchor="b"/>
                </a:tc>
                <a:tc hMerge="1">
                  <a:txBody>
                    <a:bodyPr/>
                    <a:lstStyle/>
                    <a:p>
                      <a:endParaRPr lang="en-IN"/>
                    </a:p>
                  </a:txBody>
                  <a:tcPr/>
                </a:tc>
                <a:tc>
                  <a:txBody>
                    <a:bodyPr/>
                    <a:lstStyle/>
                    <a:p>
                      <a:endParaRPr lang="en-IN" sz="2400" b="0" dirty="0"/>
                    </a:p>
                  </a:txBody>
                  <a:tcPr marL="35717" marR="21363" marT="4339" marB="0" anchor="b"/>
                </a:tc>
                <a:tc>
                  <a:txBody>
                    <a:bodyPr/>
                    <a:lstStyle/>
                    <a:p>
                      <a:endParaRPr lang="en-IN" sz="2400" b="0" dirty="0"/>
                    </a:p>
                  </a:txBody>
                  <a:tcPr marL="35717" marR="21363" marT="4339" marB="0" anchor="b"/>
                </a:tc>
                <a:extLst>
                  <a:ext uri="{0D108BD9-81ED-4DB2-BD59-A6C34878D82A}">
                    <a16:rowId xmlns:a16="http://schemas.microsoft.com/office/drawing/2014/main" val="1984423833"/>
                  </a:ext>
                </a:extLst>
              </a:tr>
              <a:tr h="1210108">
                <a:tc>
                  <a:txBody>
                    <a:bodyPr/>
                    <a:lstStyle/>
                    <a:p>
                      <a:pPr marL="6350" marR="29210" indent="-6350" algn="ctr">
                        <a:lnSpc>
                          <a:spcPct val="107000"/>
                        </a:lnSpc>
                        <a:spcAft>
                          <a:spcPts val="0"/>
                        </a:spcAft>
                      </a:pPr>
                      <a:r>
                        <a:rPr lang="en-IN" sz="2000" b="0" dirty="0">
                          <a:effectLst/>
                        </a:rPr>
                        <a:t>D</a:t>
                      </a:r>
                      <a:endParaRPr lang="en-IN" sz="20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nchor="ctr"/>
                </a:tc>
                <a:tc gridSpan="2">
                  <a:txBody>
                    <a:bodyPr/>
                    <a:lstStyle/>
                    <a:p>
                      <a:pPr marL="635" marR="911860" indent="-6350" algn="l">
                        <a:lnSpc>
                          <a:spcPct val="107000"/>
                        </a:lnSpc>
                        <a:spcAft>
                          <a:spcPts val="0"/>
                        </a:spcAft>
                      </a:pPr>
                      <a:r>
                        <a:rPr lang="en-IN" sz="1800" b="0" dirty="0">
                          <a:effectLst/>
                        </a:rPr>
                        <a:t>Total </a:t>
                      </a:r>
                    </a:p>
                    <a:p>
                      <a:pPr marL="635" marR="911860" indent="-6350" algn="l">
                        <a:lnSpc>
                          <a:spcPct val="107000"/>
                        </a:lnSpc>
                        <a:spcAft>
                          <a:spcPts val="0"/>
                        </a:spcAft>
                      </a:pPr>
                      <a:r>
                        <a:rPr lang="en-IN" sz="1800" b="0" dirty="0">
                          <a:effectLst/>
                        </a:rPr>
                        <a:t>Refund </a:t>
                      </a:r>
                    </a:p>
                    <a:p>
                      <a:pPr marL="635" marR="911860" indent="-6350" algn="l">
                        <a:lnSpc>
                          <a:spcPct val="107000"/>
                        </a:lnSpc>
                        <a:spcAft>
                          <a:spcPts val="0"/>
                        </a:spcAft>
                      </a:pPr>
                      <a:r>
                        <a:rPr lang="en-IN" sz="1800" b="0" dirty="0">
                          <a:effectLst/>
                        </a:rPr>
                        <a:t>Pending </a:t>
                      </a:r>
                    </a:p>
                  </a:txBody>
                  <a:tcPr marL="35717" marR="21363" marT="4339" marB="0"/>
                </a:tc>
                <a:tc hMerge="1">
                  <a:txBody>
                    <a:bodyPr/>
                    <a:lstStyle/>
                    <a:p>
                      <a:pPr marL="635" marR="911860" indent="-6350" algn="l">
                        <a:lnSpc>
                          <a:spcPct val="107000"/>
                        </a:lnSpc>
                        <a:spcAft>
                          <a:spcPts val="0"/>
                        </a:spcAft>
                      </a:pPr>
                      <a:endParaRPr lang="en-IN"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nchor="b">
                    <a:solidFill>
                      <a:srgbClr val="E0E0E0"/>
                    </a:solidFill>
                  </a:tcPr>
                </a:tc>
                <a:tc gridSpan="4" vMerge="1">
                  <a:txBody>
                    <a:bodyPr/>
                    <a:lstStyle/>
                    <a:p>
                      <a:endParaRPr lang="en-IN"/>
                    </a:p>
                  </a:txBody>
                  <a:tcPr/>
                </a:tc>
                <a:tc hMerge="1" vMerge="1">
                  <a:txBody>
                    <a:bodyPr/>
                    <a:lstStyle/>
                    <a:p>
                      <a:endParaRPr lang="en-IN"/>
                    </a:p>
                  </a:txBody>
                  <a:tcPr/>
                </a:tc>
                <a:tc hMerge="1" vMerge="1">
                  <a:txBody>
                    <a:bodyPr/>
                    <a:lstStyle/>
                    <a:p>
                      <a:endParaRPr lang="en-IN"/>
                    </a:p>
                  </a:txBody>
                  <a:tcPr/>
                </a:tc>
                <a:tc hMerge="1" vMerge="1">
                  <a:txBody>
                    <a:bodyPr/>
                    <a:lstStyle/>
                    <a:p>
                      <a:endParaRPr lang="en-IN"/>
                    </a:p>
                  </a:txBody>
                  <a:tcPr/>
                </a:tc>
                <a:tc gridSpan="2">
                  <a:txBody>
                    <a:bodyPr/>
                    <a:lstStyle/>
                    <a:p>
                      <a:endParaRPr lang="en-IN" sz="2400" b="0" dirty="0"/>
                    </a:p>
                  </a:txBody>
                  <a:tcPr marL="35717" marR="21363" marT="4339" marB="0" anchor="b"/>
                </a:tc>
                <a:tc hMerge="1">
                  <a:txBody>
                    <a:bodyPr/>
                    <a:lstStyle/>
                    <a:p>
                      <a:endParaRPr lang="en-IN"/>
                    </a:p>
                  </a:txBody>
                  <a:tcPr/>
                </a:tc>
                <a:tc>
                  <a:txBody>
                    <a:bodyPr/>
                    <a:lstStyle/>
                    <a:p>
                      <a:endParaRPr lang="en-IN" sz="2400" b="0" dirty="0"/>
                    </a:p>
                  </a:txBody>
                  <a:tcPr marL="35717" marR="21363" marT="4339" marB="0" anchor="b"/>
                </a:tc>
                <a:tc>
                  <a:txBody>
                    <a:bodyPr/>
                    <a:lstStyle/>
                    <a:p>
                      <a:endParaRPr lang="en-IN" sz="2400" b="0" dirty="0"/>
                    </a:p>
                  </a:txBody>
                  <a:tcPr marL="35717" marR="21363" marT="4339" marB="0" anchor="b"/>
                </a:tc>
                <a:extLst>
                  <a:ext uri="{0D108BD9-81ED-4DB2-BD59-A6C34878D82A}">
                    <a16:rowId xmlns:a16="http://schemas.microsoft.com/office/drawing/2014/main" val="2691717995"/>
                  </a:ext>
                </a:extLst>
              </a:tr>
            </a:tbl>
          </a:graphicData>
        </a:graphic>
      </p:graphicFrame>
      <p:sp>
        <p:nvSpPr>
          <p:cNvPr id="3" name="Rectangle 2">
            <a:extLst>
              <a:ext uri="{FF2B5EF4-FFF2-40B4-BE49-F238E27FC236}">
                <a16:creationId xmlns:a16="http://schemas.microsoft.com/office/drawing/2014/main" id="{65E6BB5A-2B32-4A60-9396-FACAC17DC3AE}"/>
              </a:ext>
            </a:extLst>
          </p:cNvPr>
          <p:cNvSpPr/>
          <p:nvPr/>
        </p:nvSpPr>
        <p:spPr>
          <a:xfrm>
            <a:off x="3586480" y="2918948"/>
            <a:ext cx="4281613" cy="3770328"/>
          </a:xfrm>
          <a:prstGeom prst="rect">
            <a:avLst/>
          </a:prstGeom>
        </p:spPr>
        <p:txBody>
          <a:bodyPr wrap="square">
            <a:spAutoFit/>
          </a:bodyPr>
          <a:lstStyle/>
          <a:p>
            <a:pPr marL="635" marR="911860" indent="-6350" algn="just">
              <a:lnSpc>
                <a:spcPct val="107000"/>
              </a:lnSpc>
            </a:pPr>
            <a:r>
              <a:rPr lang="en-IN" sz="1400" b="1" dirty="0"/>
              <a:t>Aggregate value of refunds claimed, sanctioned, rejected and pending for Processing shall be declared here. Refund  claimed will be the aggregate value of  all the refund claims filed in the financial year and will include refunds which have been sanctioned, rejected or are pending for processing. Refund sanctioned means the aggregate value of all refund sanction orders. Refund pending will be the aggregate amount in all refund application for which acknowledgement has been received and will exclude provisional refunds received. These will not include details of non-GST refund claims.</a:t>
            </a:r>
          </a:p>
          <a:p>
            <a:pPr marL="635" marR="911860" indent="-6350" algn="just">
              <a:lnSpc>
                <a:spcPct val="107000"/>
              </a:lnSpc>
            </a:pPr>
            <a:endParaRPr lang="en-IN" sz="1400" dirty="0"/>
          </a:p>
        </p:txBody>
      </p:sp>
      <p:sp>
        <p:nvSpPr>
          <p:cNvPr id="4" name="Footer Placeholder 3">
            <a:extLst>
              <a:ext uri="{FF2B5EF4-FFF2-40B4-BE49-F238E27FC236}">
                <a16:creationId xmlns:a16="http://schemas.microsoft.com/office/drawing/2014/main" id="{13D3B7DB-E8E2-480D-93D5-52A5E6F74154}"/>
              </a:ext>
            </a:extLst>
          </p:cNvPr>
          <p:cNvSpPr>
            <a:spLocks noGrp="1"/>
          </p:cNvSpPr>
          <p:nvPr>
            <p:ph type="ftr" sz="quarter" idx="11"/>
          </p:nvPr>
        </p:nvSpPr>
        <p:spPr/>
        <p:txBody>
          <a:bodyPr/>
          <a:lstStyle/>
          <a:p>
            <a:r>
              <a:rPr lang="pt-BR"/>
              <a:t>S &amp; Y</a:t>
            </a:r>
            <a:endParaRPr lang="en-IN"/>
          </a:p>
        </p:txBody>
      </p:sp>
      <p:pic>
        <p:nvPicPr>
          <p:cNvPr id="7" name="Picture 6">
            <a:extLst>
              <a:ext uri="{FF2B5EF4-FFF2-40B4-BE49-F238E27FC236}">
                <a16:creationId xmlns:a16="http://schemas.microsoft.com/office/drawing/2014/main" id="{F2D2D061-CBBC-4F77-84A2-43A216ADAC1F}"/>
              </a:ext>
            </a:extLst>
          </p:cNvPr>
          <p:cNvPicPr/>
          <p:nvPr/>
        </p:nvPicPr>
        <p:blipFill>
          <a:blip r:embed="rId3" cstate="print"/>
          <a:srcRect/>
          <a:stretch>
            <a:fillRect/>
          </a:stretch>
        </p:blipFill>
        <p:spPr bwMode="auto">
          <a:xfrm>
            <a:off x="11471414" y="0"/>
            <a:ext cx="720585" cy="581891"/>
          </a:xfrm>
          <a:prstGeom prst="rect">
            <a:avLst/>
          </a:prstGeom>
          <a:noFill/>
          <a:ln w="9525">
            <a:noFill/>
            <a:miter lim="800000"/>
            <a:headEnd/>
            <a:tailEnd/>
          </a:ln>
        </p:spPr>
      </p:pic>
    </p:spTree>
    <p:extLst>
      <p:ext uri="{BB962C8B-B14F-4D97-AF65-F5344CB8AC3E}">
        <p14:creationId xmlns:p14="http://schemas.microsoft.com/office/powerpoint/2010/main" val="55989541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288F0-E02E-4B44-BB3C-CDA56D85B8CE}"/>
              </a:ext>
            </a:extLst>
          </p:cNvPr>
          <p:cNvSpPr>
            <a:spLocks noGrp="1"/>
          </p:cNvSpPr>
          <p:nvPr>
            <p:ph type="title"/>
          </p:nvPr>
        </p:nvSpPr>
        <p:spPr/>
        <p:txBody>
          <a:bodyPr>
            <a:normAutofit/>
          </a:bodyPr>
          <a:lstStyle/>
          <a:p>
            <a:r>
              <a:rPr lang="en-IN" sz="3200" dirty="0">
                <a:latin typeface="Bookman Old Style" panose="02050604050505020204" pitchFamily="18" charset="0"/>
              </a:rPr>
              <a:t>Table 15 : </a:t>
            </a:r>
            <a:r>
              <a:rPr lang="en-US" sz="3200" dirty="0">
                <a:latin typeface="Bookman Old Style" panose="02050604050505020204" pitchFamily="18" charset="0"/>
                <a:ea typeface="Times New Roman" panose="02020603050405020304" pitchFamily="18" charset="0"/>
                <a:cs typeface="Times New Roman" panose="02020603050405020304" pitchFamily="18" charset="0"/>
              </a:rPr>
              <a:t>Particulars of Demands and Refunds </a:t>
            </a:r>
            <a:endParaRPr lang="en-IN" sz="3200" dirty="0">
              <a:latin typeface="Bookman Old Style" panose="02050604050505020204" pitchFamily="18" charset="0"/>
            </a:endParaRPr>
          </a:p>
        </p:txBody>
      </p:sp>
      <p:graphicFrame>
        <p:nvGraphicFramePr>
          <p:cNvPr id="6" name="Content Placeholder 5">
            <a:extLst>
              <a:ext uri="{FF2B5EF4-FFF2-40B4-BE49-F238E27FC236}">
                <a16:creationId xmlns:a16="http://schemas.microsoft.com/office/drawing/2014/main" id="{5ECF8227-6FAF-435A-9159-792CAC6DDA95}"/>
              </a:ext>
            </a:extLst>
          </p:cNvPr>
          <p:cNvGraphicFramePr>
            <a:graphicFrameLocks noGrp="1"/>
          </p:cNvGraphicFramePr>
          <p:nvPr>
            <p:ph idx="1"/>
          </p:nvPr>
        </p:nvGraphicFramePr>
        <p:xfrm>
          <a:off x="5131659" y="-21360735"/>
          <a:ext cx="6945113" cy="4849813"/>
        </p:xfrm>
        <a:graphic>
          <a:graphicData uri="http://schemas.openxmlformats.org/drawingml/2006/table">
            <a:tbl>
              <a:tblPr firstRow="1" firstCol="1" bandRow="1">
                <a:tableStyleId>{5C22544A-7EE6-4342-B048-85BDC9FD1C3A}</a:tableStyleId>
              </a:tblPr>
              <a:tblGrid>
                <a:gridCol w="2140452">
                  <a:extLst>
                    <a:ext uri="{9D8B030D-6E8A-4147-A177-3AD203B41FA5}">
                      <a16:colId xmlns:a16="http://schemas.microsoft.com/office/drawing/2014/main" val="2733442416"/>
                    </a:ext>
                  </a:extLst>
                </a:gridCol>
                <a:gridCol w="2140452">
                  <a:extLst>
                    <a:ext uri="{9D8B030D-6E8A-4147-A177-3AD203B41FA5}">
                      <a16:colId xmlns:a16="http://schemas.microsoft.com/office/drawing/2014/main" val="2173181293"/>
                    </a:ext>
                  </a:extLst>
                </a:gridCol>
                <a:gridCol w="570922">
                  <a:extLst>
                    <a:ext uri="{9D8B030D-6E8A-4147-A177-3AD203B41FA5}">
                      <a16:colId xmlns:a16="http://schemas.microsoft.com/office/drawing/2014/main" val="3618379492"/>
                    </a:ext>
                  </a:extLst>
                </a:gridCol>
                <a:gridCol w="564228">
                  <a:extLst>
                    <a:ext uri="{9D8B030D-6E8A-4147-A177-3AD203B41FA5}">
                      <a16:colId xmlns:a16="http://schemas.microsoft.com/office/drawing/2014/main" val="725621970"/>
                    </a:ext>
                  </a:extLst>
                </a:gridCol>
                <a:gridCol w="693405">
                  <a:extLst>
                    <a:ext uri="{9D8B030D-6E8A-4147-A177-3AD203B41FA5}">
                      <a16:colId xmlns:a16="http://schemas.microsoft.com/office/drawing/2014/main" val="3199950493"/>
                    </a:ext>
                  </a:extLst>
                </a:gridCol>
                <a:gridCol w="617104">
                  <a:extLst>
                    <a:ext uri="{9D8B030D-6E8A-4147-A177-3AD203B41FA5}">
                      <a16:colId xmlns:a16="http://schemas.microsoft.com/office/drawing/2014/main" val="612816939"/>
                    </a:ext>
                  </a:extLst>
                </a:gridCol>
                <a:gridCol w="218550">
                  <a:extLst>
                    <a:ext uri="{9D8B030D-6E8A-4147-A177-3AD203B41FA5}">
                      <a16:colId xmlns:a16="http://schemas.microsoft.com/office/drawing/2014/main" val="239447707"/>
                    </a:ext>
                  </a:extLst>
                </a:gridCol>
              </a:tblGrid>
              <a:tr h="63567">
                <a:tc>
                  <a:txBody>
                    <a:bodyPr/>
                    <a:lstStyle/>
                    <a:p>
                      <a:pPr marL="6350" marR="27305" indent="-6350" algn="ctr">
                        <a:lnSpc>
                          <a:spcPct val="107000"/>
                        </a:lnSpc>
                        <a:spcAft>
                          <a:spcPts val="0"/>
                        </a:spcAft>
                      </a:pPr>
                      <a:r>
                        <a:rPr lang="en-IN" sz="300">
                          <a:effectLst/>
                        </a:rPr>
                        <a:t>Pt. II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gridSpan="6">
                  <a:txBody>
                    <a:bodyPr/>
                    <a:lstStyle/>
                    <a:p>
                      <a:pPr marL="6350" marR="33020" indent="-6350" algn="ctr">
                        <a:lnSpc>
                          <a:spcPct val="107000"/>
                        </a:lnSpc>
                        <a:spcAft>
                          <a:spcPts val="0"/>
                        </a:spcAft>
                      </a:pPr>
                      <a:r>
                        <a:rPr lang="en-IN" sz="300">
                          <a:effectLst/>
                        </a:rPr>
                        <a:t>Details of Outward and inward supplies declared during the financial year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4265213941"/>
                  </a:ext>
                </a:extLst>
              </a:tr>
              <a:tr h="64186">
                <a:tc rowSpan="3">
                  <a:txBody>
                    <a:bodyPr/>
                    <a:lstStyle/>
                    <a:p>
                      <a:pPr marL="6350" marR="911860" indent="-6350" algn="l">
                        <a:lnSpc>
                          <a:spcPct val="107000"/>
                        </a:lnSpc>
                        <a:spcAft>
                          <a:spcPts val="3415"/>
                        </a:spcAft>
                      </a:pPr>
                      <a:r>
                        <a:rPr lang="en-IN" sz="300">
                          <a:effectLst/>
                        </a:rPr>
                        <a:t>  </a:t>
                      </a:r>
                      <a:endParaRPr lang="en-IN" sz="400">
                        <a:effectLst/>
                      </a:endParaRPr>
                    </a:p>
                    <a:p>
                      <a:pPr marL="6350" marR="911860" indent="-6350" algn="l">
                        <a:lnSpc>
                          <a:spcPct val="107000"/>
                        </a:lnSpc>
                        <a:spcAft>
                          <a:spcPts val="300"/>
                        </a:spcAft>
                      </a:pPr>
                      <a:r>
                        <a:rPr lang="en-IN" sz="300">
                          <a:effectLst/>
                        </a:rPr>
                        <a:t>  </a:t>
                      </a:r>
                      <a:endParaRPr lang="en-IN" sz="400">
                        <a:effectLst/>
                      </a:endParaRPr>
                    </a:p>
                    <a:p>
                      <a:pPr marL="6350" marR="911860" indent="-6350" algn="l">
                        <a:lnSpc>
                          <a:spcPct val="107000"/>
                        </a:lnSpc>
                        <a:spcAft>
                          <a:spcPts val="0"/>
                        </a:spcAft>
                      </a:pPr>
                      <a:r>
                        <a:rPr lang="en-IN" sz="300">
                          <a:effectLst/>
                        </a:rPr>
                        <a:t>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gridSpan="2">
                  <a:txBody>
                    <a:bodyPr/>
                    <a:lstStyle/>
                    <a:p>
                      <a:pPr marL="1905" marR="911860" indent="-6350" algn="ctr">
                        <a:lnSpc>
                          <a:spcPct val="107000"/>
                        </a:lnSpc>
                        <a:spcAft>
                          <a:spcPts val="0"/>
                        </a:spcAft>
                      </a:pPr>
                      <a:r>
                        <a:rPr lang="en-IN" sz="300">
                          <a:effectLst/>
                        </a:rPr>
                        <a:t>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hMerge="1">
                  <a:txBody>
                    <a:bodyPr/>
                    <a:lstStyle/>
                    <a:p>
                      <a:endParaRPr lang="en-IN"/>
                    </a:p>
                  </a:txBody>
                  <a:tcPr/>
                </a:tc>
                <a:tc gridSpan="4">
                  <a:txBody>
                    <a:bodyPr/>
                    <a:lstStyle/>
                    <a:p>
                      <a:pPr marL="6350" marR="31115" indent="-6350" algn="ctr">
                        <a:lnSpc>
                          <a:spcPct val="107000"/>
                        </a:lnSpc>
                        <a:spcAft>
                          <a:spcPts val="0"/>
                        </a:spcAft>
                      </a:pPr>
                      <a:r>
                        <a:rPr lang="en-IN" sz="300">
                          <a:effectLst/>
                        </a:rPr>
                        <a:t>(Amount in ₹ in all tables)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nchor="b"/>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2741444518"/>
                  </a:ext>
                </a:extLst>
              </a:tr>
              <a:tr h="688110">
                <a:tc vMerge="1">
                  <a:txBody>
                    <a:bodyPr/>
                    <a:lstStyle/>
                    <a:p>
                      <a:endParaRPr lang="en-IN"/>
                    </a:p>
                  </a:txBody>
                  <a:tcPr/>
                </a:tc>
                <a:tc>
                  <a:txBody>
                    <a:bodyPr/>
                    <a:lstStyle/>
                    <a:p>
                      <a:pPr marL="6350" marR="27940" indent="-6350" algn="ctr">
                        <a:lnSpc>
                          <a:spcPct val="107000"/>
                        </a:lnSpc>
                        <a:spcAft>
                          <a:spcPts val="0"/>
                        </a:spcAft>
                      </a:pPr>
                      <a:r>
                        <a:rPr lang="en-IN" sz="300">
                          <a:effectLst/>
                        </a:rPr>
                        <a:t>Nature of Supplies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9845" indent="-6350" algn="ctr">
                        <a:lnSpc>
                          <a:spcPct val="107000"/>
                        </a:lnSpc>
                        <a:spcAft>
                          <a:spcPts val="0"/>
                        </a:spcAft>
                      </a:pPr>
                      <a:r>
                        <a:rPr lang="en-IN" sz="300">
                          <a:effectLst/>
                        </a:rPr>
                        <a:t>Taxable Value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911860" indent="-6350" algn="ctr">
                        <a:lnSpc>
                          <a:spcPct val="107000"/>
                        </a:lnSpc>
                        <a:spcAft>
                          <a:spcPts val="0"/>
                        </a:spcAft>
                      </a:pPr>
                      <a:r>
                        <a:rPr lang="en-IN" sz="300">
                          <a:effectLst/>
                        </a:rPr>
                        <a:t>Central Tax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7305" indent="-6350" algn="ctr">
                        <a:lnSpc>
                          <a:spcPct val="107000"/>
                        </a:lnSpc>
                        <a:spcAft>
                          <a:spcPts val="0"/>
                        </a:spcAft>
                      </a:pPr>
                      <a:r>
                        <a:rPr lang="en-IN" sz="300">
                          <a:effectLst/>
                        </a:rPr>
                        <a:t>State </a:t>
                      </a:r>
                      <a:endParaRPr lang="en-IN" sz="400">
                        <a:effectLst/>
                      </a:endParaRPr>
                    </a:p>
                    <a:p>
                      <a:pPr marL="6350" marR="27305" indent="-6350" algn="ctr">
                        <a:lnSpc>
                          <a:spcPct val="107000"/>
                        </a:lnSpc>
                        <a:spcAft>
                          <a:spcPts val="0"/>
                        </a:spcAft>
                      </a:pPr>
                      <a:r>
                        <a:rPr lang="en-IN" sz="300">
                          <a:effectLst/>
                        </a:rPr>
                        <a:t>Tax / </a:t>
                      </a:r>
                      <a:endParaRPr lang="en-IN" sz="400">
                        <a:effectLst/>
                      </a:endParaRPr>
                    </a:p>
                    <a:p>
                      <a:pPr marL="6350" marR="29210" indent="-6350" algn="ctr">
                        <a:lnSpc>
                          <a:spcPct val="107000"/>
                        </a:lnSpc>
                        <a:spcAft>
                          <a:spcPts val="0"/>
                        </a:spcAft>
                      </a:pPr>
                      <a:r>
                        <a:rPr lang="en-IN" sz="300">
                          <a:effectLst/>
                        </a:rPr>
                        <a:t>UT </a:t>
                      </a:r>
                      <a:endParaRPr lang="en-IN" sz="400">
                        <a:effectLst/>
                      </a:endParaRPr>
                    </a:p>
                    <a:p>
                      <a:pPr marL="6350" marR="26670" indent="-6350" algn="ctr">
                        <a:lnSpc>
                          <a:spcPct val="107000"/>
                        </a:lnSpc>
                        <a:spcAft>
                          <a:spcPts val="0"/>
                        </a:spcAft>
                      </a:pPr>
                      <a:r>
                        <a:rPr lang="en-IN" sz="300">
                          <a:effectLst/>
                        </a:rPr>
                        <a:t>Tax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911860" indent="-6350" algn="ctr">
                        <a:lnSpc>
                          <a:spcPct val="107000"/>
                        </a:lnSpc>
                        <a:spcAft>
                          <a:spcPts val="0"/>
                        </a:spcAft>
                      </a:pPr>
                      <a:r>
                        <a:rPr lang="en-IN" sz="300">
                          <a:effectLst/>
                        </a:rPr>
                        <a:t>Integrated Tax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8575" indent="-6350" algn="ctr">
                        <a:lnSpc>
                          <a:spcPct val="107000"/>
                        </a:lnSpc>
                        <a:spcAft>
                          <a:spcPts val="0"/>
                        </a:spcAft>
                      </a:pPr>
                      <a:r>
                        <a:rPr lang="en-IN" sz="300">
                          <a:effectLst/>
                        </a:rPr>
                        <a:t>Cess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extLst>
                  <a:ext uri="{0D108BD9-81ED-4DB2-BD59-A6C34878D82A}">
                    <a16:rowId xmlns:a16="http://schemas.microsoft.com/office/drawing/2014/main" val="152170346"/>
                  </a:ext>
                </a:extLst>
              </a:tr>
              <a:tr h="64186">
                <a:tc vMerge="1">
                  <a:txBody>
                    <a:bodyPr/>
                    <a:lstStyle/>
                    <a:p>
                      <a:endParaRPr lang="en-IN"/>
                    </a:p>
                  </a:txBody>
                  <a:tcPr/>
                </a:tc>
                <a:tc>
                  <a:txBody>
                    <a:bodyPr/>
                    <a:lstStyle/>
                    <a:p>
                      <a:pPr marL="6350" marR="28575" indent="-6350" algn="ctr">
                        <a:lnSpc>
                          <a:spcPct val="107000"/>
                        </a:lnSpc>
                        <a:spcAft>
                          <a:spcPts val="0"/>
                        </a:spcAft>
                      </a:pPr>
                      <a:r>
                        <a:rPr lang="en-IN" sz="300">
                          <a:effectLst/>
                        </a:rPr>
                        <a:t>1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30480" indent="-6350" algn="ctr">
                        <a:lnSpc>
                          <a:spcPct val="107000"/>
                        </a:lnSpc>
                        <a:spcAft>
                          <a:spcPts val="0"/>
                        </a:spcAft>
                      </a:pPr>
                      <a:r>
                        <a:rPr lang="en-IN" sz="300">
                          <a:effectLst/>
                        </a:rPr>
                        <a:t>2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5400" indent="-6350" algn="ctr">
                        <a:lnSpc>
                          <a:spcPct val="107000"/>
                        </a:lnSpc>
                        <a:spcAft>
                          <a:spcPts val="0"/>
                        </a:spcAft>
                      </a:pPr>
                      <a:r>
                        <a:rPr lang="en-IN" sz="300">
                          <a:effectLst/>
                        </a:rPr>
                        <a:t>3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7940" indent="-6350" algn="ctr">
                        <a:lnSpc>
                          <a:spcPct val="107000"/>
                        </a:lnSpc>
                        <a:spcAft>
                          <a:spcPts val="0"/>
                        </a:spcAft>
                      </a:pPr>
                      <a:r>
                        <a:rPr lang="en-IN" sz="300">
                          <a:effectLst/>
                        </a:rPr>
                        <a:t>4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7940" indent="-6350" algn="ctr">
                        <a:lnSpc>
                          <a:spcPct val="107000"/>
                        </a:lnSpc>
                        <a:spcAft>
                          <a:spcPts val="0"/>
                        </a:spcAft>
                      </a:pPr>
                      <a:r>
                        <a:rPr lang="en-IN" sz="300">
                          <a:effectLst/>
                        </a:rPr>
                        <a:t>5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6670" indent="-6350" algn="ctr">
                        <a:lnSpc>
                          <a:spcPct val="107000"/>
                        </a:lnSpc>
                        <a:spcAft>
                          <a:spcPts val="0"/>
                        </a:spcAft>
                      </a:pPr>
                      <a:r>
                        <a:rPr lang="en-IN" sz="300">
                          <a:effectLst/>
                        </a:rPr>
                        <a:t>6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extLst>
                  <a:ext uri="{0D108BD9-81ED-4DB2-BD59-A6C34878D82A}">
                    <a16:rowId xmlns:a16="http://schemas.microsoft.com/office/drawing/2014/main" val="2936966076"/>
                  </a:ext>
                </a:extLst>
              </a:tr>
              <a:tr h="158112">
                <a:tc>
                  <a:txBody>
                    <a:bodyPr/>
                    <a:lstStyle/>
                    <a:p>
                      <a:pPr marL="6350" marR="29845" indent="-6350" algn="ctr">
                        <a:lnSpc>
                          <a:spcPct val="107000"/>
                        </a:lnSpc>
                        <a:spcAft>
                          <a:spcPts val="0"/>
                        </a:spcAft>
                      </a:pPr>
                      <a:r>
                        <a:rPr lang="en-IN" sz="300">
                          <a:effectLst/>
                        </a:rPr>
                        <a:t>4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gridSpan="6">
                  <a:txBody>
                    <a:bodyPr/>
                    <a:lstStyle/>
                    <a:p>
                      <a:pPr marL="635" marR="911860" indent="-6350" algn="l">
                        <a:lnSpc>
                          <a:spcPct val="107000"/>
                        </a:lnSpc>
                        <a:spcAft>
                          <a:spcPts val="0"/>
                        </a:spcAft>
                      </a:pPr>
                      <a:r>
                        <a:rPr lang="en-IN" sz="300">
                          <a:effectLst/>
                        </a:rPr>
                        <a:t>Details of advances, inward and outward supplies on which tax is payable as declared in returns filed during the financial year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582858334"/>
                  </a:ext>
                </a:extLst>
              </a:tr>
              <a:tr h="1652199">
                <a:tc>
                  <a:txBody>
                    <a:bodyPr/>
                    <a:lstStyle/>
                    <a:p>
                      <a:pPr marL="6350" marR="29210" indent="-6350" algn="ctr">
                        <a:lnSpc>
                          <a:spcPct val="107000"/>
                        </a:lnSpc>
                        <a:spcAft>
                          <a:spcPts val="0"/>
                        </a:spcAft>
                      </a:pPr>
                      <a:r>
                        <a:rPr lang="en-IN" sz="300">
                          <a:effectLst/>
                        </a:rPr>
                        <a:t>A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nchor="ctr"/>
                </a:tc>
                <a:tc>
                  <a:txBody>
                    <a:bodyPr/>
                    <a:lstStyle/>
                    <a:p>
                      <a:pPr marL="635" marR="911860" indent="-6350" algn="l">
                        <a:lnSpc>
                          <a:spcPct val="107000"/>
                        </a:lnSpc>
                        <a:spcAft>
                          <a:spcPts val="0"/>
                        </a:spcAft>
                      </a:pPr>
                      <a:r>
                        <a:rPr lang="en-IN" sz="300">
                          <a:effectLst/>
                        </a:rPr>
                        <a:t>Supplies made to un-registered persons (B2C)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gridSpan="5">
                  <a:txBody>
                    <a:bodyPr/>
                    <a:lstStyle/>
                    <a:p>
                      <a:pPr marL="635" marR="911860" indent="-6350" algn="just">
                        <a:lnSpc>
                          <a:spcPct val="107000"/>
                        </a:lnSpc>
                        <a:spcAft>
                          <a:spcPts val="0"/>
                        </a:spcAft>
                      </a:pPr>
                      <a:r>
                        <a:rPr lang="en-IN" sz="400">
                          <a:effectLst/>
                        </a:rPr>
                        <a:t>Aggregate value of supplies made to consumers and unregistered persons on which tax has been paid shall be declared here. These will include details of supplies made through E-Commerce operators and are to be declared as net of credit notes or debit notes issued in this regard. Table 5, Table 7 along with respective amendments in Table 9 and Table 10 of FORM GSTR-1 may be used for filling up these details.</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nchor="b"/>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632162823"/>
                  </a:ext>
                </a:extLst>
              </a:tr>
              <a:tr h="1779415">
                <a:tc>
                  <a:txBody>
                    <a:bodyPr/>
                    <a:lstStyle/>
                    <a:p>
                      <a:pPr marL="6350" marR="30480" indent="-6350" algn="ctr">
                        <a:lnSpc>
                          <a:spcPct val="107000"/>
                        </a:lnSpc>
                        <a:spcAft>
                          <a:spcPts val="0"/>
                        </a:spcAft>
                      </a:pPr>
                      <a:r>
                        <a:rPr lang="en-IN" sz="300">
                          <a:effectLst/>
                        </a:rPr>
                        <a:t>B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nchor="ctr"/>
                </a:tc>
                <a:tc>
                  <a:txBody>
                    <a:bodyPr/>
                    <a:lstStyle/>
                    <a:p>
                      <a:pPr marL="635" marR="911860" indent="-6350" algn="l">
                        <a:lnSpc>
                          <a:spcPct val="107000"/>
                        </a:lnSpc>
                        <a:spcAft>
                          <a:spcPts val="0"/>
                        </a:spcAft>
                      </a:pPr>
                      <a:r>
                        <a:rPr lang="en-IN" sz="300">
                          <a:effectLst/>
                        </a:rPr>
                        <a:t>Supplies made to registered persons (B2B)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gridSpan="5">
                  <a:txBody>
                    <a:bodyPr/>
                    <a:lstStyle/>
                    <a:p>
                      <a:pPr marL="635" marR="911860" indent="-6350" algn="l">
                        <a:lnSpc>
                          <a:spcPct val="107000"/>
                        </a:lnSpc>
                        <a:spcAft>
                          <a:spcPts val="0"/>
                        </a:spcAft>
                      </a:pPr>
                      <a:r>
                        <a:rPr lang="en-IN" sz="400">
                          <a:effectLst/>
                        </a:rPr>
                        <a:t>Aggregate value of supplies made to registered persons (including supplies made to UINs) on which tax has been paid shall be declared here. These will include supplies made through E-Commerce operators but shall not include supplies on which tax is to be paid by the recipient on reverse charge basis. Details of debit and credit notes are to be mentioned separately. Table 4A and Table 4C of FORM GSTR-1 may be used for filling up these details.</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nchor="b"/>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2136332337"/>
                  </a:ext>
                </a:extLst>
              </a:tr>
              <a:tr h="380038">
                <a:tc>
                  <a:txBody>
                    <a:bodyPr/>
                    <a:lstStyle/>
                    <a:p>
                      <a:pPr marL="6350" marR="30480" indent="-6350" algn="ctr">
                        <a:lnSpc>
                          <a:spcPct val="107000"/>
                        </a:lnSpc>
                        <a:spcAft>
                          <a:spcPts val="0"/>
                        </a:spcAft>
                      </a:pPr>
                      <a:r>
                        <a:rPr lang="en-IN" sz="300">
                          <a:effectLst/>
                        </a:rPr>
                        <a:t>C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nchor="ctr"/>
                </a:tc>
                <a:tc>
                  <a:txBody>
                    <a:bodyPr/>
                    <a:lstStyle/>
                    <a:p>
                      <a:pPr marL="635" marR="911860" indent="-6350" algn="l">
                        <a:lnSpc>
                          <a:spcPct val="107000"/>
                        </a:lnSpc>
                        <a:spcAft>
                          <a:spcPts val="0"/>
                        </a:spcAft>
                      </a:pPr>
                      <a:r>
                        <a:rPr lang="en-IN" sz="300">
                          <a:effectLst/>
                        </a:rPr>
                        <a:t>Zero rated supply (Export) on payment of tax (except supplies to SEZs)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gridSpan="5">
                  <a:txBody>
                    <a:bodyPr/>
                    <a:lstStyle/>
                    <a:p>
                      <a:pPr marL="6350" marR="36830" indent="-6350" algn="just">
                        <a:lnSpc>
                          <a:spcPct val="107000"/>
                        </a:lnSpc>
                        <a:spcAft>
                          <a:spcPts val="0"/>
                        </a:spcAft>
                      </a:pPr>
                      <a:r>
                        <a:rPr lang="en-IN" sz="400" dirty="0">
                          <a:effectLst/>
                        </a:rPr>
                        <a:t>Aggregate value of exports (except supplies to SEZs) on which tax has been paid shall be declared here. Table 6A of FORM GSTR-1 may be used for filling up these details. </a:t>
                      </a:r>
                      <a:endParaRPr lang="en-IN" sz="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1763515374"/>
                  </a:ext>
                </a:extLst>
              </a:tr>
            </a:tbl>
          </a:graphicData>
        </a:graphic>
      </p:graphicFrame>
      <p:graphicFrame>
        <p:nvGraphicFramePr>
          <p:cNvPr id="10" name="Table 9">
            <a:extLst>
              <a:ext uri="{FF2B5EF4-FFF2-40B4-BE49-F238E27FC236}">
                <a16:creationId xmlns:a16="http://schemas.microsoft.com/office/drawing/2014/main" id="{A98DEB91-BE6B-4BCB-AD48-7DFA63096AF5}"/>
              </a:ext>
            </a:extLst>
          </p:cNvPr>
          <p:cNvGraphicFramePr>
            <a:graphicFrameLocks noGrp="1"/>
          </p:cNvGraphicFramePr>
          <p:nvPr>
            <p:extLst>
              <p:ext uri="{D42A27DB-BD31-4B8C-83A1-F6EECF244321}">
                <p14:modId xmlns:p14="http://schemas.microsoft.com/office/powerpoint/2010/main" val="1133776294"/>
              </p:ext>
            </p:extLst>
          </p:nvPr>
        </p:nvGraphicFramePr>
        <p:xfrm>
          <a:off x="270507" y="995128"/>
          <a:ext cx="11650986" cy="5862872"/>
        </p:xfrm>
        <a:graphic>
          <a:graphicData uri="http://schemas.openxmlformats.org/drawingml/2006/table">
            <a:tbl>
              <a:tblPr firstRow="1" firstCol="1" bandRow="1">
                <a:tableStyleId>{5C22544A-7EE6-4342-B048-85BDC9FD1C3A}</a:tableStyleId>
              </a:tblPr>
              <a:tblGrid>
                <a:gridCol w="588894">
                  <a:extLst>
                    <a:ext uri="{9D8B030D-6E8A-4147-A177-3AD203B41FA5}">
                      <a16:colId xmlns:a16="http://schemas.microsoft.com/office/drawing/2014/main" val="1547698019"/>
                    </a:ext>
                  </a:extLst>
                </a:gridCol>
                <a:gridCol w="1967158">
                  <a:extLst>
                    <a:ext uri="{9D8B030D-6E8A-4147-A177-3AD203B41FA5}">
                      <a16:colId xmlns:a16="http://schemas.microsoft.com/office/drawing/2014/main" val="879146469"/>
                    </a:ext>
                  </a:extLst>
                </a:gridCol>
                <a:gridCol w="1050032">
                  <a:extLst>
                    <a:ext uri="{9D8B030D-6E8A-4147-A177-3AD203B41FA5}">
                      <a16:colId xmlns:a16="http://schemas.microsoft.com/office/drawing/2014/main" val="2691752155"/>
                    </a:ext>
                  </a:extLst>
                </a:gridCol>
                <a:gridCol w="1481071">
                  <a:extLst>
                    <a:ext uri="{9D8B030D-6E8A-4147-A177-3AD203B41FA5}">
                      <a16:colId xmlns:a16="http://schemas.microsoft.com/office/drawing/2014/main" val="4174886530"/>
                    </a:ext>
                  </a:extLst>
                </a:gridCol>
                <a:gridCol w="927279">
                  <a:extLst>
                    <a:ext uri="{9D8B030D-6E8A-4147-A177-3AD203B41FA5}">
                      <a16:colId xmlns:a16="http://schemas.microsoft.com/office/drawing/2014/main" val="1481719618"/>
                    </a:ext>
                  </a:extLst>
                </a:gridCol>
                <a:gridCol w="901521">
                  <a:extLst>
                    <a:ext uri="{9D8B030D-6E8A-4147-A177-3AD203B41FA5}">
                      <a16:colId xmlns:a16="http://schemas.microsoft.com/office/drawing/2014/main" val="990241965"/>
                    </a:ext>
                  </a:extLst>
                </a:gridCol>
                <a:gridCol w="1578344">
                  <a:extLst>
                    <a:ext uri="{9D8B030D-6E8A-4147-A177-3AD203B41FA5}">
                      <a16:colId xmlns:a16="http://schemas.microsoft.com/office/drawing/2014/main" val="506344796"/>
                    </a:ext>
                  </a:extLst>
                </a:gridCol>
                <a:gridCol w="1578343">
                  <a:extLst>
                    <a:ext uri="{9D8B030D-6E8A-4147-A177-3AD203B41FA5}">
                      <a16:colId xmlns:a16="http://schemas.microsoft.com/office/drawing/2014/main" val="1911388111"/>
                    </a:ext>
                  </a:extLst>
                </a:gridCol>
                <a:gridCol w="1578344">
                  <a:extLst>
                    <a:ext uri="{9D8B030D-6E8A-4147-A177-3AD203B41FA5}">
                      <a16:colId xmlns:a16="http://schemas.microsoft.com/office/drawing/2014/main" val="3659982461"/>
                    </a:ext>
                  </a:extLst>
                </a:gridCol>
              </a:tblGrid>
              <a:tr h="211366">
                <a:tc>
                  <a:txBody>
                    <a:bodyPr/>
                    <a:lstStyle/>
                    <a:p>
                      <a:pPr marL="6350" marR="27305" indent="-6350" algn="ctr">
                        <a:lnSpc>
                          <a:spcPct val="107000"/>
                        </a:lnSpc>
                        <a:spcAft>
                          <a:spcPts val="0"/>
                        </a:spcAft>
                      </a:pPr>
                      <a:r>
                        <a:rPr lang="en-IN" sz="1800" dirty="0">
                          <a:effectLst/>
                          <a:latin typeface="+mj-lt"/>
                        </a:rPr>
                        <a:t>Pt. VI</a:t>
                      </a:r>
                      <a:endParaRPr lang="en-IN" sz="2000" dirty="0">
                        <a:solidFill>
                          <a:srgbClr val="000000"/>
                        </a:solidFill>
                        <a:effectLst/>
                        <a:latin typeface="+mj-lt"/>
                        <a:ea typeface="Times New Roman" panose="02020603050405020304" pitchFamily="18" charset="0"/>
                        <a:cs typeface="Times New Roman" panose="02020603050405020304" pitchFamily="18" charset="0"/>
                      </a:endParaRPr>
                    </a:p>
                  </a:txBody>
                  <a:tcPr marL="35717" marR="21363" marT="4339" marB="0"/>
                </a:tc>
                <a:tc gridSpan="8">
                  <a:txBody>
                    <a:bodyPr/>
                    <a:lstStyle/>
                    <a:p>
                      <a:pPr marL="6350" marR="33020" indent="-6350" algn="ctr">
                        <a:lnSpc>
                          <a:spcPct val="107000"/>
                        </a:lnSpc>
                        <a:spcAft>
                          <a:spcPts val="0"/>
                        </a:spcAft>
                      </a:pPr>
                      <a:r>
                        <a:rPr lang="en-IN" sz="2000" dirty="0">
                          <a:solidFill>
                            <a:srgbClr val="000000"/>
                          </a:solidFill>
                          <a:effectLst/>
                          <a:latin typeface="+mj-lt"/>
                          <a:ea typeface="Times New Roman" panose="02020603050405020304" pitchFamily="18" charset="0"/>
                          <a:cs typeface="Times New Roman" panose="02020603050405020304" pitchFamily="18" charset="0"/>
                        </a:rPr>
                        <a:t>Other Information </a:t>
                      </a:r>
                    </a:p>
                  </a:txBody>
                  <a:tcPr marL="35717" marR="21363" marT="4339" marB="0"/>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511910671"/>
                  </a:ext>
                </a:extLst>
              </a:tr>
              <a:tr h="188931">
                <a:tc rowSpan="3">
                  <a:txBody>
                    <a:bodyPr/>
                    <a:lstStyle/>
                    <a:p>
                      <a:pPr marL="6350" marR="911860" indent="-6350" algn="l">
                        <a:lnSpc>
                          <a:spcPct val="107000"/>
                        </a:lnSpc>
                        <a:spcAft>
                          <a:spcPts val="3415"/>
                        </a:spcAft>
                      </a:pPr>
                      <a:r>
                        <a:rPr lang="en-IN" sz="1800" dirty="0">
                          <a:effectLst/>
                          <a:latin typeface="+mj-lt"/>
                        </a:rPr>
                        <a:t>  </a:t>
                      </a:r>
                      <a:endParaRPr lang="en-IN" sz="2000" dirty="0">
                        <a:effectLst/>
                        <a:latin typeface="+mj-lt"/>
                      </a:endParaRPr>
                    </a:p>
                    <a:p>
                      <a:pPr marL="6350" marR="911860" indent="-6350" algn="l">
                        <a:lnSpc>
                          <a:spcPct val="107000"/>
                        </a:lnSpc>
                        <a:spcAft>
                          <a:spcPts val="300"/>
                        </a:spcAft>
                      </a:pPr>
                      <a:r>
                        <a:rPr lang="en-IN" sz="1800" dirty="0">
                          <a:effectLst/>
                          <a:latin typeface="+mj-lt"/>
                        </a:rPr>
                        <a:t>  </a:t>
                      </a:r>
                      <a:endParaRPr lang="en-IN" sz="2000" dirty="0">
                        <a:effectLst/>
                        <a:latin typeface="+mj-lt"/>
                      </a:endParaRPr>
                    </a:p>
                    <a:p>
                      <a:pPr marL="6350" marR="911860" indent="-6350" algn="l">
                        <a:lnSpc>
                          <a:spcPct val="107000"/>
                        </a:lnSpc>
                        <a:spcAft>
                          <a:spcPts val="0"/>
                        </a:spcAft>
                      </a:pPr>
                      <a:r>
                        <a:rPr lang="en-IN" sz="1800" dirty="0">
                          <a:effectLst/>
                          <a:latin typeface="+mj-lt"/>
                        </a:rPr>
                        <a:t>  </a:t>
                      </a:r>
                      <a:endParaRPr lang="en-IN" sz="2000" dirty="0">
                        <a:solidFill>
                          <a:srgbClr val="000000"/>
                        </a:solidFill>
                        <a:effectLst/>
                        <a:latin typeface="+mj-lt"/>
                        <a:ea typeface="Times New Roman" panose="02020603050405020304" pitchFamily="18" charset="0"/>
                        <a:cs typeface="Times New Roman" panose="02020603050405020304" pitchFamily="18" charset="0"/>
                      </a:endParaRPr>
                    </a:p>
                  </a:txBody>
                  <a:tcPr marL="35717" marR="21363" marT="4339" marB="0"/>
                </a:tc>
                <a:tc gridSpan="2">
                  <a:txBody>
                    <a:bodyPr/>
                    <a:lstStyle/>
                    <a:p>
                      <a:pPr marL="1905" marR="911860" indent="-6350" algn="ctr">
                        <a:lnSpc>
                          <a:spcPct val="107000"/>
                        </a:lnSpc>
                        <a:spcAft>
                          <a:spcPts val="0"/>
                        </a:spcAft>
                      </a:pPr>
                      <a:r>
                        <a:rPr lang="en-IN" sz="1800" dirty="0">
                          <a:effectLst/>
                          <a:latin typeface="+mj-lt"/>
                        </a:rPr>
                        <a:t>  </a:t>
                      </a:r>
                      <a:endParaRPr lang="en-IN" sz="2000" dirty="0">
                        <a:solidFill>
                          <a:srgbClr val="000000"/>
                        </a:solidFill>
                        <a:effectLst/>
                        <a:latin typeface="+mj-lt"/>
                        <a:ea typeface="Times New Roman" panose="02020603050405020304" pitchFamily="18" charset="0"/>
                        <a:cs typeface="Times New Roman" panose="02020603050405020304" pitchFamily="18" charset="0"/>
                      </a:endParaRPr>
                    </a:p>
                  </a:txBody>
                  <a:tcPr marL="35717" marR="21363" marT="4339" marB="0"/>
                </a:tc>
                <a:tc hMerge="1">
                  <a:txBody>
                    <a:bodyPr/>
                    <a:lstStyle/>
                    <a:p>
                      <a:endParaRPr lang="en-IN"/>
                    </a:p>
                  </a:txBody>
                  <a:tcPr/>
                </a:tc>
                <a:tc gridSpan="6">
                  <a:txBody>
                    <a:bodyPr/>
                    <a:lstStyle/>
                    <a:p>
                      <a:pPr marL="1905" marR="911860" indent="-6350" algn="ctr">
                        <a:lnSpc>
                          <a:spcPct val="107000"/>
                        </a:lnSpc>
                        <a:spcAft>
                          <a:spcPts val="0"/>
                        </a:spcAft>
                      </a:pPr>
                      <a:r>
                        <a:rPr lang="en-IN" sz="1800" dirty="0">
                          <a:effectLst/>
                          <a:latin typeface="+mj-lt"/>
                        </a:rPr>
                        <a:t>(Amount in ₹ in all tables) </a:t>
                      </a:r>
                      <a:endParaRPr lang="en-IN" sz="2000" dirty="0">
                        <a:solidFill>
                          <a:srgbClr val="000000"/>
                        </a:solidFill>
                        <a:effectLst/>
                        <a:latin typeface="+mj-lt"/>
                        <a:ea typeface="Times New Roman" panose="02020603050405020304" pitchFamily="18" charset="0"/>
                        <a:cs typeface="Times New Roman" panose="02020603050405020304" pitchFamily="18" charset="0"/>
                      </a:endParaRPr>
                    </a:p>
                  </a:txBody>
                  <a:tcPr marL="35717" marR="21363" marT="4339" marB="0" anchor="b"/>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498536252"/>
                  </a:ext>
                </a:extLst>
              </a:tr>
              <a:tr h="893031">
                <a:tc vMerge="1">
                  <a:txBody>
                    <a:bodyPr/>
                    <a:lstStyle/>
                    <a:p>
                      <a:endParaRPr lang="en-IN"/>
                    </a:p>
                  </a:txBody>
                  <a:tcPr/>
                </a:tc>
                <a:tc>
                  <a:txBody>
                    <a:bodyPr/>
                    <a:lstStyle/>
                    <a:p>
                      <a:pPr marL="6350" marR="27940" indent="-6350" algn="ctr">
                        <a:lnSpc>
                          <a:spcPct val="107000"/>
                        </a:lnSpc>
                        <a:spcAft>
                          <a:spcPts val="0"/>
                        </a:spcAft>
                      </a:pPr>
                      <a:r>
                        <a:rPr lang="en-IN" sz="1800" dirty="0">
                          <a:effectLst/>
                          <a:latin typeface="+mj-lt"/>
                        </a:rPr>
                        <a:t>Description</a:t>
                      </a:r>
                      <a:endParaRPr lang="en-IN" sz="2000" dirty="0">
                        <a:solidFill>
                          <a:srgbClr val="000000"/>
                        </a:solidFill>
                        <a:effectLst/>
                        <a:latin typeface="+mj-lt"/>
                        <a:ea typeface="Times New Roman" panose="02020603050405020304" pitchFamily="18" charset="0"/>
                        <a:cs typeface="Times New Roman" panose="02020603050405020304" pitchFamily="18" charset="0"/>
                      </a:endParaRPr>
                    </a:p>
                  </a:txBody>
                  <a:tcPr marL="35717" marR="21363" marT="4339" marB="0"/>
                </a:tc>
                <a:tc>
                  <a:txBody>
                    <a:bodyPr/>
                    <a:lstStyle/>
                    <a:p>
                      <a:pPr marL="6350" marR="27940" indent="-6350" algn="ctr">
                        <a:lnSpc>
                          <a:spcPct val="107000"/>
                        </a:lnSpc>
                        <a:spcAft>
                          <a:spcPts val="0"/>
                        </a:spcAft>
                      </a:pPr>
                      <a:r>
                        <a:rPr lang="en-IN" sz="1800" dirty="0">
                          <a:effectLst/>
                          <a:latin typeface="+mj-lt"/>
                        </a:rPr>
                        <a:t>Central Tax </a:t>
                      </a:r>
                      <a:endParaRPr lang="en-IN" sz="2000" dirty="0">
                        <a:solidFill>
                          <a:srgbClr val="000000"/>
                        </a:solidFill>
                        <a:effectLst/>
                        <a:latin typeface="+mj-lt"/>
                        <a:ea typeface="Times New Roman" panose="02020603050405020304" pitchFamily="18" charset="0"/>
                        <a:cs typeface="Times New Roman" panose="02020603050405020304" pitchFamily="18" charset="0"/>
                      </a:endParaRPr>
                    </a:p>
                  </a:txBody>
                  <a:tcPr marL="35717" marR="21363" marT="4339" marB="0"/>
                </a:tc>
                <a:tc>
                  <a:txBody>
                    <a:bodyPr/>
                    <a:lstStyle/>
                    <a:p>
                      <a:pPr marL="6350" marR="27305" indent="-6350" algn="ctr">
                        <a:lnSpc>
                          <a:spcPct val="107000"/>
                        </a:lnSpc>
                        <a:spcAft>
                          <a:spcPts val="0"/>
                        </a:spcAft>
                      </a:pPr>
                      <a:r>
                        <a:rPr lang="en-IN" sz="1800" dirty="0">
                          <a:effectLst/>
                          <a:latin typeface="+mj-lt"/>
                        </a:rPr>
                        <a:t>State </a:t>
                      </a:r>
                      <a:endParaRPr lang="en-IN" sz="2000" dirty="0">
                        <a:effectLst/>
                        <a:latin typeface="+mj-lt"/>
                      </a:endParaRPr>
                    </a:p>
                    <a:p>
                      <a:pPr marL="6350" marR="27305" indent="-6350" algn="ctr">
                        <a:lnSpc>
                          <a:spcPct val="107000"/>
                        </a:lnSpc>
                        <a:spcAft>
                          <a:spcPts val="0"/>
                        </a:spcAft>
                      </a:pPr>
                      <a:r>
                        <a:rPr lang="en-IN" sz="1800" dirty="0">
                          <a:effectLst/>
                          <a:latin typeface="+mj-lt"/>
                        </a:rPr>
                        <a:t>Tax / </a:t>
                      </a:r>
                      <a:endParaRPr lang="en-IN" sz="2000" dirty="0">
                        <a:effectLst/>
                        <a:latin typeface="+mj-lt"/>
                      </a:endParaRPr>
                    </a:p>
                    <a:p>
                      <a:pPr marL="6350" marR="29210" indent="-6350" algn="ctr">
                        <a:lnSpc>
                          <a:spcPct val="107000"/>
                        </a:lnSpc>
                        <a:spcAft>
                          <a:spcPts val="0"/>
                        </a:spcAft>
                      </a:pPr>
                      <a:r>
                        <a:rPr lang="en-IN" sz="1800" dirty="0">
                          <a:effectLst/>
                          <a:latin typeface="+mj-lt"/>
                        </a:rPr>
                        <a:t>UT </a:t>
                      </a:r>
                      <a:endParaRPr lang="en-IN" sz="2000" dirty="0">
                        <a:effectLst/>
                        <a:latin typeface="+mj-lt"/>
                      </a:endParaRPr>
                    </a:p>
                    <a:p>
                      <a:pPr marL="6350" marR="26670" indent="-6350" algn="ctr">
                        <a:lnSpc>
                          <a:spcPct val="107000"/>
                        </a:lnSpc>
                        <a:spcAft>
                          <a:spcPts val="0"/>
                        </a:spcAft>
                      </a:pPr>
                      <a:r>
                        <a:rPr lang="en-IN" sz="1800" dirty="0">
                          <a:effectLst/>
                          <a:latin typeface="+mj-lt"/>
                        </a:rPr>
                        <a:t>Tax </a:t>
                      </a:r>
                      <a:endParaRPr lang="en-IN" sz="2000" dirty="0">
                        <a:solidFill>
                          <a:srgbClr val="000000"/>
                        </a:solidFill>
                        <a:effectLst/>
                        <a:latin typeface="+mj-lt"/>
                        <a:ea typeface="Times New Roman" panose="02020603050405020304" pitchFamily="18" charset="0"/>
                        <a:cs typeface="Times New Roman" panose="02020603050405020304" pitchFamily="18" charset="0"/>
                      </a:endParaRPr>
                    </a:p>
                  </a:txBody>
                  <a:tcPr marL="35717" marR="21363" marT="4339" marB="0"/>
                </a:tc>
                <a:tc>
                  <a:txBody>
                    <a:bodyPr/>
                    <a:lstStyle/>
                    <a:p>
                      <a:pPr algn="ctr"/>
                      <a:r>
                        <a:rPr lang="en-IN" sz="1800" dirty="0">
                          <a:effectLst/>
                          <a:latin typeface="+mj-lt"/>
                        </a:rPr>
                        <a:t>Integrated Tax</a:t>
                      </a:r>
                      <a:endParaRPr lang="en-IN" sz="2400" dirty="0">
                        <a:latin typeface="+mj-lt"/>
                      </a:endParaRPr>
                    </a:p>
                  </a:txBody>
                  <a:tcPr marL="35717" marR="21363" marT="4339" marB="0"/>
                </a:tc>
                <a:tc>
                  <a:txBody>
                    <a:bodyPr/>
                    <a:lstStyle/>
                    <a:p>
                      <a:pPr algn="ctr"/>
                      <a:r>
                        <a:rPr lang="en-IN" sz="1800" dirty="0">
                          <a:effectLst/>
                          <a:latin typeface="+mj-lt"/>
                        </a:rPr>
                        <a:t>Cess </a:t>
                      </a:r>
                      <a:endParaRPr lang="en-IN" sz="2400" dirty="0">
                        <a:latin typeface="+mj-lt"/>
                      </a:endParaRPr>
                    </a:p>
                  </a:txBody>
                  <a:tcPr marL="35717" marR="21363" marT="4339" marB="0"/>
                </a:tc>
                <a:tc>
                  <a:txBody>
                    <a:bodyPr/>
                    <a:lstStyle/>
                    <a:p>
                      <a:pPr algn="ctr"/>
                      <a:r>
                        <a:rPr lang="en-IN" sz="1800" dirty="0">
                          <a:effectLst/>
                          <a:latin typeface="+mj-lt"/>
                        </a:rPr>
                        <a:t>Interest</a:t>
                      </a:r>
                      <a:endParaRPr lang="en-IN" sz="2400" dirty="0">
                        <a:latin typeface="+mj-lt"/>
                      </a:endParaRPr>
                    </a:p>
                  </a:txBody>
                  <a:tcPr marL="35717" marR="21363" marT="4339" marB="0"/>
                </a:tc>
                <a:tc>
                  <a:txBody>
                    <a:bodyPr/>
                    <a:lstStyle/>
                    <a:p>
                      <a:pPr algn="ctr"/>
                      <a:r>
                        <a:rPr lang="en-IN" sz="1800" dirty="0">
                          <a:latin typeface="+mj-lt"/>
                        </a:rPr>
                        <a:t>Penalty</a:t>
                      </a:r>
                    </a:p>
                  </a:txBody>
                  <a:tcPr marL="35717" marR="21363" marT="4339" marB="0"/>
                </a:tc>
                <a:tc>
                  <a:txBody>
                    <a:bodyPr/>
                    <a:lstStyle/>
                    <a:p>
                      <a:pPr algn="ctr"/>
                      <a:r>
                        <a:rPr lang="en-IN" sz="1800" dirty="0">
                          <a:latin typeface="+mj-lt"/>
                        </a:rPr>
                        <a:t>Late fee/ others</a:t>
                      </a:r>
                    </a:p>
                  </a:txBody>
                  <a:tcPr marL="35717" marR="21363" marT="4339" marB="0"/>
                </a:tc>
                <a:extLst>
                  <a:ext uri="{0D108BD9-81ED-4DB2-BD59-A6C34878D82A}">
                    <a16:rowId xmlns:a16="http://schemas.microsoft.com/office/drawing/2014/main" val="355347343"/>
                  </a:ext>
                </a:extLst>
              </a:tr>
              <a:tr h="188931">
                <a:tc vMerge="1">
                  <a:txBody>
                    <a:bodyPr/>
                    <a:lstStyle/>
                    <a:p>
                      <a:endParaRPr lang="en-IN"/>
                    </a:p>
                  </a:txBody>
                  <a:tcPr/>
                </a:tc>
                <a:tc>
                  <a:txBody>
                    <a:bodyPr/>
                    <a:lstStyle/>
                    <a:p>
                      <a:pPr marL="6350" marR="28575" indent="-6350" algn="ctr">
                        <a:lnSpc>
                          <a:spcPct val="107000"/>
                        </a:lnSpc>
                        <a:spcAft>
                          <a:spcPts val="0"/>
                        </a:spcAft>
                      </a:pPr>
                      <a:r>
                        <a:rPr lang="en-IN" sz="1800" dirty="0">
                          <a:effectLst/>
                          <a:latin typeface="+mj-lt"/>
                        </a:rPr>
                        <a:t>1 </a:t>
                      </a:r>
                      <a:endParaRPr lang="en-IN" sz="1800" dirty="0">
                        <a:solidFill>
                          <a:srgbClr val="000000"/>
                        </a:solidFill>
                        <a:effectLst/>
                        <a:latin typeface="+mj-lt"/>
                        <a:ea typeface="Times New Roman" panose="02020603050405020304" pitchFamily="18" charset="0"/>
                        <a:cs typeface="Times New Roman" panose="02020603050405020304" pitchFamily="18" charset="0"/>
                      </a:endParaRPr>
                    </a:p>
                  </a:txBody>
                  <a:tcPr marL="35717" marR="21363" marT="4339" marB="0"/>
                </a:tc>
                <a:tc>
                  <a:txBody>
                    <a:bodyPr/>
                    <a:lstStyle/>
                    <a:p>
                      <a:pPr marL="6350" marR="28575" indent="-6350" algn="ctr">
                        <a:lnSpc>
                          <a:spcPct val="107000"/>
                        </a:lnSpc>
                        <a:spcAft>
                          <a:spcPts val="0"/>
                        </a:spcAft>
                      </a:pPr>
                      <a:r>
                        <a:rPr lang="en-IN" sz="1800" dirty="0">
                          <a:effectLst/>
                          <a:latin typeface="+mj-lt"/>
                        </a:rPr>
                        <a:t>2 </a:t>
                      </a:r>
                      <a:endParaRPr lang="en-IN" sz="1800" dirty="0">
                        <a:solidFill>
                          <a:srgbClr val="000000"/>
                        </a:solidFill>
                        <a:effectLst/>
                        <a:latin typeface="+mj-lt"/>
                        <a:ea typeface="Times New Roman" panose="02020603050405020304" pitchFamily="18" charset="0"/>
                        <a:cs typeface="Times New Roman" panose="02020603050405020304" pitchFamily="18" charset="0"/>
                      </a:endParaRPr>
                    </a:p>
                  </a:txBody>
                  <a:tcPr marL="35717" marR="21363" marT="4339" marB="0"/>
                </a:tc>
                <a:tc>
                  <a:txBody>
                    <a:bodyPr/>
                    <a:lstStyle/>
                    <a:p>
                      <a:pPr marL="6350" marR="28575" indent="-6350" algn="ctr">
                        <a:lnSpc>
                          <a:spcPct val="107000"/>
                        </a:lnSpc>
                        <a:spcAft>
                          <a:spcPts val="0"/>
                        </a:spcAft>
                      </a:pPr>
                      <a:r>
                        <a:rPr lang="en-IN" sz="1800" dirty="0">
                          <a:effectLst/>
                          <a:latin typeface="+mj-lt"/>
                        </a:rPr>
                        <a:t>3 </a:t>
                      </a:r>
                      <a:endParaRPr lang="en-IN" sz="1800" dirty="0">
                        <a:solidFill>
                          <a:srgbClr val="000000"/>
                        </a:solidFill>
                        <a:effectLst/>
                        <a:latin typeface="+mj-lt"/>
                        <a:ea typeface="Times New Roman" panose="02020603050405020304" pitchFamily="18" charset="0"/>
                        <a:cs typeface="Times New Roman" panose="02020603050405020304" pitchFamily="18" charset="0"/>
                      </a:endParaRPr>
                    </a:p>
                  </a:txBody>
                  <a:tcPr marL="35717" marR="21363" marT="4339" marB="0"/>
                </a:tc>
                <a:tc>
                  <a:txBody>
                    <a:bodyPr/>
                    <a:lstStyle/>
                    <a:p>
                      <a:pPr marL="6350" marR="28575" indent="-6350" algn="ctr">
                        <a:lnSpc>
                          <a:spcPct val="107000"/>
                        </a:lnSpc>
                        <a:spcAft>
                          <a:spcPts val="0"/>
                        </a:spcAft>
                      </a:pPr>
                      <a:r>
                        <a:rPr lang="en-IN" sz="1800" dirty="0">
                          <a:effectLst/>
                          <a:latin typeface="+mj-lt"/>
                        </a:rPr>
                        <a:t>     4 </a:t>
                      </a:r>
                      <a:endParaRPr lang="en-IN" sz="1800" dirty="0">
                        <a:solidFill>
                          <a:srgbClr val="000000"/>
                        </a:solidFill>
                        <a:effectLst/>
                        <a:latin typeface="+mj-lt"/>
                        <a:ea typeface="Times New Roman" panose="02020603050405020304" pitchFamily="18" charset="0"/>
                        <a:cs typeface="Times New Roman" panose="02020603050405020304" pitchFamily="18" charset="0"/>
                      </a:endParaRPr>
                    </a:p>
                  </a:txBody>
                  <a:tcPr marL="35717" marR="21363" marT="4339" marB="0"/>
                </a:tc>
                <a:tc>
                  <a:txBody>
                    <a:bodyPr/>
                    <a:lstStyle/>
                    <a:p>
                      <a:pPr algn="ctr"/>
                      <a:r>
                        <a:rPr lang="en-IN" sz="1800" dirty="0">
                          <a:effectLst/>
                          <a:latin typeface="+mj-lt"/>
                        </a:rPr>
                        <a:t>5 </a:t>
                      </a:r>
                      <a:endParaRPr lang="en-IN" sz="1800" dirty="0">
                        <a:latin typeface="+mj-lt"/>
                      </a:endParaRPr>
                    </a:p>
                  </a:txBody>
                  <a:tcPr marL="35717" marR="21363" marT="4339" marB="0"/>
                </a:tc>
                <a:tc>
                  <a:txBody>
                    <a:bodyPr/>
                    <a:lstStyle/>
                    <a:p>
                      <a:pPr algn="ctr"/>
                      <a:r>
                        <a:rPr lang="en-IN" sz="1800" dirty="0">
                          <a:effectLst/>
                          <a:latin typeface="+mj-lt"/>
                        </a:rPr>
                        <a:t>6 </a:t>
                      </a:r>
                      <a:endParaRPr lang="en-IN" sz="1800" dirty="0">
                        <a:latin typeface="+mj-lt"/>
                      </a:endParaRPr>
                    </a:p>
                  </a:txBody>
                  <a:tcPr marL="35717" marR="21363" marT="4339" marB="0"/>
                </a:tc>
                <a:tc>
                  <a:txBody>
                    <a:bodyPr/>
                    <a:lstStyle/>
                    <a:p>
                      <a:pPr algn="ctr"/>
                      <a:r>
                        <a:rPr lang="en-IN" sz="1800" dirty="0">
                          <a:latin typeface="+mj-lt"/>
                        </a:rPr>
                        <a:t>7</a:t>
                      </a:r>
                    </a:p>
                  </a:txBody>
                  <a:tcPr marL="35717" marR="21363" marT="4339" marB="0"/>
                </a:tc>
                <a:tc>
                  <a:txBody>
                    <a:bodyPr/>
                    <a:lstStyle/>
                    <a:p>
                      <a:pPr algn="ctr"/>
                      <a:r>
                        <a:rPr lang="en-IN" sz="1800" dirty="0">
                          <a:latin typeface="+mj-lt"/>
                        </a:rPr>
                        <a:t>8</a:t>
                      </a:r>
                    </a:p>
                  </a:txBody>
                  <a:tcPr marL="35717" marR="21363" marT="4339" marB="0"/>
                </a:tc>
                <a:extLst>
                  <a:ext uri="{0D108BD9-81ED-4DB2-BD59-A6C34878D82A}">
                    <a16:rowId xmlns:a16="http://schemas.microsoft.com/office/drawing/2014/main" val="362550323"/>
                  </a:ext>
                </a:extLst>
              </a:tr>
              <a:tr h="211366">
                <a:tc>
                  <a:txBody>
                    <a:bodyPr/>
                    <a:lstStyle/>
                    <a:p>
                      <a:pPr marL="6350" marR="29845" indent="-6350" algn="just">
                        <a:lnSpc>
                          <a:spcPct val="107000"/>
                        </a:lnSpc>
                        <a:spcAft>
                          <a:spcPts val="0"/>
                        </a:spcAft>
                      </a:pPr>
                      <a:r>
                        <a:rPr lang="en-IN" sz="1800" dirty="0">
                          <a:solidFill>
                            <a:schemeClr val="bg1"/>
                          </a:solidFill>
                          <a:effectLst/>
                          <a:latin typeface="+mj-lt"/>
                          <a:ea typeface="Times New Roman" panose="02020603050405020304" pitchFamily="18" charset="0"/>
                          <a:cs typeface="Times New Roman" panose="02020603050405020304" pitchFamily="18" charset="0"/>
                        </a:rPr>
                        <a:t>15</a:t>
                      </a:r>
                      <a:endParaRPr lang="en-IN" sz="2000" dirty="0">
                        <a:solidFill>
                          <a:schemeClr val="bg1"/>
                        </a:solidFill>
                        <a:effectLst/>
                        <a:latin typeface="+mj-lt"/>
                        <a:ea typeface="Times New Roman" panose="02020603050405020304" pitchFamily="18" charset="0"/>
                        <a:cs typeface="Times New Roman" panose="02020603050405020304" pitchFamily="18" charset="0"/>
                      </a:endParaRPr>
                    </a:p>
                  </a:txBody>
                  <a:tcPr marL="35717" marR="21363" marT="4339" marB="0">
                    <a:solidFill>
                      <a:srgbClr val="1D5996"/>
                    </a:solidFill>
                  </a:tcPr>
                </a:tc>
                <a:tc gridSpan="8">
                  <a:txBody>
                    <a:bodyPr/>
                    <a:lstStyle/>
                    <a:p>
                      <a:pPr marL="635" marR="911860" indent="-6350" algn="just">
                        <a:lnSpc>
                          <a:spcPct val="107000"/>
                        </a:lnSpc>
                        <a:spcAft>
                          <a:spcPts val="0"/>
                        </a:spcAft>
                      </a:pPr>
                      <a:r>
                        <a:rPr lang="en-US" sz="2000" dirty="0">
                          <a:solidFill>
                            <a:schemeClr val="bg1"/>
                          </a:solidFill>
                          <a:effectLst/>
                          <a:latin typeface="+mj-lt"/>
                          <a:ea typeface="Times New Roman" panose="02020603050405020304" pitchFamily="18" charset="0"/>
                          <a:cs typeface="Times New Roman" panose="02020603050405020304" pitchFamily="18" charset="0"/>
                        </a:rPr>
                        <a:t>Particulars of Demands and Refunds </a:t>
                      </a:r>
                      <a:endParaRPr lang="en-IN" sz="2000" dirty="0">
                        <a:solidFill>
                          <a:schemeClr val="bg1"/>
                        </a:solidFill>
                        <a:effectLst/>
                        <a:latin typeface="+mj-lt"/>
                        <a:ea typeface="Times New Roman" panose="02020603050405020304" pitchFamily="18" charset="0"/>
                        <a:cs typeface="Times New Roman" panose="02020603050405020304" pitchFamily="18" charset="0"/>
                      </a:endParaRPr>
                    </a:p>
                  </a:txBody>
                  <a:tcPr marL="35717" marR="21363" marT="4339" marB="0">
                    <a:solidFill>
                      <a:srgbClr val="1D5996"/>
                    </a:solidFill>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798934772"/>
                  </a:ext>
                </a:extLst>
              </a:tr>
              <a:tr h="576000">
                <a:tc>
                  <a:txBody>
                    <a:bodyPr/>
                    <a:lstStyle/>
                    <a:p>
                      <a:pPr marL="6350" marR="29210" indent="-6350" algn="just">
                        <a:lnSpc>
                          <a:spcPct val="107000"/>
                        </a:lnSpc>
                        <a:spcAft>
                          <a:spcPts val="0"/>
                        </a:spcAft>
                      </a:pPr>
                      <a:r>
                        <a:rPr lang="en-IN" sz="2000" dirty="0">
                          <a:solidFill>
                            <a:schemeClr val="tx1"/>
                          </a:solidFill>
                          <a:effectLst/>
                          <a:latin typeface="+mj-lt"/>
                          <a:ea typeface="Times New Roman" panose="02020603050405020304" pitchFamily="18" charset="0"/>
                          <a:cs typeface="Times New Roman" panose="02020603050405020304" pitchFamily="18" charset="0"/>
                        </a:rPr>
                        <a:t>E</a:t>
                      </a:r>
                    </a:p>
                  </a:txBody>
                  <a:tcPr marL="35717" marR="21363" marT="4339" marB="0" anchor="ctr">
                    <a:solidFill>
                      <a:srgbClr val="B2B2B2"/>
                    </a:solidFill>
                  </a:tcPr>
                </a:tc>
                <a:tc>
                  <a:txBody>
                    <a:bodyPr/>
                    <a:lstStyle/>
                    <a:p>
                      <a:pPr marL="635" marR="911860" indent="-6350" algn="just">
                        <a:lnSpc>
                          <a:spcPct val="107000"/>
                        </a:lnSpc>
                        <a:spcAft>
                          <a:spcPts val="0"/>
                        </a:spcAft>
                      </a:pPr>
                      <a:r>
                        <a:rPr lang="en-IN" sz="1800" dirty="0">
                          <a:effectLst/>
                          <a:latin typeface="+mj-lt"/>
                        </a:rPr>
                        <a:t>Total demand of taxes </a:t>
                      </a:r>
                    </a:p>
                  </a:txBody>
                  <a:tcPr marL="35717" marR="21363" marT="4339" marB="0">
                    <a:solidFill>
                      <a:srgbClr val="E0E0E0"/>
                    </a:solidFill>
                  </a:tcPr>
                </a:tc>
                <a:tc rowSpan="3" gridSpan="7">
                  <a:txBody>
                    <a:bodyPr/>
                    <a:lstStyle/>
                    <a:p>
                      <a:pPr marL="635" marR="911860" indent="-6350" algn="just">
                        <a:lnSpc>
                          <a:spcPct val="107000"/>
                        </a:lnSpc>
                        <a:spcAft>
                          <a:spcPts val="0"/>
                        </a:spcAft>
                      </a:pPr>
                      <a:r>
                        <a:rPr lang="en-US" sz="2400" b="1" dirty="0">
                          <a:solidFill>
                            <a:srgbClr val="000000"/>
                          </a:solidFill>
                          <a:effectLst/>
                          <a:latin typeface="+mj-lt"/>
                          <a:ea typeface="Times New Roman" panose="02020603050405020304" pitchFamily="18" charset="0"/>
                          <a:cs typeface="Times New Roman" panose="02020603050405020304" pitchFamily="18" charset="0"/>
                        </a:rPr>
                        <a:t>Aggregate value of demands of taxes for which an order confirming the demand has been issued by the adjudicating authority shall be declared here. </a:t>
                      </a:r>
                    </a:p>
                    <a:p>
                      <a:pPr marL="635" marR="911860" indent="-6350" algn="just">
                        <a:lnSpc>
                          <a:spcPct val="107000"/>
                        </a:lnSpc>
                        <a:spcAft>
                          <a:spcPts val="0"/>
                        </a:spcAft>
                      </a:pPr>
                      <a:r>
                        <a:rPr lang="en-US" sz="2400" b="1" dirty="0">
                          <a:solidFill>
                            <a:srgbClr val="000000"/>
                          </a:solidFill>
                          <a:effectLst/>
                          <a:latin typeface="+mj-lt"/>
                          <a:ea typeface="Times New Roman" panose="02020603050405020304" pitchFamily="18" charset="0"/>
                          <a:cs typeface="Times New Roman" panose="02020603050405020304" pitchFamily="18" charset="0"/>
                        </a:rPr>
                        <a:t>Aggregate value of taxes paid out of the total value of confirmed demand as declared in 15E above shall be declared here</a:t>
                      </a:r>
                      <a:r>
                        <a:rPr lang="en-US" sz="2400" b="1">
                          <a:solidFill>
                            <a:srgbClr val="000000"/>
                          </a:solidFill>
                          <a:effectLst/>
                          <a:latin typeface="+mj-lt"/>
                          <a:ea typeface="Times New Roman" panose="02020603050405020304" pitchFamily="18" charset="0"/>
                          <a:cs typeface="Times New Roman" panose="02020603050405020304" pitchFamily="18" charset="0"/>
                        </a:rPr>
                        <a:t>. </a:t>
                      </a:r>
                    </a:p>
                    <a:p>
                      <a:pPr marL="635" marR="911860" indent="-6350" algn="just">
                        <a:lnSpc>
                          <a:spcPct val="107000"/>
                        </a:lnSpc>
                        <a:spcAft>
                          <a:spcPts val="0"/>
                        </a:spcAft>
                      </a:pPr>
                      <a:r>
                        <a:rPr lang="en-US" sz="2400" b="1" dirty="0">
                          <a:solidFill>
                            <a:srgbClr val="000000"/>
                          </a:solidFill>
                          <a:effectLst/>
                          <a:latin typeface="+mj-lt"/>
                          <a:ea typeface="Times New Roman" panose="02020603050405020304" pitchFamily="18" charset="0"/>
                          <a:cs typeface="Times New Roman" panose="02020603050405020304" pitchFamily="18" charset="0"/>
                        </a:rPr>
                        <a:t>Aggregate value of demands pending recovery out of 15E above shall be declared here</a:t>
                      </a:r>
                    </a:p>
                    <a:p>
                      <a:pPr marL="635" marR="911860" indent="-6350" algn="just">
                        <a:lnSpc>
                          <a:spcPct val="107000"/>
                        </a:lnSpc>
                        <a:spcAft>
                          <a:spcPts val="0"/>
                        </a:spcAft>
                      </a:pPr>
                      <a:endParaRPr lang="en-IN" sz="2000" dirty="0">
                        <a:solidFill>
                          <a:srgbClr val="000000"/>
                        </a:solidFill>
                        <a:effectLst/>
                        <a:latin typeface="+mj-lt"/>
                        <a:ea typeface="Times New Roman" panose="02020603050405020304" pitchFamily="18" charset="0"/>
                        <a:cs typeface="Times New Roman" panose="02020603050405020304" pitchFamily="18" charset="0"/>
                      </a:endParaRPr>
                    </a:p>
                  </a:txBody>
                  <a:tcPr marL="35717" marR="21363" marT="4339" marB="0" anchor="b">
                    <a:solidFill>
                      <a:srgbClr val="E0E0E0"/>
                    </a:solidFill>
                  </a:tcPr>
                </a:tc>
                <a:tc rowSpan="3" hMerge="1">
                  <a:txBody>
                    <a:bodyPr/>
                    <a:lstStyle/>
                    <a:p>
                      <a:pPr marL="635" marR="911860" indent="-6350" algn="l">
                        <a:lnSpc>
                          <a:spcPct val="107000"/>
                        </a:lnSpc>
                        <a:spcAft>
                          <a:spcPts val="0"/>
                        </a:spcAft>
                      </a:pPr>
                      <a:endParaRPr lang="en-IN" sz="1400" dirty="0">
                        <a:effectLst/>
                      </a:endParaRPr>
                    </a:p>
                  </a:txBody>
                  <a:tcPr marL="35717" marR="21363" marT="4339" marB="0">
                    <a:solidFill>
                      <a:srgbClr val="E0E0E0"/>
                    </a:solidFill>
                  </a:tcPr>
                </a:tc>
                <a:tc rowSpan="3" hMerge="1">
                  <a:txBody>
                    <a:bodyPr/>
                    <a:lstStyle/>
                    <a:p>
                      <a:endParaRPr lang="en-IN"/>
                    </a:p>
                  </a:txBody>
                  <a:tcPr/>
                </a:tc>
                <a:tc rowSpan="3" hMerge="1">
                  <a:txBody>
                    <a:bodyPr/>
                    <a:lstStyle/>
                    <a:p>
                      <a:endParaRPr lang="en-IN"/>
                    </a:p>
                  </a:txBody>
                  <a:tcPr/>
                </a:tc>
                <a:tc rowSpan="3" hMerge="1">
                  <a:txBody>
                    <a:bodyPr/>
                    <a:lstStyle/>
                    <a:p>
                      <a:endParaRPr lang="en-IN" dirty="0"/>
                    </a:p>
                  </a:txBody>
                  <a:tcPr marL="35717" marR="21363" marT="4339" marB="0" anchor="b">
                    <a:solidFill>
                      <a:srgbClr val="B2B2B2"/>
                    </a:solidFill>
                  </a:tcPr>
                </a:tc>
                <a:tc rowSpan="3" hMerge="1">
                  <a:txBody>
                    <a:bodyPr/>
                    <a:lstStyle/>
                    <a:p>
                      <a:endParaRPr lang="en-IN"/>
                    </a:p>
                  </a:txBody>
                  <a:tcPr/>
                </a:tc>
                <a:tc rowSpan="3" hMerge="1">
                  <a:txBody>
                    <a:bodyPr/>
                    <a:lstStyle/>
                    <a:p>
                      <a:endParaRPr lang="en-IN"/>
                    </a:p>
                  </a:txBody>
                  <a:tcPr marL="35717" marR="21363" marT="4339" marB="0" anchor="b">
                    <a:solidFill>
                      <a:srgbClr val="B2B2B2"/>
                    </a:solidFill>
                  </a:tcPr>
                </a:tc>
                <a:extLst>
                  <a:ext uri="{0D108BD9-81ED-4DB2-BD59-A6C34878D82A}">
                    <a16:rowId xmlns:a16="http://schemas.microsoft.com/office/drawing/2014/main" val="3624003055"/>
                  </a:ext>
                </a:extLst>
              </a:tr>
              <a:tr h="863775">
                <a:tc>
                  <a:txBody>
                    <a:bodyPr/>
                    <a:lstStyle/>
                    <a:p>
                      <a:pPr marL="6350" marR="29210" indent="-6350" algn="just">
                        <a:lnSpc>
                          <a:spcPct val="107000"/>
                        </a:lnSpc>
                        <a:spcAft>
                          <a:spcPts val="0"/>
                        </a:spcAft>
                      </a:pPr>
                      <a:r>
                        <a:rPr lang="en-IN" sz="2000" dirty="0">
                          <a:solidFill>
                            <a:schemeClr val="tx1"/>
                          </a:solidFill>
                          <a:effectLst/>
                          <a:latin typeface="+mj-lt"/>
                          <a:ea typeface="Times New Roman" panose="02020603050405020304" pitchFamily="18" charset="0"/>
                          <a:cs typeface="Times New Roman" panose="02020603050405020304" pitchFamily="18" charset="0"/>
                        </a:rPr>
                        <a:t>F</a:t>
                      </a:r>
                    </a:p>
                  </a:txBody>
                  <a:tcPr marL="35717" marR="21363" marT="4339" marB="0" anchor="ctr">
                    <a:solidFill>
                      <a:srgbClr val="B2B2B2"/>
                    </a:solidFill>
                  </a:tcPr>
                </a:tc>
                <a:tc>
                  <a:txBody>
                    <a:bodyPr/>
                    <a:lstStyle/>
                    <a:p>
                      <a:pPr marL="635" marR="911860" indent="-6350" algn="just">
                        <a:lnSpc>
                          <a:spcPct val="107000"/>
                        </a:lnSpc>
                        <a:spcAft>
                          <a:spcPts val="0"/>
                        </a:spcAft>
                      </a:pPr>
                      <a:r>
                        <a:rPr lang="en-US" sz="1800" dirty="0">
                          <a:effectLst/>
                          <a:latin typeface="+mj-lt"/>
                        </a:rPr>
                        <a:t>Total taxes paid in respect of E above </a:t>
                      </a:r>
                      <a:endParaRPr lang="en-IN" sz="1800" dirty="0">
                        <a:effectLst/>
                        <a:latin typeface="+mj-lt"/>
                      </a:endParaRPr>
                    </a:p>
                  </a:txBody>
                  <a:tcPr marL="35717" marR="21363" marT="4339" marB="0">
                    <a:solidFill>
                      <a:srgbClr val="E0E0E0"/>
                    </a:solidFill>
                  </a:tcPr>
                </a:tc>
                <a:tc gridSpan="7" vMerge="1">
                  <a:txBody>
                    <a:bodyPr/>
                    <a:lstStyle/>
                    <a:p>
                      <a:pPr marL="635" marR="911860" indent="-6350" algn="just">
                        <a:lnSpc>
                          <a:spcPct val="107000"/>
                        </a:lnSpc>
                        <a:spcAft>
                          <a:spcPts val="0"/>
                        </a:spcAft>
                      </a:pPr>
                      <a:endParaRPr lang="en-IN" dirty="0"/>
                    </a:p>
                  </a:txBody>
                  <a:tcPr marL="35717" marR="21363" marT="4339" marB="0" anchor="b">
                    <a:solidFill>
                      <a:srgbClr val="E0E0E0"/>
                    </a:solidFill>
                  </a:tcPr>
                </a:tc>
                <a:tc hMerge="1" vMerge="1">
                  <a:txBody>
                    <a:bodyPr/>
                    <a:lstStyle/>
                    <a:p>
                      <a:pPr marL="635" marR="911860" indent="-6350" algn="l">
                        <a:lnSpc>
                          <a:spcPct val="107000"/>
                        </a:lnSpc>
                        <a:spcAft>
                          <a:spcPts val="0"/>
                        </a:spcAft>
                      </a:pPr>
                      <a:endParaRPr lang="en-IN" sz="1400" dirty="0">
                        <a:effectLst/>
                      </a:endParaRPr>
                    </a:p>
                  </a:txBody>
                  <a:tcPr marL="35717" marR="21363" marT="4339" marB="0">
                    <a:solidFill>
                      <a:srgbClr val="E0E0E0"/>
                    </a:solidFill>
                  </a:tcPr>
                </a:tc>
                <a:tc hMerge="1" vMerge="1">
                  <a:txBody>
                    <a:bodyPr/>
                    <a:lstStyle/>
                    <a:p>
                      <a:endParaRPr lang="en-IN"/>
                    </a:p>
                  </a:txBody>
                  <a:tcPr/>
                </a:tc>
                <a:tc hMerge="1" vMerge="1">
                  <a:txBody>
                    <a:bodyPr/>
                    <a:lstStyle/>
                    <a:p>
                      <a:endParaRPr lang="en-IN"/>
                    </a:p>
                  </a:txBody>
                  <a:tcPr/>
                </a:tc>
                <a:tc hMerge="1" vMerge="1">
                  <a:txBody>
                    <a:bodyPr/>
                    <a:lstStyle/>
                    <a:p>
                      <a:endParaRPr lang="en-IN" dirty="0"/>
                    </a:p>
                  </a:txBody>
                  <a:tcPr marL="35717" marR="21363" marT="4339" marB="0" anchor="b">
                    <a:solidFill>
                      <a:srgbClr val="B2B2B2"/>
                    </a:solidFill>
                  </a:tcPr>
                </a:tc>
                <a:tc hMerge="1" vMerge="1">
                  <a:txBody>
                    <a:bodyPr/>
                    <a:lstStyle/>
                    <a:p>
                      <a:endParaRPr lang="en-IN"/>
                    </a:p>
                  </a:txBody>
                  <a:tcPr/>
                </a:tc>
                <a:tc hMerge="1" vMerge="1">
                  <a:txBody>
                    <a:bodyPr/>
                    <a:lstStyle/>
                    <a:p>
                      <a:endParaRPr lang="en-IN" dirty="0"/>
                    </a:p>
                  </a:txBody>
                  <a:tcPr marL="35717" marR="21363" marT="4339" marB="0" anchor="b">
                    <a:solidFill>
                      <a:srgbClr val="B2B2B2"/>
                    </a:solidFill>
                  </a:tcPr>
                </a:tc>
                <a:extLst>
                  <a:ext uri="{0D108BD9-81ED-4DB2-BD59-A6C34878D82A}">
                    <a16:rowId xmlns:a16="http://schemas.microsoft.com/office/drawing/2014/main" val="2517124772"/>
                  </a:ext>
                </a:extLst>
              </a:tr>
              <a:tr h="804300">
                <a:tc>
                  <a:txBody>
                    <a:bodyPr/>
                    <a:lstStyle/>
                    <a:p>
                      <a:pPr algn="just"/>
                      <a:r>
                        <a:rPr lang="en-IN" sz="2000" dirty="0">
                          <a:solidFill>
                            <a:schemeClr val="tx1"/>
                          </a:solidFill>
                          <a:effectLst/>
                          <a:latin typeface="+mj-lt"/>
                          <a:cs typeface="Times New Roman" panose="02020603050405020304" pitchFamily="18" charset="0"/>
                        </a:rPr>
                        <a:t>G</a:t>
                      </a:r>
                      <a:endParaRPr lang="en-IN" sz="2400" dirty="0">
                        <a:latin typeface="+mj-lt"/>
                      </a:endParaRPr>
                    </a:p>
                  </a:txBody>
                  <a:tcPr marL="35717" marR="21363" marT="4339" marB="0" anchor="ctr">
                    <a:solidFill>
                      <a:srgbClr val="B2B2B2"/>
                    </a:solidFill>
                  </a:tcPr>
                </a:tc>
                <a:tc>
                  <a:txBody>
                    <a:bodyPr/>
                    <a:lstStyle/>
                    <a:p>
                      <a:pPr marL="635" marR="911860" indent="-6350" algn="just">
                        <a:lnSpc>
                          <a:spcPct val="107000"/>
                        </a:lnSpc>
                        <a:spcAft>
                          <a:spcPts val="0"/>
                        </a:spcAft>
                      </a:pPr>
                      <a:r>
                        <a:rPr lang="en-US" sz="1800" dirty="0">
                          <a:effectLst/>
                          <a:latin typeface="+mj-lt"/>
                        </a:rPr>
                        <a:t>Total demands pending out of E above </a:t>
                      </a:r>
                      <a:endParaRPr lang="en-IN" sz="1800" dirty="0">
                        <a:effectLst/>
                        <a:latin typeface="+mj-lt"/>
                      </a:endParaRPr>
                    </a:p>
                  </a:txBody>
                  <a:tcPr marL="35717" marR="21363" marT="4339" marB="0">
                    <a:solidFill>
                      <a:srgbClr val="E0E0E0"/>
                    </a:solidFill>
                  </a:tcPr>
                </a:tc>
                <a:tc gridSpan="7" vMerge="1">
                  <a:txBody>
                    <a:bodyPr/>
                    <a:lstStyle/>
                    <a:p>
                      <a:endParaRPr lang="en-IN"/>
                    </a:p>
                  </a:txBody>
                  <a:tcPr/>
                </a:tc>
                <a:tc hMerge="1" vMerge="1">
                  <a:txBody>
                    <a:bodyPr/>
                    <a:lstStyle/>
                    <a:p>
                      <a:endParaRPr lang="en-IN"/>
                    </a:p>
                  </a:txBody>
                  <a:tcPr/>
                </a:tc>
                <a:tc hMerge="1" vMerge="1">
                  <a:txBody>
                    <a:bodyPr/>
                    <a:lstStyle/>
                    <a:p>
                      <a:endParaRPr lang="en-IN"/>
                    </a:p>
                  </a:txBody>
                  <a:tcPr/>
                </a:tc>
                <a:tc hMerge="1" vMerge="1">
                  <a:txBody>
                    <a:bodyPr/>
                    <a:lstStyle/>
                    <a:p>
                      <a:endParaRPr lang="en-IN"/>
                    </a:p>
                  </a:txBody>
                  <a:tcPr/>
                </a:tc>
                <a:tc hMerge="1" vMerge="1">
                  <a:txBody>
                    <a:bodyPr/>
                    <a:lstStyle/>
                    <a:p>
                      <a:endParaRPr lang="en-IN" dirty="0"/>
                    </a:p>
                  </a:txBody>
                  <a:tcPr marL="35717" marR="21363" marT="4339" marB="0" anchor="b">
                    <a:solidFill>
                      <a:srgbClr val="B2B2B2"/>
                    </a:solidFill>
                  </a:tcPr>
                </a:tc>
                <a:tc hMerge="1" vMerge="1">
                  <a:txBody>
                    <a:bodyPr/>
                    <a:lstStyle/>
                    <a:p>
                      <a:endParaRPr lang="en-IN"/>
                    </a:p>
                  </a:txBody>
                  <a:tcPr/>
                </a:tc>
                <a:tc hMerge="1" vMerge="1">
                  <a:txBody>
                    <a:bodyPr/>
                    <a:lstStyle/>
                    <a:p>
                      <a:endParaRPr lang="en-IN" dirty="0"/>
                    </a:p>
                  </a:txBody>
                  <a:tcPr marL="35717" marR="21363" marT="4339" marB="0" anchor="b">
                    <a:solidFill>
                      <a:srgbClr val="B2B2B2"/>
                    </a:solidFill>
                  </a:tcPr>
                </a:tc>
                <a:extLst>
                  <a:ext uri="{0D108BD9-81ED-4DB2-BD59-A6C34878D82A}">
                    <a16:rowId xmlns:a16="http://schemas.microsoft.com/office/drawing/2014/main" val="1984423833"/>
                  </a:ext>
                </a:extLst>
              </a:tr>
            </a:tbl>
          </a:graphicData>
        </a:graphic>
      </p:graphicFrame>
      <p:sp>
        <p:nvSpPr>
          <p:cNvPr id="3" name="Footer Placeholder 2">
            <a:extLst>
              <a:ext uri="{FF2B5EF4-FFF2-40B4-BE49-F238E27FC236}">
                <a16:creationId xmlns:a16="http://schemas.microsoft.com/office/drawing/2014/main" id="{2E4553F0-FC41-49F0-855C-BF0728D40833}"/>
              </a:ext>
            </a:extLst>
          </p:cNvPr>
          <p:cNvSpPr>
            <a:spLocks noGrp="1"/>
          </p:cNvSpPr>
          <p:nvPr>
            <p:ph type="ftr" sz="quarter" idx="11"/>
          </p:nvPr>
        </p:nvSpPr>
        <p:spPr/>
        <p:txBody>
          <a:bodyPr/>
          <a:lstStyle/>
          <a:p>
            <a:r>
              <a:rPr lang="pt-BR"/>
              <a:t>S &amp; Y</a:t>
            </a:r>
            <a:endParaRPr lang="en-IN"/>
          </a:p>
        </p:txBody>
      </p:sp>
      <p:pic>
        <p:nvPicPr>
          <p:cNvPr id="7" name="Picture 6">
            <a:extLst>
              <a:ext uri="{FF2B5EF4-FFF2-40B4-BE49-F238E27FC236}">
                <a16:creationId xmlns:a16="http://schemas.microsoft.com/office/drawing/2014/main" id="{9022E7EE-978A-4416-AA95-346AD02E0174}"/>
              </a:ext>
            </a:extLst>
          </p:cNvPr>
          <p:cNvPicPr/>
          <p:nvPr/>
        </p:nvPicPr>
        <p:blipFill>
          <a:blip r:embed="rId3" cstate="print"/>
          <a:srcRect/>
          <a:stretch>
            <a:fillRect/>
          </a:stretch>
        </p:blipFill>
        <p:spPr bwMode="auto">
          <a:xfrm>
            <a:off x="11471414" y="0"/>
            <a:ext cx="720585" cy="581891"/>
          </a:xfrm>
          <a:prstGeom prst="rect">
            <a:avLst/>
          </a:prstGeom>
          <a:noFill/>
          <a:ln w="9525">
            <a:noFill/>
            <a:miter lim="800000"/>
            <a:headEnd/>
            <a:tailEnd/>
          </a:ln>
        </p:spPr>
      </p:pic>
    </p:spTree>
    <p:extLst>
      <p:ext uri="{BB962C8B-B14F-4D97-AF65-F5344CB8AC3E}">
        <p14:creationId xmlns:p14="http://schemas.microsoft.com/office/powerpoint/2010/main" val="29422102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ECE9C9-EF81-40BD-9C4D-82273577F19F}"/>
              </a:ext>
            </a:extLst>
          </p:cNvPr>
          <p:cNvSpPr>
            <a:spLocks noGrp="1"/>
          </p:cNvSpPr>
          <p:nvPr>
            <p:ph type="title"/>
          </p:nvPr>
        </p:nvSpPr>
        <p:spPr/>
        <p:txBody>
          <a:bodyPr/>
          <a:lstStyle/>
          <a:p>
            <a:r>
              <a:rPr lang="en-IN" dirty="0">
                <a:solidFill>
                  <a:srgbClr val="00B050"/>
                </a:solidFill>
                <a:latin typeface="Bookman Old Style" panose="02050604050505020204" pitchFamily="18" charset="0"/>
              </a:rPr>
              <a:t>Audit Process </a:t>
            </a:r>
          </a:p>
        </p:txBody>
      </p:sp>
      <p:sp>
        <p:nvSpPr>
          <p:cNvPr id="3" name="Text Placeholder 2">
            <a:extLst>
              <a:ext uri="{FF2B5EF4-FFF2-40B4-BE49-F238E27FC236}">
                <a16:creationId xmlns:a16="http://schemas.microsoft.com/office/drawing/2014/main" id="{24052CCA-41D2-4D52-B348-E8722379B267}"/>
              </a:ext>
            </a:extLst>
          </p:cNvPr>
          <p:cNvSpPr>
            <a:spLocks noGrp="1"/>
          </p:cNvSpPr>
          <p:nvPr>
            <p:ph type="body" idx="1"/>
          </p:nvPr>
        </p:nvSpPr>
        <p:spPr/>
        <p:txBody>
          <a:bodyPr>
            <a:normAutofit/>
          </a:bodyPr>
          <a:lstStyle/>
          <a:p>
            <a:r>
              <a:rPr lang="en-IN" dirty="0">
                <a:solidFill>
                  <a:srgbClr val="0070C0"/>
                </a:solidFill>
                <a:latin typeface="Bookman Old Style" panose="02050604050505020204" pitchFamily="18" charset="0"/>
              </a:rPr>
              <a:t>Audit Planning, Strategy &amp; Execution,  </a:t>
            </a:r>
            <a:r>
              <a:rPr lang="en-IN" dirty="0" err="1">
                <a:solidFill>
                  <a:srgbClr val="0070C0"/>
                </a:solidFill>
                <a:latin typeface="Bookman Old Style" panose="02050604050505020204" pitchFamily="18" charset="0"/>
              </a:rPr>
              <a:t>Contd</a:t>
            </a:r>
            <a:r>
              <a:rPr lang="en-IN" dirty="0">
                <a:solidFill>
                  <a:srgbClr val="0070C0"/>
                </a:solidFill>
                <a:latin typeface="Bookman Old Style" panose="02050604050505020204" pitchFamily="18" charset="0"/>
              </a:rPr>
              <a:t>…..</a:t>
            </a:r>
          </a:p>
          <a:p>
            <a:pPr lvl="1"/>
            <a:endParaRPr lang="en-IN" dirty="0">
              <a:solidFill>
                <a:srgbClr val="0070C0"/>
              </a:solidFill>
              <a:latin typeface="Bookman Old Style" panose="02050604050505020204" pitchFamily="18" charset="0"/>
            </a:endParaRPr>
          </a:p>
          <a:p>
            <a:pPr lvl="1"/>
            <a:r>
              <a:rPr lang="en-IN" b="1" dirty="0">
                <a:solidFill>
                  <a:srgbClr val="0070C0"/>
                </a:solidFill>
                <a:latin typeface="Bookman Old Style" panose="02050604050505020204" pitchFamily="18" charset="0"/>
              </a:rPr>
              <a:t>Review meeting</a:t>
            </a:r>
            <a:r>
              <a:rPr lang="en-IN" dirty="0">
                <a:solidFill>
                  <a:srgbClr val="0070C0"/>
                </a:solidFill>
                <a:latin typeface="Bookman Old Style" panose="02050604050505020204" pitchFamily="18" charset="0"/>
              </a:rPr>
              <a:t> with the audit team </a:t>
            </a:r>
          </a:p>
          <a:p>
            <a:pPr lvl="1"/>
            <a:r>
              <a:rPr lang="en-IN" dirty="0">
                <a:solidFill>
                  <a:srgbClr val="0070C0"/>
                </a:solidFill>
                <a:latin typeface="Bookman Old Style" panose="02050604050505020204" pitchFamily="18" charset="0"/>
              </a:rPr>
              <a:t>Drawing </a:t>
            </a:r>
            <a:r>
              <a:rPr lang="en-IN" b="1" dirty="0">
                <a:solidFill>
                  <a:srgbClr val="0070C0"/>
                </a:solidFill>
                <a:latin typeface="Bookman Old Style" panose="02050604050505020204" pitchFamily="18" charset="0"/>
              </a:rPr>
              <a:t>conclusions</a:t>
            </a:r>
            <a:r>
              <a:rPr lang="en-IN" dirty="0">
                <a:solidFill>
                  <a:srgbClr val="0070C0"/>
                </a:solidFill>
                <a:latin typeface="Bookman Old Style" panose="02050604050505020204" pitchFamily="18" charset="0"/>
              </a:rPr>
              <a:t> on the basis of audit evidence during audit </a:t>
            </a:r>
          </a:p>
          <a:p>
            <a:pPr lvl="1"/>
            <a:r>
              <a:rPr lang="en-IN" b="1" dirty="0">
                <a:solidFill>
                  <a:srgbClr val="0070C0"/>
                </a:solidFill>
                <a:latin typeface="Bookman Old Style" panose="02050604050505020204" pitchFamily="18" charset="0"/>
              </a:rPr>
              <a:t>Discussion</a:t>
            </a:r>
            <a:r>
              <a:rPr lang="en-IN" dirty="0">
                <a:solidFill>
                  <a:srgbClr val="0070C0"/>
                </a:solidFill>
                <a:latin typeface="Bookman Old Style" panose="02050604050505020204" pitchFamily="18" charset="0"/>
              </a:rPr>
              <a:t> with client </a:t>
            </a:r>
          </a:p>
          <a:p>
            <a:pPr lvl="1"/>
            <a:r>
              <a:rPr lang="en-IN" dirty="0">
                <a:solidFill>
                  <a:srgbClr val="0070C0"/>
                </a:solidFill>
                <a:latin typeface="Bookman Old Style" panose="02050604050505020204" pitchFamily="18" charset="0"/>
              </a:rPr>
              <a:t>Obtaining various </a:t>
            </a:r>
            <a:r>
              <a:rPr lang="en-IN" b="1" dirty="0">
                <a:solidFill>
                  <a:srgbClr val="0070C0"/>
                </a:solidFill>
                <a:latin typeface="Bookman Old Style" panose="02050604050505020204" pitchFamily="18" charset="0"/>
              </a:rPr>
              <a:t>management certificates</a:t>
            </a:r>
          </a:p>
          <a:p>
            <a:pPr lvl="1"/>
            <a:r>
              <a:rPr lang="en-IN" b="1" dirty="0">
                <a:solidFill>
                  <a:srgbClr val="0070C0"/>
                </a:solidFill>
                <a:latin typeface="Bookman Old Style" panose="02050604050505020204" pitchFamily="18" charset="0"/>
              </a:rPr>
              <a:t>Reporting the observations </a:t>
            </a:r>
            <a:r>
              <a:rPr lang="en-IN" dirty="0">
                <a:solidFill>
                  <a:srgbClr val="0070C0"/>
                </a:solidFill>
                <a:latin typeface="Bookman Old Style" panose="02050604050505020204" pitchFamily="18" charset="0"/>
              </a:rPr>
              <a:t>in the prescribed statutory format, if any or evolving a suitable format </a:t>
            </a:r>
          </a:p>
          <a:p>
            <a:pPr lvl="1"/>
            <a:r>
              <a:rPr lang="en-IN" dirty="0">
                <a:solidFill>
                  <a:srgbClr val="0070C0"/>
                </a:solidFill>
                <a:latin typeface="Bookman Old Style" panose="02050604050505020204" pitchFamily="18" charset="0"/>
              </a:rPr>
              <a:t>Maintaining audit </a:t>
            </a:r>
            <a:r>
              <a:rPr lang="en-IN" b="1" dirty="0">
                <a:solidFill>
                  <a:srgbClr val="0070C0"/>
                </a:solidFill>
                <a:latin typeface="Bookman Old Style" panose="02050604050505020204" pitchFamily="18" charset="0"/>
              </a:rPr>
              <a:t>working papers</a:t>
            </a:r>
          </a:p>
          <a:p>
            <a:pPr lvl="1"/>
            <a:r>
              <a:rPr lang="en-IN" b="1" dirty="0">
                <a:solidFill>
                  <a:srgbClr val="0070C0"/>
                </a:solidFill>
                <a:latin typeface="Bookman Old Style" panose="02050604050505020204" pitchFamily="18" charset="0"/>
              </a:rPr>
              <a:t>Concluding the audit and intimating the department </a:t>
            </a:r>
            <a:r>
              <a:rPr lang="en-IN" dirty="0">
                <a:solidFill>
                  <a:srgbClr val="0070C0"/>
                </a:solidFill>
                <a:latin typeface="Bookman Old Style" panose="02050604050505020204" pitchFamily="18" charset="0"/>
              </a:rPr>
              <a:t> </a:t>
            </a:r>
          </a:p>
        </p:txBody>
      </p:sp>
      <p:sp>
        <p:nvSpPr>
          <p:cNvPr id="4" name="Footer Placeholder 3">
            <a:extLst>
              <a:ext uri="{FF2B5EF4-FFF2-40B4-BE49-F238E27FC236}">
                <a16:creationId xmlns:a16="http://schemas.microsoft.com/office/drawing/2014/main" id="{549E45E4-451F-49CF-AB81-5F0997CEFE66}"/>
              </a:ext>
            </a:extLst>
          </p:cNvPr>
          <p:cNvSpPr>
            <a:spLocks noGrp="1"/>
          </p:cNvSpPr>
          <p:nvPr>
            <p:ph type="ftr" sz="quarter" idx="11"/>
          </p:nvPr>
        </p:nvSpPr>
        <p:spPr/>
        <p:txBody>
          <a:bodyPr/>
          <a:lstStyle/>
          <a:p>
            <a:r>
              <a:rPr lang="pt-BR"/>
              <a:t>S &amp; Y</a:t>
            </a:r>
            <a:endParaRPr lang="en-IN"/>
          </a:p>
        </p:txBody>
      </p:sp>
    </p:spTree>
    <p:extLst>
      <p:ext uri="{BB962C8B-B14F-4D97-AF65-F5344CB8AC3E}">
        <p14:creationId xmlns:p14="http://schemas.microsoft.com/office/powerpoint/2010/main" val="355498115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288F0-E02E-4B44-BB3C-CDA56D85B8CE}"/>
              </a:ext>
            </a:extLst>
          </p:cNvPr>
          <p:cNvSpPr>
            <a:spLocks noGrp="1"/>
          </p:cNvSpPr>
          <p:nvPr>
            <p:ph type="title"/>
          </p:nvPr>
        </p:nvSpPr>
        <p:spPr/>
        <p:txBody>
          <a:bodyPr>
            <a:normAutofit fontScale="90000"/>
          </a:bodyPr>
          <a:lstStyle/>
          <a:p>
            <a:r>
              <a:rPr lang="en-IN" dirty="0">
                <a:latin typeface="Bookman Old Style" panose="02050604050505020204" pitchFamily="18" charset="0"/>
              </a:rPr>
              <a:t>Table 16 – Other information</a:t>
            </a:r>
          </a:p>
        </p:txBody>
      </p:sp>
      <p:graphicFrame>
        <p:nvGraphicFramePr>
          <p:cNvPr id="6" name="Content Placeholder 5">
            <a:extLst>
              <a:ext uri="{FF2B5EF4-FFF2-40B4-BE49-F238E27FC236}">
                <a16:creationId xmlns:a16="http://schemas.microsoft.com/office/drawing/2014/main" id="{5ECF8227-6FAF-435A-9159-792CAC6DDA95}"/>
              </a:ext>
            </a:extLst>
          </p:cNvPr>
          <p:cNvGraphicFramePr>
            <a:graphicFrameLocks noGrp="1"/>
          </p:cNvGraphicFramePr>
          <p:nvPr>
            <p:ph idx="1"/>
          </p:nvPr>
        </p:nvGraphicFramePr>
        <p:xfrm>
          <a:off x="5131659" y="-21360735"/>
          <a:ext cx="6945113" cy="4849813"/>
        </p:xfrm>
        <a:graphic>
          <a:graphicData uri="http://schemas.openxmlformats.org/drawingml/2006/table">
            <a:tbl>
              <a:tblPr firstRow="1" firstCol="1" bandRow="1">
                <a:tableStyleId>{5C22544A-7EE6-4342-B048-85BDC9FD1C3A}</a:tableStyleId>
              </a:tblPr>
              <a:tblGrid>
                <a:gridCol w="2140452">
                  <a:extLst>
                    <a:ext uri="{9D8B030D-6E8A-4147-A177-3AD203B41FA5}">
                      <a16:colId xmlns:a16="http://schemas.microsoft.com/office/drawing/2014/main" val="2733442416"/>
                    </a:ext>
                  </a:extLst>
                </a:gridCol>
                <a:gridCol w="2140452">
                  <a:extLst>
                    <a:ext uri="{9D8B030D-6E8A-4147-A177-3AD203B41FA5}">
                      <a16:colId xmlns:a16="http://schemas.microsoft.com/office/drawing/2014/main" val="2173181293"/>
                    </a:ext>
                  </a:extLst>
                </a:gridCol>
                <a:gridCol w="570922">
                  <a:extLst>
                    <a:ext uri="{9D8B030D-6E8A-4147-A177-3AD203B41FA5}">
                      <a16:colId xmlns:a16="http://schemas.microsoft.com/office/drawing/2014/main" val="3618379492"/>
                    </a:ext>
                  </a:extLst>
                </a:gridCol>
                <a:gridCol w="564228">
                  <a:extLst>
                    <a:ext uri="{9D8B030D-6E8A-4147-A177-3AD203B41FA5}">
                      <a16:colId xmlns:a16="http://schemas.microsoft.com/office/drawing/2014/main" val="725621970"/>
                    </a:ext>
                  </a:extLst>
                </a:gridCol>
                <a:gridCol w="693405">
                  <a:extLst>
                    <a:ext uri="{9D8B030D-6E8A-4147-A177-3AD203B41FA5}">
                      <a16:colId xmlns:a16="http://schemas.microsoft.com/office/drawing/2014/main" val="3199950493"/>
                    </a:ext>
                  </a:extLst>
                </a:gridCol>
                <a:gridCol w="617104">
                  <a:extLst>
                    <a:ext uri="{9D8B030D-6E8A-4147-A177-3AD203B41FA5}">
                      <a16:colId xmlns:a16="http://schemas.microsoft.com/office/drawing/2014/main" val="612816939"/>
                    </a:ext>
                  </a:extLst>
                </a:gridCol>
                <a:gridCol w="218550">
                  <a:extLst>
                    <a:ext uri="{9D8B030D-6E8A-4147-A177-3AD203B41FA5}">
                      <a16:colId xmlns:a16="http://schemas.microsoft.com/office/drawing/2014/main" val="239447707"/>
                    </a:ext>
                  </a:extLst>
                </a:gridCol>
              </a:tblGrid>
              <a:tr h="63567">
                <a:tc>
                  <a:txBody>
                    <a:bodyPr/>
                    <a:lstStyle/>
                    <a:p>
                      <a:pPr marL="6350" marR="27305" indent="-6350" algn="ctr">
                        <a:lnSpc>
                          <a:spcPct val="107000"/>
                        </a:lnSpc>
                        <a:spcAft>
                          <a:spcPts val="0"/>
                        </a:spcAft>
                      </a:pPr>
                      <a:r>
                        <a:rPr lang="en-IN" sz="300">
                          <a:effectLst/>
                        </a:rPr>
                        <a:t>Pt. II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gridSpan="6">
                  <a:txBody>
                    <a:bodyPr/>
                    <a:lstStyle/>
                    <a:p>
                      <a:pPr marL="6350" marR="33020" indent="-6350" algn="ctr">
                        <a:lnSpc>
                          <a:spcPct val="107000"/>
                        </a:lnSpc>
                        <a:spcAft>
                          <a:spcPts val="0"/>
                        </a:spcAft>
                      </a:pPr>
                      <a:r>
                        <a:rPr lang="en-IN" sz="300">
                          <a:effectLst/>
                        </a:rPr>
                        <a:t>Details of Outward and inward supplies declared during the financial year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4265213941"/>
                  </a:ext>
                </a:extLst>
              </a:tr>
              <a:tr h="64186">
                <a:tc rowSpan="3">
                  <a:txBody>
                    <a:bodyPr/>
                    <a:lstStyle/>
                    <a:p>
                      <a:pPr marL="6350" marR="911860" indent="-6350" algn="l">
                        <a:lnSpc>
                          <a:spcPct val="107000"/>
                        </a:lnSpc>
                        <a:spcAft>
                          <a:spcPts val="3415"/>
                        </a:spcAft>
                      </a:pPr>
                      <a:r>
                        <a:rPr lang="en-IN" sz="300">
                          <a:effectLst/>
                        </a:rPr>
                        <a:t>  </a:t>
                      </a:r>
                      <a:endParaRPr lang="en-IN" sz="400">
                        <a:effectLst/>
                      </a:endParaRPr>
                    </a:p>
                    <a:p>
                      <a:pPr marL="6350" marR="911860" indent="-6350" algn="l">
                        <a:lnSpc>
                          <a:spcPct val="107000"/>
                        </a:lnSpc>
                        <a:spcAft>
                          <a:spcPts val="300"/>
                        </a:spcAft>
                      </a:pPr>
                      <a:r>
                        <a:rPr lang="en-IN" sz="300">
                          <a:effectLst/>
                        </a:rPr>
                        <a:t>  </a:t>
                      </a:r>
                      <a:endParaRPr lang="en-IN" sz="400">
                        <a:effectLst/>
                      </a:endParaRPr>
                    </a:p>
                    <a:p>
                      <a:pPr marL="6350" marR="911860" indent="-6350" algn="l">
                        <a:lnSpc>
                          <a:spcPct val="107000"/>
                        </a:lnSpc>
                        <a:spcAft>
                          <a:spcPts val="0"/>
                        </a:spcAft>
                      </a:pPr>
                      <a:r>
                        <a:rPr lang="en-IN" sz="300">
                          <a:effectLst/>
                        </a:rPr>
                        <a:t>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gridSpan="2">
                  <a:txBody>
                    <a:bodyPr/>
                    <a:lstStyle/>
                    <a:p>
                      <a:pPr marL="1905" marR="911860" indent="-6350" algn="ctr">
                        <a:lnSpc>
                          <a:spcPct val="107000"/>
                        </a:lnSpc>
                        <a:spcAft>
                          <a:spcPts val="0"/>
                        </a:spcAft>
                      </a:pPr>
                      <a:r>
                        <a:rPr lang="en-IN" sz="300">
                          <a:effectLst/>
                        </a:rPr>
                        <a:t>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hMerge="1">
                  <a:txBody>
                    <a:bodyPr/>
                    <a:lstStyle/>
                    <a:p>
                      <a:endParaRPr lang="en-IN"/>
                    </a:p>
                  </a:txBody>
                  <a:tcPr/>
                </a:tc>
                <a:tc gridSpan="4">
                  <a:txBody>
                    <a:bodyPr/>
                    <a:lstStyle/>
                    <a:p>
                      <a:pPr marL="6350" marR="31115" indent="-6350" algn="ctr">
                        <a:lnSpc>
                          <a:spcPct val="107000"/>
                        </a:lnSpc>
                        <a:spcAft>
                          <a:spcPts val="0"/>
                        </a:spcAft>
                      </a:pPr>
                      <a:r>
                        <a:rPr lang="en-IN" sz="300">
                          <a:effectLst/>
                        </a:rPr>
                        <a:t>(Amount in ₹ in all tables)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nchor="b"/>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2741444518"/>
                  </a:ext>
                </a:extLst>
              </a:tr>
              <a:tr h="688110">
                <a:tc vMerge="1">
                  <a:txBody>
                    <a:bodyPr/>
                    <a:lstStyle/>
                    <a:p>
                      <a:endParaRPr lang="en-IN"/>
                    </a:p>
                  </a:txBody>
                  <a:tcPr/>
                </a:tc>
                <a:tc>
                  <a:txBody>
                    <a:bodyPr/>
                    <a:lstStyle/>
                    <a:p>
                      <a:pPr marL="6350" marR="27940" indent="-6350" algn="ctr">
                        <a:lnSpc>
                          <a:spcPct val="107000"/>
                        </a:lnSpc>
                        <a:spcAft>
                          <a:spcPts val="0"/>
                        </a:spcAft>
                      </a:pPr>
                      <a:r>
                        <a:rPr lang="en-IN" sz="300">
                          <a:effectLst/>
                        </a:rPr>
                        <a:t>Nature of Supplies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9845" indent="-6350" algn="ctr">
                        <a:lnSpc>
                          <a:spcPct val="107000"/>
                        </a:lnSpc>
                        <a:spcAft>
                          <a:spcPts val="0"/>
                        </a:spcAft>
                      </a:pPr>
                      <a:r>
                        <a:rPr lang="en-IN" sz="300">
                          <a:effectLst/>
                        </a:rPr>
                        <a:t>Taxable Value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911860" indent="-6350" algn="ctr">
                        <a:lnSpc>
                          <a:spcPct val="107000"/>
                        </a:lnSpc>
                        <a:spcAft>
                          <a:spcPts val="0"/>
                        </a:spcAft>
                      </a:pPr>
                      <a:r>
                        <a:rPr lang="en-IN" sz="300">
                          <a:effectLst/>
                        </a:rPr>
                        <a:t>Central Tax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7305" indent="-6350" algn="ctr">
                        <a:lnSpc>
                          <a:spcPct val="107000"/>
                        </a:lnSpc>
                        <a:spcAft>
                          <a:spcPts val="0"/>
                        </a:spcAft>
                      </a:pPr>
                      <a:r>
                        <a:rPr lang="en-IN" sz="300">
                          <a:effectLst/>
                        </a:rPr>
                        <a:t>State </a:t>
                      </a:r>
                      <a:endParaRPr lang="en-IN" sz="400">
                        <a:effectLst/>
                      </a:endParaRPr>
                    </a:p>
                    <a:p>
                      <a:pPr marL="6350" marR="27305" indent="-6350" algn="ctr">
                        <a:lnSpc>
                          <a:spcPct val="107000"/>
                        </a:lnSpc>
                        <a:spcAft>
                          <a:spcPts val="0"/>
                        </a:spcAft>
                      </a:pPr>
                      <a:r>
                        <a:rPr lang="en-IN" sz="300">
                          <a:effectLst/>
                        </a:rPr>
                        <a:t>Tax / </a:t>
                      </a:r>
                      <a:endParaRPr lang="en-IN" sz="400">
                        <a:effectLst/>
                      </a:endParaRPr>
                    </a:p>
                    <a:p>
                      <a:pPr marL="6350" marR="29210" indent="-6350" algn="ctr">
                        <a:lnSpc>
                          <a:spcPct val="107000"/>
                        </a:lnSpc>
                        <a:spcAft>
                          <a:spcPts val="0"/>
                        </a:spcAft>
                      </a:pPr>
                      <a:r>
                        <a:rPr lang="en-IN" sz="300">
                          <a:effectLst/>
                        </a:rPr>
                        <a:t>UT </a:t>
                      </a:r>
                      <a:endParaRPr lang="en-IN" sz="400">
                        <a:effectLst/>
                      </a:endParaRPr>
                    </a:p>
                    <a:p>
                      <a:pPr marL="6350" marR="26670" indent="-6350" algn="ctr">
                        <a:lnSpc>
                          <a:spcPct val="107000"/>
                        </a:lnSpc>
                        <a:spcAft>
                          <a:spcPts val="0"/>
                        </a:spcAft>
                      </a:pPr>
                      <a:r>
                        <a:rPr lang="en-IN" sz="300">
                          <a:effectLst/>
                        </a:rPr>
                        <a:t>Tax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911860" indent="-6350" algn="ctr">
                        <a:lnSpc>
                          <a:spcPct val="107000"/>
                        </a:lnSpc>
                        <a:spcAft>
                          <a:spcPts val="0"/>
                        </a:spcAft>
                      </a:pPr>
                      <a:r>
                        <a:rPr lang="en-IN" sz="300">
                          <a:effectLst/>
                        </a:rPr>
                        <a:t>Integrated Tax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8575" indent="-6350" algn="ctr">
                        <a:lnSpc>
                          <a:spcPct val="107000"/>
                        </a:lnSpc>
                        <a:spcAft>
                          <a:spcPts val="0"/>
                        </a:spcAft>
                      </a:pPr>
                      <a:r>
                        <a:rPr lang="en-IN" sz="300">
                          <a:effectLst/>
                        </a:rPr>
                        <a:t>Cess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extLst>
                  <a:ext uri="{0D108BD9-81ED-4DB2-BD59-A6C34878D82A}">
                    <a16:rowId xmlns:a16="http://schemas.microsoft.com/office/drawing/2014/main" val="152170346"/>
                  </a:ext>
                </a:extLst>
              </a:tr>
              <a:tr h="64186">
                <a:tc vMerge="1">
                  <a:txBody>
                    <a:bodyPr/>
                    <a:lstStyle/>
                    <a:p>
                      <a:endParaRPr lang="en-IN"/>
                    </a:p>
                  </a:txBody>
                  <a:tcPr/>
                </a:tc>
                <a:tc>
                  <a:txBody>
                    <a:bodyPr/>
                    <a:lstStyle/>
                    <a:p>
                      <a:pPr marL="6350" marR="28575" indent="-6350" algn="ctr">
                        <a:lnSpc>
                          <a:spcPct val="107000"/>
                        </a:lnSpc>
                        <a:spcAft>
                          <a:spcPts val="0"/>
                        </a:spcAft>
                      </a:pPr>
                      <a:r>
                        <a:rPr lang="en-IN" sz="300">
                          <a:effectLst/>
                        </a:rPr>
                        <a:t>1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30480" indent="-6350" algn="ctr">
                        <a:lnSpc>
                          <a:spcPct val="107000"/>
                        </a:lnSpc>
                        <a:spcAft>
                          <a:spcPts val="0"/>
                        </a:spcAft>
                      </a:pPr>
                      <a:r>
                        <a:rPr lang="en-IN" sz="300">
                          <a:effectLst/>
                        </a:rPr>
                        <a:t>2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5400" indent="-6350" algn="ctr">
                        <a:lnSpc>
                          <a:spcPct val="107000"/>
                        </a:lnSpc>
                        <a:spcAft>
                          <a:spcPts val="0"/>
                        </a:spcAft>
                      </a:pPr>
                      <a:r>
                        <a:rPr lang="en-IN" sz="300">
                          <a:effectLst/>
                        </a:rPr>
                        <a:t>3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7940" indent="-6350" algn="ctr">
                        <a:lnSpc>
                          <a:spcPct val="107000"/>
                        </a:lnSpc>
                        <a:spcAft>
                          <a:spcPts val="0"/>
                        </a:spcAft>
                      </a:pPr>
                      <a:r>
                        <a:rPr lang="en-IN" sz="300">
                          <a:effectLst/>
                        </a:rPr>
                        <a:t>4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7940" indent="-6350" algn="ctr">
                        <a:lnSpc>
                          <a:spcPct val="107000"/>
                        </a:lnSpc>
                        <a:spcAft>
                          <a:spcPts val="0"/>
                        </a:spcAft>
                      </a:pPr>
                      <a:r>
                        <a:rPr lang="en-IN" sz="300">
                          <a:effectLst/>
                        </a:rPr>
                        <a:t>5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6670" indent="-6350" algn="ctr">
                        <a:lnSpc>
                          <a:spcPct val="107000"/>
                        </a:lnSpc>
                        <a:spcAft>
                          <a:spcPts val="0"/>
                        </a:spcAft>
                      </a:pPr>
                      <a:r>
                        <a:rPr lang="en-IN" sz="300">
                          <a:effectLst/>
                        </a:rPr>
                        <a:t>6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extLst>
                  <a:ext uri="{0D108BD9-81ED-4DB2-BD59-A6C34878D82A}">
                    <a16:rowId xmlns:a16="http://schemas.microsoft.com/office/drawing/2014/main" val="2936966076"/>
                  </a:ext>
                </a:extLst>
              </a:tr>
              <a:tr h="158112">
                <a:tc>
                  <a:txBody>
                    <a:bodyPr/>
                    <a:lstStyle/>
                    <a:p>
                      <a:pPr marL="6350" marR="29845" indent="-6350" algn="ctr">
                        <a:lnSpc>
                          <a:spcPct val="107000"/>
                        </a:lnSpc>
                        <a:spcAft>
                          <a:spcPts val="0"/>
                        </a:spcAft>
                      </a:pPr>
                      <a:r>
                        <a:rPr lang="en-IN" sz="300">
                          <a:effectLst/>
                        </a:rPr>
                        <a:t>4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gridSpan="6">
                  <a:txBody>
                    <a:bodyPr/>
                    <a:lstStyle/>
                    <a:p>
                      <a:pPr marL="635" marR="911860" indent="-6350" algn="l">
                        <a:lnSpc>
                          <a:spcPct val="107000"/>
                        </a:lnSpc>
                        <a:spcAft>
                          <a:spcPts val="0"/>
                        </a:spcAft>
                      </a:pPr>
                      <a:r>
                        <a:rPr lang="en-IN" sz="300">
                          <a:effectLst/>
                        </a:rPr>
                        <a:t>Details of advances, inward and outward supplies on which tax is payable as declared in returns filed during the financial year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582858334"/>
                  </a:ext>
                </a:extLst>
              </a:tr>
              <a:tr h="1652199">
                <a:tc>
                  <a:txBody>
                    <a:bodyPr/>
                    <a:lstStyle/>
                    <a:p>
                      <a:pPr marL="6350" marR="29210" indent="-6350" algn="ctr">
                        <a:lnSpc>
                          <a:spcPct val="107000"/>
                        </a:lnSpc>
                        <a:spcAft>
                          <a:spcPts val="0"/>
                        </a:spcAft>
                      </a:pPr>
                      <a:r>
                        <a:rPr lang="en-IN" sz="300">
                          <a:effectLst/>
                        </a:rPr>
                        <a:t>A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nchor="ctr"/>
                </a:tc>
                <a:tc>
                  <a:txBody>
                    <a:bodyPr/>
                    <a:lstStyle/>
                    <a:p>
                      <a:pPr marL="635" marR="911860" indent="-6350" algn="l">
                        <a:lnSpc>
                          <a:spcPct val="107000"/>
                        </a:lnSpc>
                        <a:spcAft>
                          <a:spcPts val="0"/>
                        </a:spcAft>
                      </a:pPr>
                      <a:r>
                        <a:rPr lang="en-IN" sz="300">
                          <a:effectLst/>
                        </a:rPr>
                        <a:t>Supplies made to un-registered persons (B2C)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gridSpan="5">
                  <a:txBody>
                    <a:bodyPr/>
                    <a:lstStyle/>
                    <a:p>
                      <a:pPr marL="635" marR="911860" indent="-6350" algn="just">
                        <a:lnSpc>
                          <a:spcPct val="107000"/>
                        </a:lnSpc>
                        <a:spcAft>
                          <a:spcPts val="0"/>
                        </a:spcAft>
                      </a:pPr>
                      <a:r>
                        <a:rPr lang="en-IN" sz="400">
                          <a:effectLst/>
                        </a:rPr>
                        <a:t>Aggregate value of supplies made to consumers and unregistered persons on which tax has been paid shall be declared here. These will include details of supplies made through E-Commerce operators and are to be declared as net of credit notes or debit notes issued in this regard. Table 5, Table 7 along with respective amendments in Table 9 and Table 10 of FORM GSTR-1 may be used for filling up these details.</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nchor="b"/>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632162823"/>
                  </a:ext>
                </a:extLst>
              </a:tr>
              <a:tr h="1779415">
                <a:tc>
                  <a:txBody>
                    <a:bodyPr/>
                    <a:lstStyle/>
                    <a:p>
                      <a:pPr marL="6350" marR="30480" indent="-6350" algn="ctr">
                        <a:lnSpc>
                          <a:spcPct val="107000"/>
                        </a:lnSpc>
                        <a:spcAft>
                          <a:spcPts val="0"/>
                        </a:spcAft>
                      </a:pPr>
                      <a:r>
                        <a:rPr lang="en-IN" sz="300">
                          <a:effectLst/>
                        </a:rPr>
                        <a:t>B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nchor="ctr"/>
                </a:tc>
                <a:tc>
                  <a:txBody>
                    <a:bodyPr/>
                    <a:lstStyle/>
                    <a:p>
                      <a:pPr marL="635" marR="911860" indent="-6350" algn="l">
                        <a:lnSpc>
                          <a:spcPct val="107000"/>
                        </a:lnSpc>
                        <a:spcAft>
                          <a:spcPts val="0"/>
                        </a:spcAft>
                      </a:pPr>
                      <a:r>
                        <a:rPr lang="en-IN" sz="300">
                          <a:effectLst/>
                        </a:rPr>
                        <a:t>Supplies made to registered persons (B2B)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gridSpan="5">
                  <a:txBody>
                    <a:bodyPr/>
                    <a:lstStyle/>
                    <a:p>
                      <a:pPr marL="635" marR="911860" indent="-6350" algn="l">
                        <a:lnSpc>
                          <a:spcPct val="107000"/>
                        </a:lnSpc>
                        <a:spcAft>
                          <a:spcPts val="0"/>
                        </a:spcAft>
                      </a:pPr>
                      <a:r>
                        <a:rPr lang="en-IN" sz="400">
                          <a:effectLst/>
                        </a:rPr>
                        <a:t>Aggregate value of supplies made to registered persons (including supplies made to UINs) on which tax has been paid shall be declared here. These will include supplies made through E-Commerce operators but shall not include supplies on which tax is to be paid by the recipient on reverse charge basis. Details of debit and credit notes are to be mentioned separately. Table 4A and Table 4C of FORM GSTR-1 may be used for filling up these details.</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nchor="b"/>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2136332337"/>
                  </a:ext>
                </a:extLst>
              </a:tr>
              <a:tr h="380038">
                <a:tc>
                  <a:txBody>
                    <a:bodyPr/>
                    <a:lstStyle/>
                    <a:p>
                      <a:pPr marL="6350" marR="30480" indent="-6350" algn="ctr">
                        <a:lnSpc>
                          <a:spcPct val="107000"/>
                        </a:lnSpc>
                        <a:spcAft>
                          <a:spcPts val="0"/>
                        </a:spcAft>
                      </a:pPr>
                      <a:r>
                        <a:rPr lang="en-IN" sz="300">
                          <a:effectLst/>
                        </a:rPr>
                        <a:t>C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nchor="ctr"/>
                </a:tc>
                <a:tc>
                  <a:txBody>
                    <a:bodyPr/>
                    <a:lstStyle/>
                    <a:p>
                      <a:pPr marL="635" marR="911860" indent="-6350" algn="l">
                        <a:lnSpc>
                          <a:spcPct val="107000"/>
                        </a:lnSpc>
                        <a:spcAft>
                          <a:spcPts val="0"/>
                        </a:spcAft>
                      </a:pPr>
                      <a:r>
                        <a:rPr lang="en-IN" sz="300">
                          <a:effectLst/>
                        </a:rPr>
                        <a:t>Zero rated supply (Export) on payment of tax (except supplies to SEZs)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gridSpan="5">
                  <a:txBody>
                    <a:bodyPr/>
                    <a:lstStyle/>
                    <a:p>
                      <a:pPr marL="6350" marR="36830" indent="-6350" algn="just">
                        <a:lnSpc>
                          <a:spcPct val="107000"/>
                        </a:lnSpc>
                        <a:spcAft>
                          <a:spcPts val="0"/>
                        </a:spcAft>
                      </a:pPr>
                      <a:r>
                        <a:rPr lang="en-IN" sz="400" dirty="0">
                          <a:effectLst/>
                        </a:rPr>
                        <a:t>Aggregate value of exports (except supplies to SEZs) on which tax has been paid shall be declared here. Table 6A of FORM GSTR-1 may be used for filling up these details. </a:t>
                      </a:r>
                      <a:endParaRPr lang="en-IN" sz="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1763515374"/>
                  </a:ext>
                </a:extLst>
              </a:tr>
            </a:tbl>
          </a:graphicData>
        </a:graphic>
      </p:graphicFrame>
      <p:graphicFrame>
        <p:nvGraphicFramePr>
          <p:cNvPr id="10" name="Table 9">
            <a:extLst>
              <a:ext uri="{FF2B5EF4-FFF2-40B4-BE49-F238E27FC236}">
                <a16:creationId xmlns:a16="http://schemas.microsoft.com/office/drawing/2014/main" id="{A98DEB91-BE6B-4BCB-AD48-7DFA63096AF5}"/>
              </a:ext>
            </a:extLst>
          </p:cNvPr>
          <p:cNvGraphicFramePr>
            <a:graphicFrameLocks noGrp="1"/>
          </p:cNvGraphicFramePr>
          <p:nvPr>
            <p:extLst>
              <p:ext uri="{D42A27DB-BD31-4B8C-83A1-F6EECF244321}">
                <p14:modId xmlns:p14="http://schemas.microsoft.com/office/powerpoint/2010/main" val="1463682043"/>
              </p:ext>
            </p:extLst>
          </p:nvPr>
        </p:nvGraphicFramePr>
        <p:xfrm>
          <a:off x="239967" y="981820"/>
          <a:ext cx="11712065" cy="5487649"/>
        </p:xfrm>
        <a:graphic>
          <a:graphicData uri="http://schemas.openxmlformats.org/drawingml/2006/table">
            <a:tbl>
              <a:tblPr firstRow="1" firstCol="1" bandRow="1">
                <a:tableStyleId>{5C22544A-7EE6-4342-B048-85BDC9FD1C3A}</a:tableStyleId>
              </a:tblPr>
              <a:tblGrid>
                <a:gridCol w="588894">
                  <a:extLst>
                    <a:ext uri="{9D8B030D-6E8A-4147-A177-3AD203B41FA5}">
                      <a16:colId xmlns:a16="http://schemas.microsoft.com/office/drawing/2014/main" val="1547698019"/>
                    </a:ext>
                  </a:extLst>
                </a:gridCol>
                <a:gridCol w="2592137">
                  <a:extLst>
                    <a:ext uri="{9D8B030D-6E8A-4147-A177-3AD203B41FA5}">
                      <a16:colId xmlns:a16="http://schemas.microsoft.com/office/drawing/2014/main" val="879146469"/>
                    </a:ext>
                  </a:extLst>
                </a:gridCol>
                <a:gridCol w="4185634">
                  <a:extLst>
                    <a:ext uri="{9D8B030D-6E8A-4147-A177-3AD203B41FA5}">
                      <a16:colId xmlns:a16="http://schemas.microsoft.com/office/drawing/2014/main" val="3262374671"/>
                    </a:ext>
                  </a:extLst>
                </a:gridCol>
                <a:gridCol w="1056067">
                  <a:extLst>
                    <a:ext uri="{9D8B030D-6E8A-4147-A177-3AD203B41FA5}">
                      <a16:colId xmlns:a16="http://schemas.microsoft.com/office/drawing/2014/main" val="1481719618"/>
                    </a:ext>
                  </a:extLst>
                </a:gridCol>
                <a:gridCol w="1323209">
                  <a:extLst>
                    <a:ext uri="{9D8B030D-6E8A-4147-A177-3AD203B41FA5}">
                      <a16:colId xmlns:a16="http://schemas.microsoft.com/office/drawing/2014/main" val="990241965"/>
                    </a:ext>
                  </a:extLst>
                </a:gridCol>
                <a:gridCol w="978794">
                  <a:extLst>
                    <a:ext uri="{9D8B030D-6E8A-4147-A177-3AD203B41FA5}">
                      <a16:colId xmlns:a16="http://schemas.microsoft.com/office/drawing/2014/main" val="506344796"/>
                    </a:ext>
                  </a:extLst>
                </a:gridCol>
                <a:gridCol w="987330">
                  <a:extLst>
                    <a:ext uri="{9D8B030D-6E8A-4147-A177-3AD203B41FA5}">
                      <a16:colId xmlns:a16="http://schemas.microsoft.com/office/drawing/2014/main" val="1911388111"/>
                    </a:ext>
                  </a:extLst>
                </a:gridCol>
              </a:tblGrid>
              <a:tr h="211366">
                <a:tc>
                  <a:txBody>
                    <a:bodyPr/>
                    <a:lstStyle/>
                    <a:p>
                      <a:pPr marL="6350" marR="27305" indent="-6350" algn="ctr">
                        <a:lnSpc>
                          <a:spcPct val="107000"/>
                        </a:lnSpc>
                        <a:spcAft>
                          <a:spcPts val="0"/>
                        </a:spcAft>
                      </a:pPr>
                      <a:r>
                        <a:rPr lang="en-IN" sz="1400" dirty="0">
                          <a:effectLst/>
                        </a:rPr>
                        <a:t>Pt. VI</a:t>
                      </a:r>
                      <a:endParaRPr lang="en-IN"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tc>
                <a:tc gridSpan="6">
                  <a:txBody>
                    <a:bodyPr/>
                    <a:lstStyle/>
                    <a:p>
                      <a:pPr marL="6350" marR="33020" indent="-6350" algn="ctr">
                        <a:lnSpc>
                          <a:spcPct val="107000"/>
                        </a:lnSpc>
                        <a:spcAft>
                          <a:spcPts val="0"/>
                        </a:spcAft>
                      </a:pPr>
                      <a:r>
                        <a:rPr lang="en-IN"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Other Information </a:t>
                      </a:r>
                    </a:p>
                  </a:txBody>
                  <a:tcPr marL="35717" marR="21363" marT="4339" marB="0"/>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511910671"/>
                  </a:ext>
                </a:extLst>
              </a:tr>
              <a:tr h="188931">
                <a:tc rowSpan="3">
                  <a:txBody>
                    <a:bodyPr/>
                    <a:lstStyle/>
                    <a:p>
                      <a:pPr marL="6350" marR="911860" indent="-6350" algn="l">
                        <a:lnSpc>
                          <a:spcPct val="107000"/>
                        </a:lnSpc>
                        <a:spcAft>
                          <a:spcPts val="3415"/>
                        </a:spcAft>
                      </a:pPr>
                      <a:r>
                        <a:rPr lang="en-IN" sz="1400">
                          <a:effectLst/>
                        </a:rPr>
                        <a:t>  </a:t>
                      </a:r>
                      <a:endParaRPr lang="en-IN" sz="1600">
                        <a:effectLst/>
                      </a:endParaRPr>
                    </a:p>
                    <a:p>
                      <a:pPr marL="6350" marR="911860" indent="-6350" algn="l">
                        <a:lnSpc>
                          <a:spcPct val="107000"/>
                        </a:lnSpc>
                        <a:spcAft>
                          <a:spcPts val="300"/>
                        </a:spcAft>
                      </a:pPr>
                      <a:r>
                        <a:rPr lang="en-IN" sz="1400">
                          <a:effectLst/>
                        </a:rPr>
                        <a:t>  </a:t>
                      </a:r>
                      <a:endParaRPr lang="en-IN" sz="1600">
                        <a:effectLst/>
                      </a:endParaRPr>
                    </a:p>
                    <a:p>
                      <a:pPr marL="6350" marR="911860" indent="-6350" algn="l">
                        <a:lnSpc>
                          <a:spcPct val="107000"/>
                        </a:lnSpc>
                        <a:spcAft>
                          <a:spcPts val="0"/>
                        </a:spcAft>
                      </a:pPr>
                      <a:r>
                        <a:rPr lang="en-IN" sz="1400">
                          <a:effectLst/>
                        </a:rPr>
                        <a:t>  </a:t>
                      </a:r>
                      <a:endParaRPr lang="en-IN"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tc>
                <a:tc>
                  <a:txBody>
                    <a:bodyPr/>
                    <a:lstStyle/>
                    <a:p>
                      <a:pPr marL="1905" marR="911860" indent="-6350" algn="ctr">
                        <a:lnSpc>
                          <a:spcPct val="107000"/>
                        </a:lnSpc>
                        <a:spcAft>
                          <a:spcPts val="0"/>
                        </a:spcAft>
                      </a:pPr>
                      <a:r>
                        <a:rPr lang="en-IN" sz="1400" dirty="0">
                          <a:effectLst/>
                        </a:rPr>
                        <a:t>  </a:t>
                      </a:r>
                      <a:endParaRPr lang="en-IN"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tc>
                <a:tc gridSpan="5">
                  <a:txBody>
                    <a:bodyPr/>
                    <a:lstStyle/>
                    <a:p>
                      <a:pPr marL="1905" marR="911860" indent="-6350" algn="ctr">
                        <a:lnSpc>
                          <a:spcPct val="107000"/>
                        </a:lnSpc>
                        <a:spcAft>
                          <a:spcPts val="0"/>
                        </a:spcAft>
                      </a:pPr>
                      <a:r>
                        <a:rPr lang="en-IN" sz="1400">
                          <a:effectLst/>
                        </a:rPr>
                        <a:t>(Amount in ₹ in all tables) </a:t>
                      </a:r>
                      <a:endParaRPr lang="en-IN"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nchor="b"/>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498536252"/>
                  </a:ext>
                </a:extLst>
              </a:tr>
              <a:tr h="235292">
                <a:tc vMerge="1">
                  <a:txBody>
                    <a:bodyPr/>
                    <a:lstStyle/>
                    <a:p>
                      <a:endParaRPr lang="en-IN"/>
                    </a:p>
                  </a:txBody>
                  <a:tcPr/>
                </a:tc>
                <a:tc>
                  <a:txBody>
                    <a:bodyPr/>
                    <a:lstStyle/>
                    <a:p>
                      <a:pPr marL="6350" marR="27940" indent="-6350" algn="ctr">
                        <a:lnSpc>
                          <a:spcPct val="107000"/>
                        </a:lnSpc>
                        <a:spcAft>
                          <a:spcPts val="0"/>
                        </a:spcAft>
                      </a:pPr>
                      <a:r>
                        <a:rPr lang="en-IN" sz="1400" dirty="0">
                          <a:effectLst/>
                        </a:rPr>
                        <a:t>Description</a:t>
                      </a:r>
                      <a:endParaRPr lang="en-IN"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tc>
                <a:tc>
                  <a:txBody>
                    <a:bodyPr/>
                    <a:lstStyle/>
                    <a:p>
                      <a:pPr marL="6350" marR="27940" indent="-6350" algn="ctr">
                        <a:lnSpc>
                          <a:spcPct val="107000"/>
                        </a:lnSpc>
                        <a:spcAft>
                          <a:spcPts val="0"/>
                        </a:spcAft>
                      </a:pPr>
                      <a:r>
                        <a:rPr lang="en-IN" sz="1400">
                          <a:effectLst/>
                        </a:rPr>
                        <a:t>Taxable Value</a:t>
                      </a:r>
                      <a:endParaRPr lang="en-IN"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tc>
                <a:tc>
                  <a:txBody>
                    <a:bodyPr/>
                    <a:lstStyle/>
                    <a:p>
                      <a:pPr algn="ctr"/>
                      <a:r>
                        <a:rPr lang="en-IN" sz="1400" dirty="0">
                          <a:effectLst/>
                        </a:rPr>
                        <a:t>Central Tax</a:t>
                      </a:r>
                      <a:endParaRPr lang="en-IN" sz="1800" dirty="0"/>
                    </a:p>
                  </a:txBody>
                  <a:tcPr marL="35717" marR="21363" marT="4339" marB="0"/>
                </a:tc>
                <a:tc>
                  <a:txBody>
                    <a:bodyPr/>
                    <a:lstStyle/>
                    <a:p>
                      <a:pPr algn="ctr"/>
                      <a:r>
                        <a:rPr lang="en-IN" sz="1400" dirty="0">
                          <a:effectLst/>
                        </a:rPr>
                        <a:t>S Tax / </a:t>
                      </a:r>
                    </a:p>
                    <a:p>
                      <a:pPr algn="ctr"/>
                      <a:r>
                        <a:rPr lang="en-IN" sz="1400" dirty="0" err="1">
                          <a:effectLst/>
                        </a:rPr>
                        <a:t>UTax</a:t>
                      </a:r>
                      <a:r>
                        <a:rPr lang="en-IN" sz="1400" dirty="0">
                          <a:effectLst/>
                        </a:rPr>
                        <a:t> </a:t>
                      </a:r>
                    </a:p>
                    <a:p>
                      <a:pPr algn="ctr"/>
                      <a:endParaRPr lang="en-IN" sz="1800" dirty="0"/>
                    </a:p>
                  </a:txBody>
                  <a:tcPr marL="35717" marR="21363" marT="4339" marB="0"/>
                </a:tc>
                <a:tc>
                  <a:txBody>
                    <a:bodyPr/>
                    <a:lstStyle/>
                    <a:p>
                      <a:pPr algn="ctr"/>
                      <a:r>
                        <a:rPr lang="en-IN" sz="1400" dirty="0"/>
                        <a:t>Integrated Tax</a:t>
                      </a:r>
                    </a:p>
                  </a:txBody>
                  <a:tcPr marL="35717" marR="21363" marT="4339" marB="0"/>
                </a:tc>
                <a:tc>
                  <a:txBody>
                    <a:bodyPr/>
                    <a:lstStyle/>
                    <a:p>
                      <a:pPr algn="ctr"/>
                      <a:r>
                        <a:rPr lang="en-IN" sz="1400" dirty="0"/>
                        <a:t>Cess</a:t>
                      </a:r>
                    </a:p>
                  </a:txBody>
                  <a:tcPr marL="35717" marR="21363" marT="4339" marB="0"/>
                </a:tc>
                <a:extLst>
                  <a:ext uri="{0D108BD9-81ED-4DB2-BD59-A6C34878D82A}">
                    <a16:rowId xmlns:a16="http://schemas.microsoft.com/office/drawing/2014/main" val="355347343"/>
                  </a:ext>
                </a:extLst>
              </a:tr>
              <a:tr h="188931">
                <a:tc vMerge="1">
                  <a:txBody>
                    <a:bodyPr/>
                    <a:lstStyle/>
                    <a:p>
                      <a:endParaRPr lang="en-IN"/>
                    </a:p>
                  </a:txBody>
                  <a:tcPr/>
                </a:tc>
                <a:tc>
                  <a:txBody>
                    <a:bodyPr/>
                    <a:lstStyle/>
                    <a:p>
                      <a:pPr marL="6350" marR="28575" indent="-6350" algn="ctr">
                        <a:lnSpc>
                          <a:spcPct val="107000"/>
                        </a:lnSpc>
                        <a:spcAft>
                          <a:spcPts val="0"/>
                        </a:spcAft>
                      </a:pPr>
                      <a:r>
                        <a:rPr lang="en-IN" sz="1400" dirty="0">
                          <a:effectLst/>
                        </a:rPr>
                        <a:t>1 </a:t>
                      </a:r>
                      <a:endParaRPr lang="en-IN"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tc>
                <a:tc>
                  <a:txBody>
                    <a:bodyPr/>
                    <a:lstStyle/>
                    <a:p>
                      <a:pPr marL="6350" marR="28575" indent="-6350" algn="ctr">
                        <a:lnSpc>
                          <a:spcPct val="107000"/>
                        </a:lnSpc>
                        <a:spcAft>
                          <a:spcPts val="0"/>
                        </a:spcAft>
                      </a:pPr>
                      <a:r>
                        <a:rPr lang="en-IN" sz="1400" dirty="0">
                          <a:effectLst/>
                        </a:rPr>
                        <a:t>2 </a:t>
                      </a:r>
                      <a:endParaRPr lang="en-IN"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tc>
                <a:tc>
                  <a:txBody>
                    <a:bodyPr/>
                    <a:lstStyle/>
                    <a:p>
                      <a:pPr marL="6350" marR="28575" indent="-6350" algn="ctr">
                        <a:lnSpc>
                          <a:spcPct val="107000"/>
                        </a:lnSpc>
                        <a:spcAft>
                          <a:spcPts val="0"/>
                        </a:spcAft>
                      </a:pPr>
                      <a:r>
                        <a:rPr lang="en-IN" sz="1400" dirty="0">
                          <a:effectLst/>
                        </a:rPr>
                        <a:t>3</a:t>
                      </a:r>
                      <a:endParaRPr lang="en-IN"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tc>
                <a:tc>
                  <a:txBody>
                    <a:bodyPr/>
                    <a:lstStyle/>
                    <a:p>
                      <a:pPr algn="ctr"/>
                      <a:r>
                        <a:rPr lang="en-IN" sz="1400" dirty="0">
                          <a:effectLst/>
                        </a:rPr>
                        <a:t>4</a:t>
                      </a:r>
                      <a:endParaRPr lang="en-IN" sz="1400" dirty="0"/>
                    </a:p>
                  </a:txBody>
                  <a:tcPr marL="35717" marR="21363" marT="4339" marB="0"/>
                </a:tc>
                <a:tc>
                  <a:txBody>
                    <a:bodyPr/>
                    <a:lstStyle/>
                    <a:p>
                      <a:pPr algn="ctr"/>
                      <a:r>
                        <a:rPr lang="en-IN" sz="1400" dirty="0">
                          <a:effectLst/>
                        </a:rPr>
                        <a:t>5</a:t>
                      </a:r>
                      <a:endParaRPr lang="en-IN" sz="1400" dirty="0"/>
                    </a:p>
                  </a:txBody>
                  <a:tcPr marL="35717" marR="21363" marT="4339" marB="0"/>
                </a:tc>
                <a:tc>
                  <a:txBody>
                    <a:bodyPr/>
                    <a:lstStyle/>
                    <a:p>
                      <a:pPr algn="ctr"/>
                      <a:r>
                        <a:rPr lang="en-IN" sz="1400" dirty="0"/>
                        <a:t>6</a:t>
                      </a:r>
                    </a:p>
                  </a:txBody>
                  <a:tcPr marL="35717" marR="21363" marT="4339" marB="0"/>
                </a:tc>
                <a:extLst>
                  <a:ext uri="{0D108BD9-81ED-4DB2-BD59-A6C34878D82A}">
                    <a16:rowId xmlns:a16="http://schemas.microsoft.com/office/drawing/2014/main" val="362550323"/>
                  </a:ext>
                </a:extLst>
              </a:tr>
              <a:tr h="211366">
                <a:tc>
                  <a:txBody>
                    <a:bodyPr/>
                    <a:lstStyle/>
                    <a:p>
                      <a:pPr marL="6350" marR="29845" indent="-6350" algn="ctr">
                        <a:lnSpc>
                          <a:spcPct val="107000"/>
                        </a:lnSpc>
                        <a:spcAft>
                          <a:spcPts val="0"/>
                        </a:spcAft>
                      </a:pPr>
                      <a:r>
                        <a:rPr lang="en-IN" sz="14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16</a:t>
                      </a:r>
                      <a:endParaRPr lang="en-IN" sz="16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solidFill>
                      <a:srgbClr val="1D5996"/>
                    </a:solidFill>
                  </a:tcPr>
                </a:tc>
                <a:tc gridSpan="6">
                  <a:txBody>
                    <a:bodyPr/>
                    <a:lstStyle/>
                    <a:p>
                      <a:pPr marL="635" marR="911860" indent="-6350" algn="l">
                        <a:lnSpc>
                          <a:spcPct val="107000"/>
                        </a:lnSpc>
                        <a:spcAft>
                          <a:spcPts val="0"/>
                        </a:spcAft>
                      </a:pPr>
                      <a:r>
                        <a:rPr lang="en-US" sz="18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Information on supplies received from composition taxpayers, deemed supply under section 143 and goods sent on approval basis </a:t>
                      </a:r>
                      <a:endParaRPr lang="en-IN" sz="18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solidFill>
                      <a:srgbClr val="1D5996"/>
                    </a:solidFill>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798934772"/>
                  </a:ext>
                </a:extLst>
              </a:tr>
              <a:tr h="1362018">
                <a:tc>
                  <a:txBody>
                    <a:bodyPr/>
                    <a:lstStyle/>
                    <a:p>
                      <a:pPr marL="6350" marR="29210" indent="-6350" algn="ctr">
                        <a:lnSpc>
                          <a:spcPct val="107000"/>
                        </a:lnSpc>
                        <a:spcAft>
                          <a:spcPts val="0"/>
                        </a:spcAft>
                      </a:pPr>
                      <a:r>
                        <a:rPr lang="en-IN"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a:t>
                      </a:r>
                    </a:p>
                  </a:txBody>
                  <a:tcPr marL="35717" marR="21363" marT="4339" marB="0" anchor="ctr">
                    <a:solidFill>
                      <a:srgbClr val="B2B2B2"/>
                    </a:solidFill>
                  </a:tcPr>
                </a:tc>
                <a:tc>
                  <a:txBody>
                    <a:bodyPr/>
                    <a:lstStyle/>
                    <a:p>
                      <a:pPr marL="635" marR="911860" indent="-6350" algn="l">
                        <a:lnSpc>
                          <a:spcPct val="107000"/>
                        </a:lnSpc>
                        <a:spcAft>
                          <a:spcPts val="0"/>
                        </a:spcAft>
                      </a:pPr>
                      <a:r>
                        <a:rPr lang="en-US" sz="1800" dirty="0">
                          <a:effectLst/>
                        </a:rPr>
                        <a:t>Supplies received from Composition taxpayers </a:t>
                      </a:r>
                      <a:endParaRPr lang="en-IN" sz="1800" dirty="0">
                        <a:effectLst/>
                      </a:endParaRPr>
                    </a:p>
                  </a:txBody>
                  <a:tcPr marL="35717" marR="21363" marT="4339" marB="0">
                    <a:solidFill>
                      <a:srgbClr val="E0E0E0"/>
                    </a:solidFill>
                  </a:tcPr>
                </a:tc>
                <a:tc>
                  <a:txBody>
                    <a:bodyPr/>
                    <a:lstStyle/>
                    <a:p>
                      <a:pPr marL="635" marR="911860" indent="-6350" algn="just">
                        <a:lnSpc>
                          <a:spcPct val="107000"/>
                        </a:lnSpc>
                        <a:spcAft>
                          <a:spcPts val="0"/>
                        </a:spcAft>
                      </a:pPr>
                      <a:r>
                        <a:rPr lang="en-US" sz="1800" kern="1200" dirty="0">
                          <a:solidFill>
                            <a:schemeClr val="dk1"/>
                          </a:solidFill>
                          <a:effectLst/>
                          <a:latin typeface="+mn-lt"/>
                          <a:ea typeface="+mn-ea"/>
                          <a:cs typeface="+mn-cs"/>
                        </a:rPr>
                        <a:t>Aggregate value of supplies received from composition taxpayers shall be declared here. Table 5 of FORM GSTR-3B may be used for filling up these  7  Details.</a:t>
                      </a:r>
                    </a:p>
                  </a:txBody>
                  <a:tcPr marL="35717" marR="21363" marT="4339" marB="0" anchor="b">
                    <a:solidFill>
                      <a:srgbClr val="E0E0E0"/>
                    </a:solidFill>
                  </a:tcPr>
                </a:tc>
                <a:tc>
                  <a:txBody>
                    <a:bodyPr/>
                    <a:lstStyle/>
                    <a:p>
                      <a:endParaRPr lang="en-IN" dirty="0"/>
                    </a:p>
                  </a:txBody>
                  <a:tcPr marL="35717" marR="21363" marT="4339" marB="0" anchor="b">
                    <a:solidFill>
                      <a:srgbClr val="E0E0E0"/>
                    </a:solidFill>
                  </a:tcPr>
                </a:tc>
                <a:tc>
                  <a:txBody>
                    <a:bodyPr/>
                    <a:lstStyle/>
                    <a:p>
                      <a:endParaRPr lang="en-IN" dirty="0"/>
                    </a:p>
                  </a:txBody>
                  <a:tcPr marL="35717" marR="21363" marT="4339" marB="0" anchor="b">
                    <a:solidFill>
                      <a:srgbClr val="E0E0E0"/>
                    </a:solidFill>
                  </a:tcPr>
                </a:tc>
                <a:tc>
                  <a:txBody>
                    <a:bodyPr/>
                    <a:lstStyle/>
                    <a:p>
                      <a:endParaRPr lang="en-IN" dirty="0"/>
                    </a:p>
                  </a:txBody>
                  <a:tcPr marL="35717" marR="21363" marT="4339" marB="0" anchor="b">
                    <a:solidFill>
                      <a:srgbClr val="E0E0E0"/>
                    </a:solidFill>
                  </a:tcPr>
                </a:tc>
                <a:tc>
                  <a:txBody>
                    <a:bodyPr/>
                    <a:lstStyle/>
                    <a:p>
                      <a:endParaRPr lang="en-IN" dirty="0"/>
                    </a:p>
                  </a:txBody>
                  <a:tcPr marL="35717" marR="21363" marT="4339" marB="0" anchor="b">
                    <a:solidFill>
                      <a:srgbClr val="E0E0E0"/>
                    </a:solidFill>
                  </a:tcPr>
                </a:tc>
                <a:extLst>
                  <a:ext uri="{0D108BD9-81ED-4DB2-BD59-A6C34878D82A}">
                    <a16:rowId xmlns:a16="http://schemas.microsoft.com/office/drawing/2014/main" val="3624003055"/>
                  </a:ext>
                </a:extLst>
              </a:tr>
              <a:tr h="606415">
                <a:tc>
                  <a:txBody>
                    <a:bodyPr/>
                    <a:lstStyle/>
                    <a:p>
                      <a:pPr algn="ctr"/>
                      <a:r>
                        <a:rPr lang="en-IN"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B</a:t>
                      </a:r>
                      <a:endParaRPr lang="en-IN" dirty="0"/>
                    </a:p>
                  </a:txBody>
                  <a:tcPr marL="35717" marR="21363" marT="4339" marB="0" anchor="ctr">
                    <a:solidFill>
                      <a:srgbClr val="B2B2B2"/>
                    </a:solidFill>
                  </a:tcPr>
                </a:tc>
                <a:tc>
                  <a:txBody>
                    <a:bodyPr/>
                    <a:lstStyle/>
                    <a:p>
                      <a:r>
                        <a:rPr lang="en-US" sz="1800" dirty="0">
                          <a:effectLst/>
                        </a:rPr>
                        <a:t>Deemed supply  under Section 143 </a:t>
                      </a:r>
                      <a:endParaRPr lang="en-IN" sz="2400" dirty="0"/>
                    </a:p>
                  </a:txBody>
                  <a:tcPr marL="35717" marR="21363" marT="4339" marB="0">
                    <a:solidFill>
                      <a:srgbClr val="E0E0E0"/>
                    </a:solidFill>
                  </a:tcPr>
                </a:tc>
                <a:tc gridSpan="5">
                  <a:txBody>
                    <a:bodyPr/>
                    <a:lstStyle/>
                    <a:p>
                      <a:pPr marL="635" marR="911860" indent="-6350" algn="just" defTabSz="914400" rtl="0" eaLnBrk="1" latinLnBrk="0" hangingPunct="1">
                        <a:lnSpc>
                          <a:spcPct val="107000"/>
                        </a:lnSpc>
                        <a:spcAft>
                          <a:spcPts val="0"/>
                        </a:spcAft>
                      </a:pPr>
                      <a:r>
                        <a:rPr lang="en-US" sz="1800" kern="1200" dirty="0">
                          <a:solidFill>
                            <a:schemeClr val="dk1"/>
                          </a:solidFill>
                          <a:effectLst/>
                          <a:latin typeface="+mn-lt"/>
                          <a:ea typeface="+mn-ea"/>
                          <a:cs typeface="+mn-cs"/>
                        </a:rPr>
                        <a:t>Aggregate value of all deemed supplies from the principal to the job-worker in terms of sub-section (3) and sub-section (4) of Section 143 of the CGST Act shall be declared here.</a:t>
                      </a:r>
                    </a:p>
                  </a:txBody>
                  <a:tcPr marL="35717" marR="21363" marT="4339" marB="0" anchor="b">
                    <a:solidFill>
                      <a:srgbClr val="E0E0E0"/>
                    </a:solidFill>
                  </a:tcPr>
                </a:tc>
                <a:tc hMerge="1">
                  <a:txBody>
                    <a:bodyPr/>
                    <a:lstStyle/>
                    <a:p>
                      <a:endParaRPr lang="en-IN" dirty="0"/>
                    </a:p>
                  </a:txBody>
                  <a:tcPr marL="35717" marR="21363" marT="4339" marB="0" anchor="b">
                    <a:solidFill>
                      <a:srgbClr val="E0E0E0"/>
                    </a:solidFill>
                  </a:tcPr>
                </a:tc>
                <a:tc hMerge="1">
                  <a:txBody>
                    <a:bodyPr/>
                    <a:lstStyle/>
                    <a:p>
                      <a:endParaRPr lang="en-IN" dirty="0"/>
                    </a:p>
                  </a:txBody>
                  <a:tcPr marL="35717" marR="21363" marT="4339" marB="0" anchor="b">
                    <a:solidFill>
                      <a:srgbClr val="E0E0E0"/>
                    </a:solidFill>
                  </a:tcPr>
                </a:tc>
                <a:tc hMerge="1">
                  <a:txBody>
                    <a:bodyPr/>
                    <a:lstStyle/>
                    <a:p>
                      <a:endParaRPr lang="en-IN" dirty="0"/>
                    </a:p>
                  </a:txBody>
                  <a:tcPr marL="35717" marR="21363" marT="4339" marB="0" anchor="b">
                    <a:solidFill>
                      <a:srgbClr val="E0E0E0"/>
                    </a:solidFill>
                  </a:tcPr>
                </a:tc>
                <a:tc hMerge="1">
                  <a:txBody>
                    <a:bodyPr/>
                    <a:lstStyle/>
                    <a:p>
                      <a:endParaRPr lang="en-IN" dirty="0"/>
                    </a:p>
                  </a:txBody>
                  <a:tcPr marL="35717" marR="21363" marT="4339" marB="0" anchor="b">
                    <a:solidFill>
                      <a:srgbClr val="E0E0E0"/>
                    </a:solidFill>
                  </a:tcPr>
                </a:tc>
                <a:extLst>
                  <a:ext uri="{0D108BD9-81ED-4DB2-BD59-A6C34878D82A}">
                    <a16:rowId xmlns:a16="http://schemas.microsoft.com/office/drawing/2014/main" val="1594733142"/>
                  </a:ext>
                </a:extLst>
              </a:tr>
              <a:tr h="748025">
                <a:tc>
                  <a:txBody>
                    <a:bodyPr/>
                    <a:lstStyle/>
                    <a:p>
                      <a:pPr algn="ctr"/>
                      <a:r>
                        <a:rPr lang="en-IN" sz="1600" dirty="0">
                          <a:solidFill>
                            <a:schemeClr val="tx1"/>
                          </a:solidFill>
                          <a:effectLst/>
                          <a:latin typeface="Times New Roman" panose="02020603050405020304" pitchFamily="18" charset="0"/>
                          <a:cs typeface="Times New Roman" panose="02020603050405020304" pitchFamily="18" charset="0"/>
                        </a:rPr>
                        <a:t>C</a:t>
                      </a:r>
                      <a:endParaRPr lang="en-IN" dirty="0"/>
                    </a:p>
                  </a:txBody>
                  <a:tcPr marL="35717" marR="21363" marT="4339" marB="0" anchor="ctr">
                    <a:solidFill>
                      <a:srgbClr val="B2B2B2"/>
                    </a:solidFill>
                  </a:tcPr>
                </a:tc>
                <a:tc>
                  <a:txBody>
                    <a:bodyPr/>
                    <a:lstStyle/>
                    <a:p>
                      <a:r>
                        <a:rPr lang="en-US" sz="1800" dirty="0">
                          <a:effectLst/>
                        </a:rPr>
                        <a:t>Goods sent on approval basis but not returned </a:t>
                      </a:r>
                      <a:endParaRPr lang="en-IN" sz="2400" dirty="0"/>
                    </a:p>
                  </a:txBody>
                  <a:tcPr marL="35717" marR="21363" marT="4339" marB="0">
                    <a:solidFill>
                      <a:srgbClr val="E0E0E0"/>
                    </a:solidFill>
                  </a:tcPr>
                </a:tc>
                <a:tc gridSpan="5">
                  <a:txBody>
                    <a:bodyPr/>
                    <a:lstStyle/>
                    <a:p>
                      <a:pPr marL="635" marR="911860" indent="-6350" algn="just" defTabSz="914400" rtl="0" eaLnBrk="1" latinLnBrk="0" hangingPunct="1">
                        <a:lnSpc>
                          <a:spcPct val="107000"/>
                        </a:lnSpc>
                        <a:spcAft>
                          <a:spcPts val="0"/>
                        </a:spcAft>
                      </a:pPr>
                      <a:r>
                        <a:rPr lang="en-US" sz="1800" kern="1200" dirty="0">
                          <a:solidFill>
                            <a:schemeClr val="dk1"/>
                          </a:solidFill>
                          <a:effectLst/>
                          <a:latin typeface="+mn-lt"/>
                          <a:ea typeface="+mn-ea"/>
                          <a:cs typeface="+mn-cs"/>
                        </a:rPr>
                        <a:t>Aggregate value of all deemed supplies for goods which were sent on approval basis but were not returned to the principal supplier within one eighty days of such supply shall be declared here.</a:t>
                      </a:r>
                    </a:p>
                    <a:p>
                      <a:pPr algn="just"/>
                      <a:endParaRPr lang="en-IN" sz="2000" dirty="0"/>
                    </a:p>
                  </a:txBody>
                  <a:tcPr marL="35717" marR="21363" marT="4339" marB="0" anchor="b">
                    <a:solidFill>
                      <a:srgbClr val="E0E0E0"/>
                    </a:solidFill>
                  </a:tcPr>
                </a:tc>
                <a:tc hMerge="1">
                  <a:txBody>
                    <a:bodyPr/>
                    <a:lstStyle/>
                    <a:p>
                      <a:endParaRPr lang="en-IN" dirty="0"/>
                    </a:p>
                  </a:txBody>
                  <a:tcPr marL="35717" marR="21363" marT="4339" marB="0" anchor="b">
                    <a:solidFill>
                      <a:srgbClr val="E0E0E0"/>
                    </a:solidFill>
                  </a:tcPr>
                </a:tc>
                <a:tc hMerge="1">
                  <a:txBody>
                    <a:bodyPr/>
                    <a:lstStyle/>
                    <a:p>
                      <a:endParaRPr lang="en-IN" dirty="0"/>
                    </a:p>
                  </a:txBody>
                  <a:tcPr marL="35717" marR="21363" marT="4339" marB="0" anchor="b">
                    <a:solidFill>
                      <a:srgbClr val="E0E0E0"/>
                    </a:solidFill>
                  </a:tcPr>
                </a:tc>
                <a:tc hMerge="1">
                  <a:txBody>
                    <a:bodyPr/>
                    <a:lstStyle/>
                    <a:p>
                      <a:endParaRPr lang="en-IN" dirty="0"/>
                    </a:p>
                  </a:txBody>
                  <a:tcPr marL="35717" marR="21363" marT="4339" marB="0" anchor="b">
                    <a:solidFill>
                      <a:srgbClr val="E0E0E0"/>
                    </a:solidFill>
                  </a:tcPr>
                </a:tc>
                <a:tc hMerge="1">
                  <a:txBody>
                    <a:bodyPr/>
                    <a:lstStyle/>
                    <a:p>
                      <a:endParaRPr lang="en-IN" dirty="0"/>
                    </a:p>
                  </a:txBody>
                  <a:tcPr marL="35717" marR="21363" marT="4339" marB="0" anchor="b">
                    <a:solidFill>
                      <a:srgbClr val="E0E0E0"/>
                    </a:solidFill>
                  </a:tcPr>
                </a:tc>
                <a:extLst>
                  <a:ext uri="{0D108BD9-81ED-4DB2-BD59-A6C34878D82A}">
                    <a16:rowId xmlns:a16="http://schemas.microsoft.com/office/drawing/2014/main" val="1987317335"/>
                  </a:ext>
                </a:extLst>
              </a:tr>
            </a:tbl>
          </a:graphicData>
        </a:graphic>
      </p:graphicFrame>
      <p:sp>
        <p:nvSpPr>
          <p:cNvPr id="3" name="Footer Placeholder 2">
            <a:extLst>
              <a:ext uri="{FF2B5EF4-FFF2-40B4-BE49-F238E27FC236}">
                <a16:creationId xmlns:a16="http://schemas.microsoft.com/office/drawing/2014/main" id="{6795B0E4-FD3D-47BF-963B-C388F38CDD3E}"/>
              </a:ext>
            </a:extLst>
          </p:cNvPr>
          <p:cNvSpPr>
            <a:spLocks noGrp="1"/>
          </p:cNvSpPr>
          <p:nvPr>
            <p:ph type="ftr" sz="quarter" idx="11"/>
          </p:nvPr>
        </p:nvSpPr>
        <p:spPr/>
        <p:txBody>
          <a:bodyPr/>
          <a:lstStyle/>
          <a:p>
            <a:r>
              <a:rPr lang="pt-BR"/>
              <a:t>S &amp; Y</a:t>
            </a:r>
            <a:endParaRPr lang="en-IN"/>
          </a:p>
        </p:txBody>
      </p:sp>
      <p:pic>
        <p:nvPicPr>
          <p:cNvPr id="7" name="Picture 6">
            <a:extLst>
              <a:ext uri="{FF2B5EF4-FFF2-40B4-BE49-F238E27FC236}">
                <a16:creationId xmlns:a16="http://schemas.microsoft.com/office/drawing/2014/main" id="{AAF3EDA7-0E34-42BF-A428-4C475D7A26D2}"/>
              </a:ext>
            </a:extLst>
          </p:cNvPr>
          <p:cNvPicPr/>
          <p:nvPr/>
        </p:nvPicPr>
        <p:blipFill>
          <a:blip r:embed="rId3" cstate="print"/>
          <a:srcRect/>
          <a:stretch>
            <a:fillRect/>
          </a:stretch>
        </p:blipFill>
        <p:spPr bwMode="auto">
          <a:xfrm>
            <a:off x="11471414" y="0"/>
            <a:ext cx="720585" cy="581891"/>
          </a:xfrm>
          <a:prstGeom prst="rect">
            <a:avLst/>
          </a:prstGeom>
          <a:noFill/>
          <a:ln w="9525">
            <a:noFill/>
            <a:miter lim="800000"/>
            <a:headEnd/>
            <a:tailEnd/>
          </a:ln>
        </p:spPr>
      </p:pic>
    </p:spTree>
    <p:extLst>
      <p:ext uri="{BB962C8B-B14F-4D97-AF65-F5344CB8AC3E}">
        <p14:creationId xmlns:p14="http://schemas.microsoft.com/office/powerpoint/2010/main" val="418599820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288F0-E02E-4B44-BB3C-CDA56D85B8CE}"/>
              </a:ext>
            </a:extLst>
          </p:cNvPr>
          <p:cNvSpPr>
            <a:spLocks noGrp="1"/>
          </p:cNvSpPr>
          <p:nvPr>
            <p:ph type="title"/>
          </p:nvPr>
        </p:nvSpPr>
        <p:spPr>
          <a:xfrm>
            <a:off x="838200" y="0"/>
            <a:ext cx="10515600" cy="532750"/>
          </a:xfrm>
        </p:spPr>
        <p:txBody>
          <a:bodyPr>
            <a:normAutofit fontScale="90000"/>
          </a:bodyPr>
          <a:lstStyle/>
          <a:p>
            <a:r>
              <a:rPr lang="en-IN" dirty="0">
                <a:latin typeface="Bookman Old Style" panose="02050604050505020204" pitchFamily="18" charset="0"/>
              </a:rPr>
              <a:t>Table 17 : HSN Outward Supplies</a:t>
            </a:r>
          </a:p>
        </p:txBody>
      </p:sp>
      <p:graphicFrame>
        <p:nvGraphicFramePr>
          <p:cNvPr id="6" name="Content Placeholder 5">
            <a:extLst>
              <a:ext uri="{FF2B5EF4-FFF2-40B4-BE49-F238E27FC236}">
                <a16:creationId xmlns:a16="http://schemas.microsoft.com/office/drawing/2014/main" id="{5ECF8227-6FAF-435A-9159-792CAC6DDA95}"/>
              </a:ext>
            </a:extLst>
          </p:cNvPr>
          <p:cNvGraphicFramePr>
            <a:graphicFrameLocks noGrp="1"/>
          </p:cNvGraphicFramePr>
          <p:nvPr>
            <p:ph idx="1"/>
          </p:nvPr>
        </p:nvGraphicFramePr>
        <p:xfrm>
          <a:off x="5131659" y="-21360735"/>
          <a:ext cx="6945113" cy="4849813"/>
        </p:xfrm>
        <a:graphic>
          <a:graphicData uri="http://schemas.openxmlformats.org/drawingml/2006/table">
            <a:tbl>
              <a:tblPr firstRow="1" firstCol="1" bandRow="1">
                <a:tableStyleId>{5C22544A-7EE6-4342-B048-85BDC9FD1C3A}</a:tableStyleId>
              </a:tblPr>
              <a:tblGrid>
                <a:gridCol w="2140452">
                  <a:extLst>
                    <a:ext uri="{9D8B030D-6E8A-4147-A177-3AD203B41FA5}">
                      <a16:colId xmlns:a16="http://schemas.microsoft.com/office/drawing/2014/main" val="2733442416"/>
                    </a:ext>
                  </a:extLst>
                </a:gridCol>
                <a:gridCol w="2140452">
                  <a:extLst>
                    <a:ext uri="{9D8B030D-6E8A-4147-A177-3AD203B41FA5}">
                      <a16:colId xmlns:a16="http://schemas.microsoft.com/office/drawing/2014/main" val="2173181293"/>
                    </a:ext>
                  </a:extLst>
                </a:gridCol>
                <a:gridCol w="570922">
                  <a:extLst>
                    <a:ext uri="{9D8B030D-6E8A-4147-A177-3AD203B41FA5}">
                      <a16:colId xmlns:a16="http://schemas.microsoft.com/office/drawing/2014/main" val="3618379492"/>
                    </a:ext>
                  </a:extLst>
                </a:gridCol>
                <a:gridCol w="564228">
                  <a:extLst>
                    <a:ext uri="{9D8B030D-6E8A-4147-A177-3AD203B41FA5}">
                      <a16:colId xmlns:a16="http://schemas.microsoft.com/office/drawing/2014/main" val="725621970"/>
                    </a:ext>
                  </a:extLst>
                </a:gridCol>
                <a:gridCol w="693405">
                  <a:extLst>
                    <a:ext uri="{9D8B030D-6E8A-4147-A177-3AD203B41FA5}">
                      <a16:colId xmlns:a16="http://schemas.microsoft.com/office/drawing/2014/main" val="3199950493"/>
                    </a:ext>
                  </a:extLst>
                </a:gridCol>
                <a:gridCol w="617104">
                  <a:extLst>
                    <a:ext uri="{9D8B030D-6E8A-4147-A177-3AD203B41FA5}">
                      <a16:colId xmlns:a16="http://schemas.microsoft.com/office/drawing/2014/main" val="612816939"/>
                    </a:ext>
                  </a:extLst>
                </a:gridCol>
                <a:gridCol w="218550">
                  <a:extLst>
                    <a:ext uri="{9D8B030D-6E8A-4147-A177-3AD203B41FA5}">
                      <a16:colId xmlns:a16="http://schemas.microsoft.com/office/drawing/2014/main" val="239447707"/>
                    </a:ext>
                  </a:extLst>
                </a:gridCol>
              </a:tblGrid>
              <a:tr h="63567">
                <a:tc>
                  <a:txBody>
                    <a:bodyPr/>
                    <a:lstStyle/>
                    <a:p>
                      <a:pPr marL="6350" marR="27305" indent="-6350" algn="ctr">
                        <a:lnSpc>
                          <a:spcPct val="107000"/>
                        </a:lnSpc>
                        <a:spcAft>
                          <a:spcPts val="0"/>
                        </a:spcAft>
                      </a:pPr>
                      <a:r>
                        <a:rPr lang="en-IN" sz="300">
                          <a:effectLst/>
                        </a:rPr>
                        <a:t>Pt. II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gridSpan="6">
                  <a:txBody>
                    <a:bodyPr/>
                    <a:lstStyle/>
                    <a:p>
                      <a:pPr marL="6350" marR="33020" indent="-6350" algn="ctr">
                        <a:lnSpc>
                          <a:spcPct val="107000"/>
                        </a:lnSpc>
                        <a:spcAft>
                          <a:spcPts val="0"/>
                        </a:spcAft>
                      </a:pPr>
                      <a:r>
                        <a:rPr lang="en-IN" sz="300">
                          <a:effectLst/>
                        </a:rPr>
                        <a:t>Details of Outward and inward supplies declared during the financial year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4265213941"/>
                  </a:ext>
                </a:extLst>
              </a:tr>
              <a:tr h="64186">
                <a:tc rowSpan="3">
                  <a:txBody>
                    <a:bodyPr/>
                    <a:lstStyle/>
                    <a:p>
                      <a:pPr marL="6350" marR="911860" indent="-6350" algn="l">
                        <a:lnSpc>
                          <a:spcPct val="107000"/>
                        </a:lnSpc>
                        <a:spcAft>
                          <a:spcPts val="3415"/>
                        </a:spcAft>
                      </a:pPr>
                      <a:r>
                        <a:rPr lang="en-IN" sz="300">
                          <a:effectLst/>
                        </a:rPr>
                        <a:t>  </a:t>
                      </a:r>
                      <a:endParaRPr lang="en-IN" sz="400">
                        <a:effectLst/>
                      </a:endParaRPr>
                    </a:p>
                    <a:p>
                      <a:pPr marL="6350" marR="911860" indent="-6350" algn="l">
                        <a:lnSpc>
                          <a:spcPct val="107000"/>
                        </a:lnSpc>
                        <a:spcAft>
                          <a:spcPts val="300"/>
                        </a:spcAft>
                      </a:pPr>
                      <a:r>
                        <a:rPr lang="en-IN" sz="300">
                          <a:effectLst/>
                        </a:rPr>
                        <a:t>  </a:t>
                      </a:r>
                      <a:endParaRPr lang="en-IN" sz="400">
                        <a:effectLst/>
                      </a:endParaRPr>
                    </a:p>
                    <a:p>
                      <a:pPr marL="6350" marR="911860" indent="-6350" algn="l">
                        <a:lnSpc>
                          <a:spcPct val="107000"/>
                        </a:lnSpc>
                        <a:spcAft>
                          <a:spcPts val="0"/>
                        </a:spcAft>
                      </a:pPr>
                      <a:r>
                        <a:rPr lang="en-IN" sz="300">
                          <a:effectLst/>
                        </a:rPr>
                        <a:t>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gridSpan="2">
                  <a:txBody>
                    <a:bodyPr/>
                    <a:lstStyle/>
                    <a:p>
                      <a:pPr marL="1905" marR="911860" indent="-6350" algn="ctr">
                        <a:lnSpc>
                          <a:spcPct val="107000"/>
                        </a:lnSpc>
                        <a:spcAft>
                          <a:spcPts val="0"/>
                        </a:spcAft>
                      </a:pPr>
                      <a:r>
                        <a:rPr lang="en-IN" sz="300">
                          <a:effectLst/>
                        </a:rPr>
                        <a:t>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hMerge="1">
                  <a:txBody>
                    <a:bodyPr/>
                    <a:lstStyle/>
                    <a:p>
                      <a:endParaRPr lang="en-IN"/>
                    </a:p>
                  </a:txBody>
                  <a:tcPr/>
                </a:tc>
                <a:tc gridSpan="4">
                  <a:txBody>
                    <a:bodyPr/>
                    <a:lstStyle/>
                    <a:p>
                      <a:pPr marL="6350" marR="31115" indent="-6350" algn="ctr">
                        <a:lnSpc>
                          <a:spcPct val="107000"/>
                        </a:lnSpc>
                        <a:spcAft>
                          <a:spcPts val="0"/>
                        </a:spcAft>
                      </a:pPr>
                      <a:r>
                        <a:rPr lang="en-IN" sz="300">
                          <a:effectLst/>
                        </a:rPr>
                        <a:t>(Amount in ₹ in all tables)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nchor="b"/>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2741444518"/>
                  </a:ext>
                </a:extLst>
              </a:tr>
              <a:tr h="688110">
                <a:tc vMerge="1">
                  <a:txBody>
                    <a:bodyPr/>
                    <a:lstStyle/>
                    <a:p>
                      <a:endParaRPr lang="en-IN"/>
                    </a:p>
                  </a:txBody>
                  <a:tcPr/>
                </a:tc>
                <a:tc>
                  <a:txBody>
                    <a:bodyPr/>
                    <a:lstStyle/>
                    <a:p>
                      <a:pPr marL="6350" marR="27940" indent="-6350" algn="ctr">
                        <a:lnSpc>
                          <a:spcPct val="107000"/>
                        </a:lnSpc>
                        <a:spcAft>
                          <a:spcPts val="0"/>
                        </a:spcAft>
                      </a:pPr>
                      <a:r>
                        <a:rPr lang="en-IN" sz="300">
                          <a:effectLst/>
                        </a:rPr>
                        <a:t>Nature of Supplies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9845" indent="-6350" algn="ctr">
                        <a:lnSpc>
                          <a:spcPct val="107000"/>
                        </a:lnSpc>
                        <a:spcAft>
                          <a:spcPts val="0"/>
                        </a:spcAft>
                      </a:pPr>
                      <a:r>
                        <a:rPr lang="en-IN" sz="300">
                          <a:effectLst/>
                        </a:rPr>
                        <a:t>Taxable Value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911860" indent="-6350" algn="ctr">
                        <a:lnSpc>
                          <a:spcPct val="107000"/>
                        </a:lnSpc>
                        <a:spcAft>
                          <a:spcPts val="0"/>
                        </a:spcAft>
                      </a:pPr>
                      <a:r>
                        <a:rPr lang="en-IN" sz="300">
                          <a:effectLst/>
                        </a:rPr>
                        <a:t>Central Tax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7305" indent="-6350" algn="ctr">
                        <a:lnSpc>
                          <a:spcPct val="107000"/>
                        </a:lnSpc>
                        <a:spcAft>
                          <a:spcPts val="0"/>
                        </a:spcAft>
                      </a:pPr>
                      <a:r>
                        <a:rPr lang="en-IN" sz="300">
                          <a:effectLst/>
                        </a:rPr>
                        <a:t>State </a:t>
                      </a:r>
                      <a:endParaRPr lang="en-IN" sz="400">
                        <a:effectLst/>
                      </a:endParaRPr>
                    </a:p>
                    <a:p>
                      <a:pPr marL="6350" marR="27305" indent="-6350" algn="ctr">
                        <a:lnSpc>
                          <a:spcPct val="107000"/>
                        </a:lnSpc>
                        <a:spcAft>
                          <a:spcPts val="0"/>
                        </a:spcAft>
                      </a:pPr>
                      <a:r>
                        <a:rPr lang="en-IN" sz="300">
                          <a:effectLst/>
                        </a:rPr>
                        <a:t>Tax / </a:t>
                      </a:r>
                      <a:endParaRPr lang="en-IN" sz="400">
                        <a:effectLst/>
                      </a:endParaRPr>
                    </a:p>
                    <a:p>
                      <a:pPr marL="6350" marR="29210" indent="-6350" algn="ctr">
                        <a:lnSpc>
                          <a:spcPct val="107000"/>
                        </a:lnSpc>
                        <a:spcAft>
                          <a:spcPts val="0"/>
                        </a:spcAft>
                      </a:pPr>
                      <a:r>
                        <a:rPr lang="en-IN" sz="300">
                          <a:effectLst/>
                        </a:rPr>
                        <a:t>UT </a:t>
                      </a:r>
                      <a:endParaRPr lang="en-IN" sz="400">
                        <a:effectLst/>
                      </a:endParaRPr>
                    </a:p>
                    <a:p>
                      <a:pPr marL="6350" marR="26670" indent="-6350" algn="ctr">
                        <a:lnSpc>
                          <a:spcPct val="107000"/>
                        </a:lnSpc>
                        <a:spcAft>
                          <a:spcPts val="0"/>
                        </a:spcAft>
                      </a:pPr>
                      <a:r>
                        <a:rPr lang="en-IN" sz="300">
                          <a:effectLst/>
                        </a:rPr>
                        <a:t>Tax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911860" indent="-6350" algn="ctr">
                        <a:lnSpc>
                          <a:spcPct val="107000"/>
                        </a:lnSpc>
                        <a:spcAft>
                          <a:spcPts val="0"/>
                        </a:spcAft>
                      </a:pPr>
                      <a:r>
                        <a:rPr lang="en-IN" sz="300">
                          <a:effectLst/>
                        </a:rPr>
                        <a:t>Integrated Tax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8575" indent="-6350" algn="ctr">
                        <a:lnSpc>
                          <a:spcPct val="107000"/>
                        </a:lnSpc>
                        <a:spcAft>
                          <a:spcPts val="0"/>
                        </a:spcAft>
                      </a:pPr>
                      <a:r>
                        <a:rPr lang="en-IN" sz="300">
                          <a:effectLst/>
                        </a:rPr>
                        <a:t>Cess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extLst>
                  <a:ext uri="{0D108BD9-81ED-4DB2-BD59-A6C34878D82A}">
                    <a16:rowId xmlns:a16="http://schemas.microsoft.com/office/drawing/2014/main" val="152170346"/>
                  </a:ext>
                </a:extLst>
              </a:tr>
              <a:tr h="64186">
                <a:tc vMerge="1">
                  <a:txBody>
                    <a:bodyPr/>
                    <a:lstStyle/>
                    <a:p>
                      <a:endParaRPr lang="en-IN"/>
                    </a:p>
                  </a:txBody>
                  <a:tcPr/>
                </a:tc>
                <a:tc>
                  <a:txBody>
                    <a:bodyPr/>
                    <a:lstStyle/>
                    <a:p>
                      <a:pPr marL="6350" marR="28575" indent="-6350" algn="ctr">
                        <a:lnSpc>
                          <a:spcPct val="107000"/>
                        </a:lnSpc>
                        <a:spcAft>
                          <a:spcPts val="0"/>
                        </a:spcAft>
                      </a:pPr>
                      <a:r>
                        <a:rPr lang="en-IN" sz="300">
                          <a:effectLst/>
                        </a:rPr>
                        <a:t>1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30480" indent="-6350" algn="ctr">
                        <a:lnSpc>
                          <a:spcPct val="107000"/>
                        </a:lnSpc>
                        <a:spcAft>
                          <a:spcPts val="0"/>
                        </a:spcAft>
                      </a:pPr>
                      <a:r>
                        <a:rPr lang="en-IN" sz="300">
                          <a:effectLst/>
                        </a:rPr>
                        <a:t>2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5400" indent="-6350" algn="ctr">
                        <a:lnSpc>
                          <a:spcPct val="107000"/>
                        </a:lnSpc>
                        <a:spcAft>
                          <a:spcPts val="0"/>
                        </a:spcAft>
                      </a:pPr>
                      <a:r>
                        <a:rPr lang="en-IN" sz="300">
                          <a:effectLst/>
                        </a:rPr>
                        <a:t>3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7940" indent="-6350" algn="ctr">
                        <a:lnSpc>
                          <a:spcPct val="107000"/>
                        </a:lnSpc>
                        <a:spcAft>
                          <a:spcPts val="0"/>
                        </a:spcAft>
                      </a:pPr>
                      <a:r>
                        <a:rPr lang="en-IN" sz="300">
                          <a:effectLst/>
                        </a:rPr>
                        <a:t>4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7940" indent="-6350" algn="ctr">
                        <a:lnSpc>
                          <a:spcPct val="107000"/>
                        </a:lnSpc>
                        <a:spcAft>
                          <a:spcPts val="0"/>
                        </a:spcAft>
                      </a:pPr>
                      <a:r>
                        <a:rPr lang="en-IN" sz="300">
                          <a:effectLst/>
                        </a:rPr>
                        <a:t>5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6670" indent="-6350" algn="ctr">
                        <a:lnSpc>
                          <a:spcPct val="107000"/>
                        </a:lnSpc>
                        <a:spcAft>
                          <a:spcPts val="0"/>
                        </a:spcAft>
                      </a:pPr>
                      <a:r>
                        <a:rPr lang="en-IN" sz="300">
                          <a:effectLst/>
                        </a:rPr>
                        <a:t>6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extLst>
                  <a:ext uri="{0D108BD9-81ED-4DB2-BD59-A6C34878D82A}">
                    <a16:rowId xmlns:a16="http://schemas.microsoft.com/office/drawing/2014/main" val="2936966076"/>
                  </a:ext>
                </a:extLst>
              </a:tr>
              <a:tr h="158112">
                <a:tc>
                  <a:txBody>
                    <a:bodyPr/>
                    <a:lstStyle/>
                    <a:p>
                      <a:pPr marL="6350" marR="29845" indent="-6350" algn="ctr">
                        <a:lnSpc>
                          <a:spcPct val="107000"/>
                        </a:lnSpc>
                        <a:spcAft>
                          <a:spcPts val="0"/>
                        </a:spcAft>
                      </a:pPr>
                      <a:r>
                        <a:rPr lang="en-IN" sz="300">
                          <a:effectLst/>
                        </a:rPr>
                        <a:t>4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gridSpan="6">
                  <a:txBody>
                    <a:bodyPr/>
                    <a:lstStyle/>
                    <a:p>
                      <a:pPr marL="635" marR="911860" indent="-6350" algn="l">
                        <a:lnSpc>
                          <a:spcPct val="107000"/>
                        </a:lnSpc>
                        <a:spcAft>
                          <a:spcPts val="0"/>
                        </a:spcAft>
                      </a:pPr>
                      <a:r>
                        <a:rPr lang="en-IN" sz="300">
                          <a:effectLst/>
                        </a:rPr>
                        <a:t>Details of advances, inward and outward supplies on which tax is payable as declared in returns filed during the financial year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582858334"/>
                  </a:ext>
                </a:extLst>
              </a:tr>
              <a:tr h="1652199">
                <a:tc>
                  <a:txBody>
                    <a:bodyPr/>
                    <a:lstStyle/>
                    <a:p>
                      <a:pPr marL="6350" marR="29210" indent="-6350" algn="ctr">
                        <a:lnSpc>
                          <a:spcPct val="107000"/>
                        </a:lnSpc>
                        <a:spcAft>
                          <a:spcPts val="0"/>
                        </a:spcAft>
                      </a:pPr>
                      <a:r>
                        <a:rPr lang="en-IN" sz="300">
                          <a:effectLst/>
                        </a:rPr>
                        <a:t>A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nchor="ctr"/>
                </a:tc>
                <a:tc>
                  <a:txBody>
                    <a:bodyPr/>
                    <a:lstStyle/>
                    <a:p>
                      <a:pPr marL="635" marR="911860" indent="-6350" algn="l">
                        <a:lnSpc>
                          <a:spcPct val="107000"/>
                        </a:lnSpc>
                        <a:spcAft>
                          <a:spcPts val="0"/>
                        </a:spcAft>
                      </a:pPr>
                      <a:r>
                        <a:rPr lang="en-IN" sz="300">
                          <a:effectLst/>
                        </a:rPr>
                        <a:t>Supplies made to un-registered persons (B2C)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gridSpan="5">
                  <a:txBody>
                    <a:bodyPr/>
                    <a:lstStyle/>
                    <a:p>
                      <a:pPr marL="635" marR="911860" indent="-6350" algn="just">
                        <a:lnSpc>
                          <a:spcPct val="107000"/>
                        </a:lnSpc>
                        <a:spcAft>
                          <a:spcPts val="0"/>
                        </a:spcAft>
                      </a:pPr>
                      <a:r>
                        <a:rPr lang="en-IN" sz="400">
                          <a:effectLst/>
                        </a:rPr>
                        <a:t>Aggregate value of supplies made to consumers and unregistered persons on which tax has been paid shall be declared here. These will include details of supplies made through E-Commerce operators and are to be declared as net of credit notes or debit notes issued in this regard. Table 5, Table 7 along with respective amendments in Table 9 and Table 10 of FORM GSTR-1 may be used for filling up these details.</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nchor="b"/>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632162823"/>
                  </a:ext>
                </a:extLst>
              </a:tr>
              <a:tr h="1779415">
                <a:tc>
                  <a:txBody>
                    <a:bodyPr/>
                    <a:lstStyle/>
                    <a:p>
                      <a:pPr marL="6350" marR="30480" indent="-6350" algn="ctr">
                        <a:lnSpc>
                          <a:spcPct val="107000"/>
                        </a:lnSpc>
                        <a:spcAft>
                          <a:spcPts val="0"/>
                        </a:spcAft>
                      </a:pPr>
                      <a:r>
                        <a:rPr lang="en-IN" sz="300">
                          <a:effectLst/>
                        </a:rPr>
                        <a:t>B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nchor="ctr"/>
                </a:tc>
                <a:tc>
                  <a:txBody>
                    <a:bodyPr/>
                    <a:lstStyle/>
                    <a:p>
                      <a:pPr marL="635" marR="911860" indent="-6350" algn="l">
                        <a:lnSpc>
                          <a:spcPct val="107000"/>
                        </a:lnSpc>
                        <a:spcAft>
                          <a:spcPts val="0"/>
                        </a:spcAft>
                      </a:pPr>
                      <a:r>
                        <a:rPr lang="en-IN" sz="300">
                          <a:effectLst/>
                        </a:rPr>
                        <a:t>Supplies made to registered persons (B2B)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gridSpan="5">
                  <a:txBody>
                    <a:bodyPr/>
                    <a:lstStyle/>
                    <a:p>
                      <a:pPr marL="635" marR="911860" indent="-6350" algn="l">
                        <a:lnSpc>
                          <a:spcPct val="107000"/>
                        </a:lnSpc>
                        <a:spcAft>
                          <a:spcPts val="0"/>
                        </a:spcAft>
                      </a:pPr>
                      <a:r>
                        <a:rPr lang="en-IN" sz="400">
                          <a:effectLst/>
                        </a:rPr>
                        <a:t>Aggregate value of supplies made to registered persons (including supplies made to UINs) on which tax has been paid shall be declared here. These will include supplies made through E-Commerce operators but shall not include supplies on which tax is to be paid by the recipient on reverse charge basis. Details of debit and credit notes are to be mentioned separately. Table 4A and Table 4C of FORM GSTR-1 may be used for filling up these details.</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nchor="b"/>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2136332337"/>
                  </a:ext>
                </a:extLst>
              </a:tr>
              <a:tr h="380038">
                <a:tc>
                  <a:txBody>
                    <a:bodyPr/>
                    <a:lstStyle/>
                    <a:p>
                      <a:pPr marL="6350" marR="30480" indent="-6350" algn="ctr">
                        <a:lnSpc>
                          <a:spcPct val="107000"/>
                        </a:lnSpc>
                        <a:spcAft>
                          <a:spcPts val="0"/>
                        </a:spcAft>
                      </a:pPr>
                      <a:r>
                        <a:rPr lang="en-IN" sz="300">
                          <a:effectLst/>
                        </a:rPr>
                        <a:t>C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nchor="ctr"/>
                </a:tc>
                <a:tc>
                  <a:txBody>
                    <a:bodyPr/>
                    <a:lstStyle/>
                    <a:p>
                      <a:pPr marL="635" marR="911860" indent="-6350" algn="l">
                        <a:lnSpc>
                          <a:spcPct val="107000"/>
                        </a:lnSpc>
                        <a:spcAft>
                          <a:spcPts val="0"/>
                        </a:spcAft>
                      </a:pPr>
                      <a:r>
                        <a:rPr lang="en-IN" sz="300">
                          <a:effectLst/>
                        </a:rPr>
                        <a:t>Zero rated supply (Export) on payment of tax (except supplies to SEZs)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gridSpan="5">
                  <a:txBody>
                    <a:bodyPr/>
                    <a:lstStyle/>
                    <a:p>
                      <a:pPr marL="6350" marR="36830" indent="-6350" algn="just">
                        <a:lnSpc>
                          <a:spcPct val="107000"/>
                        </a:lnSpc>
                        <a:spcAft>
                          <a:spcPts val="0"/>
                        </a:spcAft>
                      </a:pPr>
                      <a:r>
                        <a:rPr lang="en-IN" sz="400" dirty="0">
                          <a:effectLst/>
                        </a:rPr>
                        <a:t>Aggregate value of exports (except supplies to SEZs) on which tax has been paid shall be declared here. Table 6A of FORM GSTR-1 may be used for filling up these details. </a:t>
                      </a:r>
                      <a:endParaRPr lang="en-IN" sz="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1763515374"/>
                  </a:ext>
                </a:extLst>
              </a:tr>
            </a:tbl>
          </a:graphicData>
        </a:graphic>
      </p:graphicFrame>
      <p:graphicFrame>
        <p:nvGraphicFramePr>
          <p:cNvPr id="10" name="Table 9">
            <a:extLst>
              <a:ext uri="{FF2B5EF4-FFF2-40B4-BE49-F238E27FC236}">
                <a16:creationId xmlns:a16="http://schemas.microsoft.com/office/drawing/2014/main" id="{A98DEB91-BE6B-4BCB-AD48-7DFA63096AF5}"/>
              </a:ext>
            </a:extLst>
          </p:cNvPr>
          <p:cNvGraphicFramePr>
            <a:graphicFrameLocks noGrp="1"/>
          </p:cNvGraphicFramePr>
          <p:nvPr>
            <p:extLst>
              <p:ext uri="{D42A27DB-BD31-4B8C-83A1-F6EECF244321}">
                <p14:modId xmlns:p14="http://schemas.microsoft.com/office/powerpoint/2010/main" val="4094565741"/>
              </p:ext>
            </p:extLst>
          </p:nvPr>
        </p:nvGraphicFramePr>
        <p:xfrm>
          <a:off x="239966" y="653351"/>
          <a:ext cx="11712068" cy="5741988"/>
        </p:xfrm>
        <a:graphic>
          <a:graphicData uri="http://schemas.openxmlformats.org/drawingml/2006/table">
            <a:tbl>
              <a:tblPr firstRow="1" firstCol="1" bandRow="1">
                <a:tableStyleId>{5C22544A-7EE6-4342-B048-85BDC9FD1C3A}</a:tableStyleId>
              </a:tblPr>
              <a:tblGrid>
                <a:gridCol w="588894">
                  <a:extLst>
                    <a:ext uri="{9D8B030D-6E8A-4147-A177-3AD203B41FA5}">
                      <a16:colId xmlns:a16="http://schemas.microsoft.com/office/drawing/2014/main" val="1547698019"/>
                    </a:ext>
                  </a:extLst>
                </a:gridCol>
                <a:gridCol w="2043128">
                  <a:extLst>
                    <a:ext uri="{9D8B030D-6E8A-4147-A177-3AD203B41FA5}">
                      <a16:colId xmlns:a16="http://schemas.microsoft.com/office/drawing/2014/main" val="879146469"/>
                    </a:ext>
                  </a:extLst>
                </a:gridCol>
                <a:gridCol w="1506828">
                  <a:extLst>
                    <a:ext uri="{9D8B030D-6E8A-4147-A177-3AD203B41FA5}">
                      <a16:colId xmlns:a16="http://schemas.microsoft.com/office/drawing/2014/main" val="2272673892"/>
                    </a:ext>
                  </a:extLst>
                </a:gridCol>
                <a:gridCol w="1584102">
                  <a:extLst>
                    <a:ext uri="{9D8B030D-6E8A-4147-A177-3AD203B41FA5}">
                      <a16:colId xmlns:a16="http://schemas.microsoft.com/office/drawing/2014/main" val="1389876144"/>
                    </a:ext>
                  </a:extLst>
                </a:gridCol>
                <a:gridCol w="850006">
                  <a:extLst>
                    <a:ext uri="{9D8B030D-6E8A-4147-A177-3AD203B41FA5}">
                      <a16:colId xmlns:a16="http://schemas.microsoft.com/office/drawing/2014/main" val="2971252782"/>
                    </a:ext>
                  </a:extLst>
                </a:gridCol>
                <a:gridCol w="793710">
                  <a:extLst>
                    <a:ext uri="{9D8B030D-6E8A-4147-A177-3AD203B41FA5}">
                      <a16:colId xmlns:a16="http://schemas.microsoft.com/office/drawing/2014/main" val="4040503971"/>
                    </a:ext>
                  </a:extLst>
                </a:gridCol>
                <a:gridCol w="1056067">
                  <a:extLst>
                    <a:ext uri="{9D8B030D-6E8A-4147-A177-3AD203B41FA5}">
                      <a16:colId xmlns:a16="http://schemas.microsoft.com/office/drawing/2014/main" val="1481719618"/>
                    </a:ext>
                  </a:extLst>
                </a:gridCol>
                <a:gridCol w="1323209">
                  <a:extLst>
                    <a:ext uri="{9D8B030D-6E8A-4147-A177-3AD203B41FA5}">
                      <a16:colId xmlns:a16="http://schemas.microsoft.com/office/drawing/2014/main" val="990241965"/>
                    </a:ext>
                  </a:extLst>
                </a:gridCol>
                <a:gridCol w="978794">
                  <a:extLst>
                    <a:ext uri="{9D8B030D-6E8A-4147-A177-3AD203B41FA5}">
                      <a16:colId xmlns:a16="http://schemas.microsoft.com/office/drawing/2014/main" val="506344796"/>
                    </a:ext>
                  </a:extLst>
                </a:gridCol>
                <a:gridCol w="987330">
                  <a:extLst>
                    <a:ext uri="{9D8B030D-6E8A-4147-A177-3AD203B41FA5}">
                      <a16:colId xmlns:a16="http://schemas.microsoft.com/office/drawing/2014/main" val="1911388111"/>
                    </a:ext>
                  </a:extLst>
                </a:gridCol>
              </a:tblGrid>
              <a:tr h="211366">
                <a:tc>
                  <a:txBody>
                    <a:bodyPr/>
                    <a:lstStyle/>
                    <a:p>
                      <a:pPr marL="6350" marR="27305" indent="-6350" algn="ctr">
                        <a:lnSpc>
                          <a:spcPct val="107000"/>
                        </a:lnSpc>
                        <a:spcAft>
                          <a:spcPts val="0"/>
                        </a:spcAft>
                      </a:pPr>
                      <a:r>
                        <a:rPr lang="en-IN" sz="1800" dirty="0">
                          <a:effectLst/>
                        </a:rPr>
                        <a:t>Pt. VI</a:t>
                      </a:r>
                      <a:endParaRPr lang="en-IN"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tc>
                <a:tc gridSpan="9">
                  <a:txBody>
                    <a:bodyPr/>
                    <a:lstStyle/>
                    <a:p>
                      <a:pPr marL="6350" marR="33020" indent="-6350" algn="ctr">
                        <a:lnSpc>
                          <a:spcPct val="107000"/>
                        </a:lnSpc>
                        <a:spcAft>
                          <a:spcPts val="0"/>
                        </a:spcAft>
                      </a:pPr>
                      <a:r>
                        <a:rPr lang="en-IN"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Other Information </a:t>
                      </a:r>
                    </a:p>
                  </a:txBody>
                  <a:tcPr marL="35717" marR="21363" marT="4339" marB="0"/>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511910671"/>
                  </a:ext>
                </a:extLst>
              </a:tr>
              <a:tr h="188931">
                <a:tc rowSpan="3">
                  <a:txBody>
                    <a:bodyPr/>
                    <a:lstStyle/>
                    <a:p>
                      <a:pPr marL="6350" marR="911860" indent="-6350" algn="l">
                        <a:lnSpc>
                          <a:spcPct val="107000"/>
                        </a:lnSpc>
                        <a:spcAft>
                          <a:spcPts val="3415"/>
                        </a:spcAft>
                      </a:pPr>
                      <a:r>
                        <a:rPr lang="en-IN" sz="1800" dirty="0">
                          <a:effectLst/>
                        </a:rPr>
                        <a:t>  </a:t>
                      </a:r>
                      <a:endParaRPr lang="en-IN" sz="2000" dirty="0">
                        <a:effectLst/>
                      </a:endParaRPr>
                    </a:p>
                    <a:p>
                      <a:pPr marL="6350" marR="911860" indent="-6350" algn="l">
                        <a:lnSpc>
                          <a:spcPct val="107000"/>
                        </a:lnSpc>
                        <a:spcAft>
                          <a:spcPts val="300"/>
                        </a:spcAft>
                      </a:pPr>
                      <a:r>
                        <a:rPr lang="en-IN" sz="1800" dirty="0">
                          <a:effectLst/>
                        </a:rPr>
                        <a:t>  </a:t>
                      </a:r>
                      <a:endParaRPr lang="en-IN" sz="2000" dirty="0">
                        <a:effectLst/>
                      </a:endParaRPr>
                    </a:p>
                    <a:p>
                      <a:pPr marL="6350" marR="911860" indent="-6350" algn="l">
                        <a:lnSpc>
                          <a:spcPct val="107000"/>
                        </a:lnSpc>
                        <a:spcAft>
                          <a:spcPts val="0"/>
                        </a:spcAft>
                      </a:pPr>
                      <a:r>
                        <a:rPr lang="en-IN" sz="1800" dirty="0">
                          <a:effectLst/>
                        </a:rPr>
                        <a:t>  </a:t>
                      </a:r>
                      <a:endParaRPr lang="en-IN"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tc>
                <a:tc>
                  <a:txBody>
                    <a:bodyPr/>
                    <a:lstStyle/>
                    <a:p>
                      <a:pPr marL="1905" marR="911860" indent="-6350" algn="ctr">
                        <a:lnSpc>
                          <a:spcPct val="107000"/>
                        </a:lnSpc>
                        <a:spcAft>
                          <a:spcPts val="0"/>
                        </a:spcAft>
                      </a:pPr>
                      <a:r>
                        <a:rPr lang="en-IN" sz="1800" dirty="0">
                          <a:effectLst/>
                        </a:rPr>
                        <a:t>  </a:t>
                      </a:r>
                      <a:endParaRPr lang="en-IN"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tc>
                <a:tc gridSpan="8">
                  <a:txBody>
                    <a:bodyPr/>
                    <a:lstStyle/>
                    <a:p>
                      <a:pPr marL="1905" marR="911860" indent="-6350" algn="ctr">
                        <a:lnSpc>
                          <a:spcPct val="107000"/>
                        </a:lnSpc>
                        <a:spcAft>
                          <a:spcPts val="0"/>
                        </a:spcAft>
                      </a:pPr>
                      <a:endParaRPr lang="en-IN"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nchor="b"/>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498536252"/>
                  </a:ext>
                </a:extLst>
              </a:tr>
              <a:tr h="893031">
                <a:tc vMerge="1">
                  <a:txBody>
                    <a:bodyPr/>
                    <a:lstStyle/>
                    <a:p>
                      <a:endParaRPr lang="en-IN"/>
                    </a:p>
                  </a:txBody>
                  <a:tcPr/>
                </a:tc>
                <a:tc>
                  <a:txBody>
                    <a:bodyPr/>
                    <a:lstStyle/>
                    <a:p>
                      <a:pPr marL="6350" marR="27940" indent="-6350" algn="ctr">
                        <a:lnSpc>
                          <a:spcPct val="107000"/>
                        </a:lnSpc>
                        <a:spcAft>
                          <a:spcPts val="0"/>
                        </a:spcAft>
                      </a:pPr>
                      <a:r>
                        <a:rPr lang="en-IN" sz="1800" dirty="0">
                          <a:effectLst/>
                        </a:rPr>
                        <a:t>HSN Codes</a:t>
                      </a:r>
                      <a:endParaRPr lang="en-IN"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tc>
                <a:tc>
                  <a:txBody>
                    <a:bodyPr/>
                    <a:lstStyle/>
                    <a:p>
                      <a:pPr marL="6350" marR="27940" indent="-6350" algn="ctr">
                        <a:lnSpc>
                          <a:spcPct val="107000"/>
                        </a:lnSpc>
                        <a:spcAft>
                          <a:spcPts val="0"/>
                        </a:spcAft>
                      </a:pPr>
                      <a:r>
                        <a:rPr lang="en-IN"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UQC</a:t>
                      </a:r>
                    </a:p>
                  </a:txBody>
                  <a:tcPr marL="35717" marR="21363" marT="4339" marB="0"/>
                </a:tc>
                <a:tc>
                  <a:txBody>
                    <a:bodyPr/>
                    <a:lstStyle/>
                    <a:p>
                      <a:pPr marL="6350" marR="27940" indent="-6350" algn="ctr">
                        <a:lnSpc>
                          <a:spcPct val="107000"/>
                        </a:lnSpc>
                        <a:spcAft>
                          <a:spcPts val="0"/>
                        </a:spcAft>
                      </a:pPr>
                      <a:r>
                        <a:rPr lang="en-IN"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Total Quantity</a:t>
                      </a:r>
                    </a:p>
                  </a:txBody>
                  <a:tcPr marL="35717" marR="21363" marT="4339" marB="0"/>
                </a:tc>
                <a:tc>
                  <a:txBody>
                    <a:bodyPr/>
                    <a:lstStyle/>
                    <a:p>
                      <a:pPr marL="6350" marR="27940" indent="-6350" algn="ctr">
                        <a:lnSpc>
                          <a:spcPct val="107000"/>
                        </a:lnSpc>
                        <a:spcAft>
                          <a:spcPts val="0"/>
                        </a:spcAft>
                      </a:pPr>
                      <a:r>
                        <a:rPr lang="en-IN"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Taxable Value</a:t>
                      </a:r>
                    </a:p>
                  </a:txBody>
                  <a:tcPr marL="35717" marR="21363" marT="4339" marB="0"/>
                </a:tc>
                <a:tc>
                  <a:txBody>
                    <a:bodyPr/>
                    <a:lstStyle/>
                    <a:p>
                      <a:pPr marL="6350" marR="27940" indent="-6350" algn="ctr">
                        <a:lnSpc>
                          <a:spcPct val="107000"/>
                        </a:lnSpc>
                        <a:spcAft>
                          <a:spcPts val="0"/>
                        </a:spcAft>
                      </a:pPr>
                      <a:r>
                        <a:rPr lang="en-IN"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Rate of Tax</a:t>
                      </a:r>
                    </a:p>
                  </a:txBody>
                  <a:tcPr marL="35717" marR="21363" marT="4339" marB="0"/>
                </a:tc>
                <a:tc>
                  <a:txBody>
                    <a:bodyPr/>
                    <a:lstStyle/>
                    <a:p>
                      <a:pPr algn="ctr"/>
                      <a:r>
                        <a:rPr lang="en-IN" sz="1800" dirty="0">
                          <a:effectLst/>
                        </a:rPr>
                        <a:t>Central Tax</a:t>
                      </a:r>
                      <a:endParaRPr lang="en-IN" sz="2400" dirty="0"/>
                    </a:p>
                  </a:txBody>
                  <a:tcPr marL="35717" marR="21363" marT="4339" marB="0"/>
                </a:tc>
                <a:tc>
                  <a:txBody>
                    <a:bodyPr/>
                    <a:lstStyle/>
                    <a:p>
                      <a:pPr algn="ctr"/>
                      <a:r>
                        <a:rPr lang="en-IN" sz="1800" dirty="0">
                          <a:effectLst/>
                        </a:rPr>
                        <a:t>State </a:t>
                      </a:r>
                    </a:p>
                    <a:p>
                      <a:pPr algn="ctr"/>
                      <a:r>
                        <a:rPr lang="en-IN" sz="1800" dirty="0">
                          <a:effectLst/>
                        </a:rPr>
                        <a:t>Tax / </a:t>
                      </a:r>
                    </a:p>
                    <a:p>
                      <a:pPr algn="ctr"/>
                      <a:r>
                        <a:rPr lang="en-IN" sz="1800" dirty="0">
                          <a:effectLst/>
                        </a:rPr>
                        <a:t>UT </a:t>
                      </a:r>
                    </a:p>
                    <a:p>
                      <a:pPr algn="ctr"/>
                      <a:r>
                        <a:rPr lang="en-IN" sz="1800" dirty="0">
                          <a:effectLst/>
                        </a:rPr>
                        <a:t>Tax </a:t>
                      </a:r>
                    </a:p>
                    <a:p>
                      <a:pPr algn="ctr"/>
                      <a:endParaRPr lang="en-IN" sz="2400" dirty="0"/>
                    </a:p>
                  </a:txBody>
                  <a:tcPr marL="35717" marR="21363" marT="4339" marB="0"/>
                </a:tc>
                <a:tc>
                  <a:txBody>
                    <a:bodyPr/>
                    <a:lstStyle/>
                    <a:p>
                      <a:pPr algn="ctr"/>
                      <a:r>
                        <a:rPr lang="en-IN" sz="1800" dirty="0"/>
                        <a:t>Integrated Tax</a:t>
                      </a:r>
                    </a:p>
                  </a:txBody>
                  <a:tcPr marL="35717" marR="21363" marT="4339" marB="0"/>
                </a:tc>
                <a:tc>
                  <a:txBody>
                    <a:bodyPr/>
                    <a:lstStyle/>
                    <a:p>
                      <a:pPr algn="ctr"/>
                      <a:r>
                        <a:rPr lang="en-IN" sz="1800" dirty="0"/>
                        <a:t>Cess</a:t>
                      </a:r>
                    </a:p>
                  </a:txBody>
                  <a:tcPr marL="35717" marR="21363" marT="4339" marB="0"/>
                </a:tc>
                <a:extLst>
                  <a:ext uri="{0D108BD9-81ED-4DB2-BD59-A6C34878D82A}">
                    <a16:rowId xmlns:a16="http://schemas.microsoft.com/office/drawing/2014/main" val="355347343"/>
                  </a:ext>
                </a:extLst>
              </a:tr>
              <a:tr h="188931">
                <a:tc vMerge="1">
                  <a:txBody>
                    <a:bodyPr/>
                    <a:lstStyle/>
                    <a:p>
                      <a:endParaRPr lang="en-IN"/>
                    </a:p>
                  </a:txBody>
                  <a:tcPr/>
                </a:tc>
                <a:tc>
                  <a:txBody>
                    <a:bodyPr/>
                    <a:lstStyle/>
                    <a:p>
                      <a:pPr marL="6350" marR="28575" indent="-6350" algn="ctr">
                        <a:lnSpc>
                          <a:spcPct val="107000"/>
                        </a:lnSpc>
                        <a:spcAft>
                          <a:spcPts val="0"/>
                        </a:spcAft>
                      </a:pPr>
                      <a:r>
                        <a:rPr lang="en-IN" sz="1800" dirty="0">
                          <a:effectLst/>
                        </a:rPr>
                        <a:t>1 </a:t>
                      </a:r>
                      <a:endParaRPr lang="en-IN"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tc>
                <a:tc>
                  <a:txBody>
                    <a:bodyPr/>
                    <a:lstStyle/>
                    <a:p>
                      <a:pPr marL="6350" marR="28575" indent="-6350" algn="ctr">
                        <a:lnSpc>
                          <a:spcPct val="107000"/>
                        </a:lnSpc>
                        <a:spcAft>
                          <a:spcPts val="0"/>
                        </a:spcAft>
                      </a:pPr>
                      <a:r>
                        <a:rPr lang="en-IN" sz="1800" dirty="0">
                          <a:effectLst/>
                        </a:rPr>
                        <a:t>2 </a:t>
                      </a:r>
                      <a:endParaRPr lang="en-IN"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tc>
                <a:tc>
                  <a:txBody>
                    <a:bodyPr/>
                    <a:lstStyle/>
                    <a:p>
                      <a:pPr algn="ctr"/>
                      <a:r>
                        <a:rPr lang="en-IN" sz="1800" dirty="0"/>
                        <a:t>3</a:t>
                      </a:r>
                    </a:p>
                  </a:txBody>
                  <a:tcPr marL="35717" marR="21363" marT="4339" marB="0"/>
                </a:tc>
                <a:tc>
                  <a:txBody>
                    <a:bodyPr/>
                    <a:lstStyle/>
                    <a:p>
                      <a:pPr algn="ctr"/>
                      <a:r>
                        <a:rPr lang="en-IN" sz="1800" dirty="0"/>
                        <a:t>4</a:t>
                      </a:r>
                    </a:p>
                  </a:txBody>
                  <a:tcPr marL="35717" marR="21363" marT="4339" marB="0"/>
                </a:tc>
                <a:tc>
                  <a:txBody>
                    <a:bodyPr/>
                    <a:lstStyle/>
                    <a:p>
                      <a:pPr algn="ctr"/>
                      <a:r>
                        <a:rPr lang="en-IN" sz="1800" dirty="0"/>
                        <a:t>5</a:t>
                      </a:r>
                    </a:p>
                  </a:txBody>
                  <a:tcPr marL="35717" marR="21363" marT="4339" marB="0"/>
                </a:tc>
                <a:tc>
                  <a:txBody>
                    <a:bodyPr/>
                    <a:lstStyle/>
                    <a:p>
                      <a:pPr marL="6350" marR="28575" indent="-6350" algn="ctr">
                        <a:lnSpc>
                          <a:spcPct val="107000"/>
                        </a:lnSpc>
                        <a:spcAft>
                          <a:spcPts val="0"/>
                        </a:spcAft>
                      </a:pPr>
                      <a:r>
                        <a:rPr lang="en-IN" sz="1800" dirty="0">
                          <a:effectLst/>
                        </a:rPr>
                        <a:t>6</a:t>
                      </a:r>
                      <a:endParaRPr lang="en-IN"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tc>
                <a:tc>
                  <a:txBody>
                    <a:bodyPr/>
                    <a:lstStyle/>
                    <a:p>
                      <a:pPr algn="ctr"/>
                      <a:r>
                        <a:rPr lang="en-IN" sz="1800" dirty="0">
                          <a:effectLst/>
                        </a:rPr>
                        <a:t>7</a:t>
                      </a:r>
                      <a:endParaRPr lang="en-IN" sz="1800" dirty="0"/>
                    </a:p>
                  </a:txBody>
                  <a:tcPr marL="35717" marR="21363" marT="4339" marB="0"/>
                </a:tc>
                <a:tc>
                  <a:txBody>
                    <a:bodyPr/>
                    <a:lstStyle/>
                    <a:p>
                      <a:pPr algn="ctr"/>
                      <a:r>
                        <a:rPr lang="en-IN" sz="1800" dirty="0">
                          <a:effectLst/>
                        </a:rPr>
                        <a:t>8</a:t>
                      </a:r>
                      <a:endParaRPr lang="en-IN" sz="1800" dirty="0"/>
                    </a:p>
                  </a:txBody>
                  <a:tcPr marL="35717" marR="21363" marT="4339" marB="0"/>
                </a:tc>
                <a:tc>
                  <a:txBody>
                    <a:bodyPr/>
                    <a:lstStyle/>
                    <a:p>
                      <a:pPr algn="ctr"/>
                      <a:r>
                        <a:rPr lang="en-IN" sz="1800" dirty="0"/>
                        <a:t>9</a:t>
                      </a:r>
                    </a:p>
                  </a:txBody>
                  <a:tcPr marL="35717" marR="21363" marT="4339" marB="0"/>
                </a:tc>
                <a:extLst>
                  <a:ext uri="{0D108BD9-81ED-4DB2-BD59-A6C34878D82A}">
                    <a16:rowId xmlns:a16="http://schemas.microsoft.com/office/drawing/2014/main" val="362550323"/>
                  </a:ext>
                </a:extLst>
              </a:tr>
              <a:tr h="211366">
                <a:tc>
                  <a:txBody>
                    <a:bodyPr/>
                    <a:lstStyle/>
                    <a:p>
                      <a:pPr marL="6350" marR="29845" indent="-6350" algn="ctr">
                        <a:lnSpc>
                          <a:spcPct val="107000"/>
                        </a:lnSpc>
                        <a:spcAft>
                          <a:spcPts val="0"/>
                        </a:spcAft>
                      </a:pPr>
                      <a:r>
                        <a:rPr lang="en-IN" sz="18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17</a:t>
                      </a:r>
                      <a:endParaRPr lang="en-IN" sz="20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solidFill>
                      <a:srgbClr val="1D5996"/>
                    </a:solidFill>
                  </a:tcPr>
                </a:tc>
                <a:tc gridSpan="9">
                  <a:txBody>
                    <a:bodyPr/>
                    <a:lstStyle/>
                    <a:p>
                      <a:pPr marL="635" marR="911860" indent="-6350" algn="l">
                        <a:lnSpc>
                          <a:spcPct val="107000"/>
                        </a:lnSpc>
                        <a:spcAft>
                          <a:spcPts val="0"/>
                        </a:spcAft>
                      </a:pPr>
                      <a:r>
                        <a:rPr lang="en-US" sz="20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HSN Wise Summary of outward supplies </a:t>
                      </a:r>
                      <a:endParaRPr lang="en-IN" sz="20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solidFill>
                      <a:srgbClr val="1D5996"/>
                    </a:solidFill>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798934772"/>
                  </a:ext>
                </a:extLst>
              </a:tr>
              <a:tr h="1362018">
                <a:tc gridSpan="10">
                  <a:txBody>
                    <a:bodyPr/>
                    <a:lstStyle/>
                    <a:p>
                      <a:pPr marL="6350" marR="29210" indent="-6350" algn="l">
                        <a:lnSpc>
                          <a:spcPct val="107000"/>
                        </a:lnSpc>
                        <a:spcAft>
                          <a:spcPts val="0"/>
                        </a:spcAft>
                      </a:pPr>
                      <a:endParaRPr lang="en-US" sz="1600" b="0" kern="1200" dirty="0">
                        <a:solidFill>
                          <a:schemeClr val="dk1"/>
                        </a:solidFill>
                        <a:effectLst/>
                        <a:latin typeface="+mn-lt"/>
                        <a:ea typeface="+mn-ea"/>
                        <a:cs typeface="+mn-cs"/>
                      </a:endParaRPr>
                    </a:p>
                    <a:p>
                      <a:pPr marL="6350" marR="29210" indent="-6350" algn="l">
                        <a:lnSpc>
                          <a:spcPct val="107000"/>
                        </a:lnSpc>
                        <a:spcAft>
                          <a:spcPts val="0"/>
                        </a:spcAft>
                      </a:pPr>
                      <a:r>
                        <a:rPr lang="en-US" sz="2000" b="0" kern="1200" dirty="0">
                          <a:solidFill>
                            <a:schemeClr val="dk1"/>
                          </a:solidFill>
                          <a:effectLst/>
                          <a:latin typeface="+mn-lt"/>
                          <a:ea typeface="+mn-ea"/>
                          <a:cs typeface="+mn-cs"/>
                        </a:rPr>
                        <a:t>Summary of supplies effected and received against a particular HSN code to be Reported only in this table. </a:t>
                      </a:r>
                    </a:p>
                    <a:p>
                      <a:pPr marL="6350" marR="29210" indent="-6350" algn="l">
                        <a:lnSpc>
                          <a:spcPct val="107000"/>
                        </a:lnSpc>
                        <a:spcAft>
                          <a:spcPts val="0"/>
                        </a:spcAft>
                      </a:pPr>
                      <a:r>
                        <a:rPr lang="en-US" sz="2000" b="0" kern="1200" dirty="0">
                          <a:solidFill>
                            <a:schemeClr val="dk1"/>
                          </a:solidFill>
                          <a:effectLst/>
                          <a:latin typeface="+mn-lt"/>
                          <a:ea typeface="+mn-ea"/>
                          <a:cs typeface="+mn-cs"/>
                        </a:rPr>
                        <a:t>Optional, if Annual Turnover </a:t>
                      </a:r>
                      <a:r>
                        <a:rPr lang="en-US" sz="2000" b="0" kern="1200" dirty="0" err="1">
                          <a:solidFill>
                            <a:schemeClr val="dk1"/>
                          </a:solidFill>
                          <a:effectLst/>
                          <a:latin typeface="+mn-lt"/>
                          <a:ea typeface="+mn-ea"/>
                          <a:cs typeface="+mn-cs"/>
                        </a:rPr>
                        <a:t>upto</a:t>
                      </a:r>
                      <a:r>
                        <a:rPr lang="en-US" sz="2000" b="0" kern="1200" dirty="0">
                          <a:solidFill>
                            <a:schemeClr val="dk1"/>
                          </a:solidFill>
                          <a:effectLst/>
                          <a:latin typeface="+mn-lt"/>
                          <a:ea typeface="+mn-ea"/>
                          <a:cs typeface="+mn-cs"/>
                        </a:rPr>
                        <a:t> ₹ 1.50 Cr. </a:t>
                      </a:r>
                    </a:p>
                    <a:p>
                      <a:pPr marL="6350" marR="29210" indent="-6350" algn="l">
                        <a:lnSpc>
                          <a:spcPct val="107000"/>
                        </a:lnSpc>
                        <a:spcAft>
                          <a:spcPts val="0"/>
                        </a:spcAft>
                      </a:pPr>
                      <a:r>
                        <a:rPr lang="en-US" sz="2000" b="0" kern="1200" dirty="0">
                          <a:solidFill>
                            <a:schemeClr val="dk1"/>
                          </a:solidFill>
                          <a:effectLst/>
                          <a:latin typeface="+mn-lt"/>
                          <a:ea typeface="+mn-ea"/>
                          <a:cs typeface="+mn-cs"/>
                        </a:rPr>
                        <a:t>Mandatory - </a:t>
                      </a:r>
                      <a:r>
                        <a:rPr lang="en-US" sz="2000" b="1" kern="1200" dirty="0">
                          <a:solidFill>
                            <a:schemeClr val="dk1"/>
                          </a:solidFill>
                          <a:effectLst/>
                          <a:latin typeface="+mn-lt"/>
                          <a:ea typeface="+mn-ea"/>
                          <a:cs typeface="+mn-cs"/>
                        </a:rPr>
                        <a:t>Two digits</a:t>
                      </a:r>
                      <a:r>
                        <a:rPr lang="en-US" sz="2000" b="0" kern="1200" dirty="0">
                          <a:solidFill>
                            <a:schemeClr val="dk1"/>
                          </a:solidFill>
                          <a:effectLst/>
                          <a:latin typeface="+mn-lt"/>
                          <a:ea typeface="+mn-ea"/>
                          <a:cs typeface="+mn-cs"/>
                        </a:rPr>
                        <a:t>, If Annual turnover in the preceding year above ₹ 1.50 Cr but </a:t>
                      </a:r>
                      <a:r>
                        <a:rPr lang="en-US" sz="2000" b="0" kern="1200" dirty="0" err="1">
                          <a:solidFill>
                            <a:schemeClr val="dk1"/>
                          </a:solidFill>
                          <a:effectLst/>
                          <a:latin typeface="+mn-lt"/>
                          <a:ea typeface="+mn-ea"/>
                          <a:cs typeface="+mn-cs"/>
                        </a:rPr>
                        <a:t>upto</a:t>
                      </a:r>
                      <a:r>
                        <a:rPr lang="en-US" sz="2000" b="0" kern="1200" dirty="0">
                          <a:solidFill>
                            <a:schemeClr val="dk1"/>
                          </a:solidFill>
                          <a:effectLst/>
                          <a:latin typeface="+mn-lt"/>
                          <a:ea typeface="+mn-ea"/>
                          <a:cs typeface="+mn-cs"/>
                        </a:rPr>
                        <a:t> ₹ 5.00 Cr and </a:t>
                      </a:r>
                    </a:p>
                    <a:p>
                      <a:pPr marL="6350" marR="29210" indent="-6350" algn="l">
                        <a:lnSpc>
                          <a:spcPct val="107000"/>
                        </a:lnSpc>
                        <a:spcAft>
                          <a:spcPts val="0"/>
                        </a:spcAft>
                      </a:pPr>
                      <a:r>
                        <a:rPr lang="en-US" sz="2000" b="0" kern="1200" dirty="0">
                          <a:solidFill>
                            <a:schemeClr val="dk1"/>
                          </a:solidFill>
                          <a:effectLst/>
                          <a:latin typeface="+mn-lt"/>
                          <a:ea typeface="+mn-ea"/>
                          <a:cs typeface="+mn-cs"/>
                        </a:rPr>
                        <a:t>@ </a:t>
                      </a:r>
                      <a:r>
                        <a:rPr lang="en-US" sz="2000" b="1" kern="1200" dirty="0">
                          <a:solidFill>
                            <a:schemeClr val="dk1"/>
                          </a:solidFill>
                          <a:effectLst/>
                          <a:latin typeface="+mn-lt"/>
                          <a:ea typeface="+mn-ea"/>
                          <a:cs typeface="+mn-cs"/>
                        </a:rPr>
                        <a:t>Four digit</a:t>
                      </a:r>
                      <a:r>
                        <a:rPr lang="en-US" sz="2000" b="0" kern="1200" dirty="0">
                          <a:solidFill>
                            <a:schemeClr val="dk1"/>
                          </a:solidFill>
                          <a:effectLst/>
                          <a:latin typeface="+mn-lt"/>
                          <a:ea typeface="+mn-ea"/>
                          <a:cs typeface="+mn-cs"/>
                        </a:rPr>
                        <a:t> for taxpayers having Annual turnover above ₹ 5.00 Cr. </a:t>
                      </a:r>
                    </a:p>
                    <a:p>
                      <a:pPr marL="6350" marR="29210" indent="-6350" algn="l">
                        <a:lnSpc>
                          <a:spcPct val="107000"/>
                        </a:lnSpc>
                        <a:spcAft>
                          <a:spcPts val="0"/>
                        </a:spcAft>
                      </a:pPr>
                      <a:r>
                        <a:rPr lang="en-US" sz="2000" b="0" kern="1200" dirty="0">
                          <a:solidFill>
                            <a:schemeClr val="dk1"/>
                          </a:solidFill>
                          <a:effectLst/>
                          <a:latin typeface="+mn-lt"/>
                          <a:ea typeface="+mn-ea"/>
                          <a:cs typeface="+mn-cs"/>
                        </a:rPr>
                        <a:t>UQC details to be furnished only for supply of goods. </a:t>
                      </a:r>
                    </a:p>
                    <a:p>
                      <a:pPr marL="6350" marR="29210" indent="-6350" algn="l">
                        <a:lnSpc>
                          <a:spcPct val="107000"/>
                        </a:lnSpc>
                        <a:spcAft>
                          <a:spcPts val="0"/>
                        </a:spcAft>
                      </a:pPr>
                      <a:r>
                        <a:rPr lang="en-US" sz="2000" b="0" kern="1200" dirty="0">
                          <a:solidFill>
                            <a:schemeClr val="dk1"/>
                          </a:solidFill>
                          <a:effectLst/>
                          <a:latin typeface="+mn-lt"/>
                          <a:ea typeface="+mn-ea"/>
                          <a:cs typeface="+mn-cs"/>
                        </a:rPr>
                        <a:t>Quantity is to be reported net of returns. </a:t>
                      </a:r>
                    </a:p>
                    <a:p>
                      <a:pPr marL="6350" marR="29210" indent="-6350" algn="l">
                        <a:lnSpc>
                          <a:spcPct val="107000"/>
                        </a:lnSpc>
                        <a:spcAft>
                          <a:spcPts val="0"/>
                        </a:spcAft>
                      </a:pPr>
                      <a:r>
                        <a:rPr lang="en-US" sz="2000" b="0" kern="1200" dirty="0">
                          <a:solidFill>
                            <a:schemeClr val="dk1"/>
                          </a:solidFill>
                          <a:effectLst/>
                          <a:latin typeface="+mn-lt"/>
                          <a:ea typeface="+mn-ea"/>
                          <a:cs typeface="+mn-cs"/>
                        </a:rPr>
                        <a:t>Table 12 of FORM GSTR1 may be used for filling up details in Table 17.</a:t>
                      </a:r>
                    </a:p>
                    <a:p>
                      <a:pPr marL="6350" marR="29210" indent="-6350" algn="l">
                        <a:lnSpc>
                          <a:spcPct val="107000"/>
                        </a:lnSpc>
                        <a:spcAft>
                          <a:spcPts val="0"/>
                        </a:spcAft>
                      </a:pPr>
                      <a:endParaRPr lang="en-US" sz="1600" b="0" kern="1200" dirty="0">
                        <a:solidFill>
                          <a:schemeClr val="dk1"/>
                        </a:solidFill>
                        <a:effectLst/>
                        <a:latin typeface="+mn-lt"/>
                        <a:ea typeface="+mn-ea"/>
                        <a:cs typeface="+mn-cs"/>
                      </a:endParaRPr>
                    </a:p>
                  </a:txBody>
                  <a:tcPr marL="35717" marR="21363" marT="4339" marB="0" anchor="ctr">
                    <a:solidFill>
                      <a:srgbClr val="E0E0E0"/>
                    </a:solidFill>
                  </a:tcPr>
                </a:tc>
                <a:tc hMerge="1">
                  <a:txBody>
                    <a:bodyPr/>
                    <a:lstStyle/>
                    <a:p>
                      <a:pPr marL="635" marR="911860" indent="-6350" algn="l">
                        <a:lnSpc>
                          <a:spcPct val="107000"/>
                        </a:lnSpc>
                        <a:spcAft>
                          <a:spcPts val="0"/>
                        </a:spcAft>
                      </a:pPr>
                      <a:endParaRPr lang="en-IN" sz="1400" dirty="0">
                        <a:effectLst/>
                      </a:endParaRPr>
                    </a:p>
                  </a:txBody>
                  <a:tcPr marL="35717" marR="21363" marT="4339" marB="0">
                    <a:solidFill>
                      <a:srgbClr val="E0E0E0"/>
                    </a:solidFill>
                  </a:tcPr>
                </a:tc>
                <a:tc hMerge="1">
                  <a:txBody>
                    <a:bodyPr/>
                    <a:lstStyle/>
                    <a:p>
                      <a:pPr marL="635" marR="911860" indent="-6350" algn="l">
                        <a:lnSpc>
                          <a:spcPct val="107000"/>
                        </a:lnSpc>
                        <a:spcAft>
                          <a:spcPts val="0"/>
                        </a:spcAft>
                      </a:pPr>
                      <a:endParaRPr lang="en-IN" sz="1400" dirty="0">
                        <a:effectLst/>
                      </a:endParaRPr>
                    </a:p>
                  </a:txBody>
                  <a:tcPr marL="35717" marR="21363" marT="4339" marB="0">
                    <a:solidFill>
                      <a:srgbClr val="E0E0E0"/>
                    </a:solidFill>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dirty="0"/>
                    </a:p>
                  </a:txBody>
                  <a:tcPr marL="35717" marR="21363" marT="4339" marB="0" anchor="b">
                    <a:solidFill>
                      <a:srgbClr val="E0E0E0"/>
                    </a:solidFill>
                  </a:tcPr>
                </a:tc>
                <a:tc hMerge="1">
                  <a:txBody>
                    <a:bodyPr/>
                    <a:lstStyle/>
                    <a:p>
                      <a:endParaRPr lang="en-IN" dirty="0"/>
                    </a:p>
                  </a:txBody>
                  <a:tcPr marL="35717" marR="21363" marT="4339" marB="0" anchor="b">
                    <a:solidFill>
                      <a:srgbClr val="E0E0E0"/>
                    </a:solidFill>
                  </a:tcPr>
                </a:tc>
                <a:tc hMerge="1">
                  <a:txBody>
                    <a:bodyPr/>
                    <a:lstStyle/>
                    <a:p>
                      <a:endParaRPr lang="en-IN" dirty="0"/>
                    </a:p>
                  </a:txBody>
                  <a:tcPr marL="35717" marR="21363" marT="4339" marB="0" anchor="b">
                    <a:solidFill>
                      <a:srgbClr val="E0E0E0"/>
                    </a:solidFill>
                  </a:tcPr>
                </a:tc>
                <a:tc hMerge="1">
                  <a:txBody>
                    <a:bodyPr/>
                    <a:lstStyle/>
                    <a:p>
                      <a:endParaRPr lang="en-IN" dirty="0"/>
                    </a:p>
                  </a:txBody>
                  <a:tcPr marL="35717" marR="21363" marT="4339" marB="0" anchor="b">
                    <a:solidFill>
                      <a:srgbClr val="E0E0E0"/>
                    </a:solidFill>
                  </a:tcPr>
                </a:tc>
                <a:extLst>
                  <a:ext uri="{0D108BD9-81ED-4DB2-BD59-A6C34878D82A}">
                    <a16:rowId xmlns:a16="http://schemas.microsoft.com/office/drawing/2014/main" val="3624003055"/>
                  </a:ext>
                </a:extLst>
              </a:tr>
            </a:tbl>
          </a:graphicData>
        </a:graphic>
      </p:graphicFrame>
      <p:sp>
        <p:nvSpPr>
          <p:cNvPr id="3" name="Footer Placeholder 2">
            <a:extLst>
              <a:ext uri="{FF2B5EF4-FFF2-40B4-BE49-F238E27FC236}">
                <a16:creationId xmlns:a16="http://schemas.microsoft.com/office/drawing/2014/main" id="{BF7AA677-549C-44A4-89A8-EF221FE0234D}"/>
              </a:ext>
            </a:extLst>
          </p:cNvPr>
          <p:cNvSpPr>
            <a:spLocks noGrp="1"/>
          </p:cNvSpPr>
          <p:nvPr>
            <p:ph type="ftr" sz="quarter" idx="11"/>
          </p:nvPr>
        </p:nvSpPr>
        <p:spPr/>
        <p:txBody>
          <a:bodyPr/>
          <a:lstStyle/>
          <a:p>
            <a:r>
              <a:rPr lang="pt-BR"/>
              <a:t>S &amp; Y</a:t>
            </a:r>
            <a:endParaRPr lang="en-IN"/>
          </a:p>
        </p:txBody>
      </p:sp>
      <p:pic>
        <p:nvPicPr>
          <p:cNvPr id="7" name="Picture 6">
            <a:extLst>
              <a:ext uri="{FF2B5EF4-FFF2-40B4-BE49-F238E27FC236}">
                <a16:creationId xmlns:a16="http://schemas.microsoft.com/office/drawing/2014/main" id="{B6599B09-DCFB-42A9-9EBC-858EAF1B02A6}"/>
              </a:ext>
            </a:extLst>
          </p:cNvPr>
          <p:cNvPicPr/>
          <p:nvPr/>
        </p:nvPicPr>
        <p:blipFill>
          <a:blip r:embed="rId3" cstate="print"/>
          <a:srcRect/>
          <a:stretch>
            <a:fillRect/>
          </a:stretch>
        </p:blipFill>
        <p:spPr bwMode="auto">
          <a:xfrm>
            <a:off x="11471414" y="0"/>
            <a:ext cx="720585" cy="581891"/>
          </a:xfrm>
          <a:prstGeom prst="rect">
            <a:avLst/>
          </a:prstGeom>
          <a:noFill/>
          <a:ln w="9525">
            <a:noFill/>
            <a:miter lim="800000"/>
            <a:headEnd/>
            <a:tailEnd/>
          </a:ln>
        </p:spPr>
      </p:pic>
    </p:spTree>
    <p:extLst>
      <p:ext uri="{BB962C8B-B14F-4D97-AF65-F5344CB8AC3E}">
        <p14:creationId xmlns:p14="http://schemas.microsoft.com/office/powerpoint/2010/main" val="261089159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288F0-E02E-4B44-BB3C-CDA56D85B8CE}"/>
              </a:ext>
            </a:extLst>
          </p:cNvPr>
          <p:cNvSpPr>
            <a:spLocks noGrp="1"/>
          </p:cNvSpPr>
          <p:nvPr>
            <p:ph type="title"/>
          </p:nvPr>
        </p:nvSpPr>
        <p:spPr>
          <a:xfrm>
            <a:off x="710609" y="24570"/>
            <a:ext cx="10515600" cy="532750"/>
          </a:xfrm>
        </p:spPr>
        <p:txBody>
          <a:bodyPr>
            <a:normAutofit fontScale="90000"/>
          </a:bodyPr>
          <a:lstStyle/>
          <a:p>
            <a:r>
              <a:rPr lang="en-IN" dirty="0">
                <a:latin typeface="Bookman Old Style" panose="02050604050505020204" pitchFamily="18" charset="0"/>
              </a:rPr>
              <a:t>Table 18 : HSN Inward Supplies</a:t>
            </a:r>
          </a:p>
        </p:txBody>
      </p:sp>
      <p:graphicFrame>
        <p:nvGraphicFramePr>
          <p:cNvPr id="6" name="Content Placeholder 5">
            <a:extLst>
              <a:ext uri="{FF2B5EF4-FFF2-40B4-BE49-F238E27FC236}">
                <a16:creationId xmlns:a16="http://schemas.microsoft.com/office/drawing/2014/main" id="{5ECF8227-6FAF-435A-9159-792CAC6DDA95}"/>
              </a:ext>
            </a:extLst>
          </p:cNvPr>
          <p:cNvGraphicFramePr>
            <a:graphicFrameLocks noGrp="1"/>
          </p:cNvGraphicFramePr>
          <p:nvPr>
            <p:ph idx="1"/>
          </p:nvPr>
        </p:nvGraphicFramePr>
        <p:xfrm>
          <a:off x="5131659" y="-21360735"/>
          <a:ext cx="6945113" cy="4849813"/>
        </p:xfrm>
        <a:graphic>
          <a:graphicData uri="http://schemas.openxmlformats.org/drawingml/2006/table">
            <a:tbl>
              <a:tblPr firstRow="1" firstCol="1" bandRow="1">
                <a:tableStyleId>{5C22544A-7EE6-4342-B048-85BDC9FD1C3A}</a:tableStyleId>
              </a:tblPr>
              <a:tblGrid>
                <a:gridCol w="2140452">
                  <a:extLst>
                    <a:ext uri="{9D8B030D-6E8A-4147-A177-3AD203B41FA5}">
                      <a16:colId xmlns:a16="http://schemas.microsoft.com/office/drawing/2014/main" val="2733442416"/>
                    </a:ext>
                  </a:extLst>
                </a:gridCol>
                <a:gridCol w="2140452">
                  <a:extLst>
                    <a:ext uri="{9D8B030D-6E8A-4147-A177-3AD203B41FA5}">
                      <a16:colId xmlns:a16="http://schemas.microsoft.com/office/drawing/2014/main" val="2173181293"/>
                    </a:ext>
                  </a:extLst>
                </a:gridCol>
                <a:gridCol w="570922">
                  <a:extLst>
                    <a:ext uri="{9D8B030D-6E8A-4147-A177-3AD203B41FA5}">
                      <a16:colId xmlns:a16="http://schemas.microsoft.com/office/drawing/2014/main" val="3618379492"/>
                    </a:ext>
                  </a:extLst>
                </a:gridCol>
                <a:gridCol w="564228">
                  <a:extLst>
                    <a:ext uri="{9D8B030D-6E8A-4147-A177-3AD203B41FA5}">
                      <a16:colId xmlns:a16="http://schemas.microsoft.com/office/drawing/2014/main" val="725621970"/>
                    </a:ext>
                  </a:extLst>
                </a:gridCol>
                <a:gridCol w="693405">
                  <a:extLst>
                    <a:ext uri="{9D8B030D-6E8A-4147-A177-3AD203B41FA5}">
                      <a16:colId xmlns:a16="http://schemas.microsoft.com/office/drawing/2014/main" val="3199950493"/>
                    </a:ext>
                  </a:extLst>
                </a:gridCol>
                <a:gridCol w="617104">
                  <a:extLst>
                    <a:ext uri="{9D8B030D-6E8A-4147-A177-3AD203B41FA5}">
                      <a16:colId xmlns:a16="http://schemas.microsoft.com/office/drawing/2014/main" val="612816939"/>
                    </a:ext>
                  </a:extLst>
                </a:gridCol>
                <a:gridCol w="218550">
                  <a:extLst>
                    <a:ext uri="{9D8B030D-6E8A-4147-A177-3AD203B41FA5}">
                      <a16:colId xmlns:a16="http://schemas.microsoft.com/office/drawing/2014/main" val="239447707"/>
                    </a:ext>
                  </a:extLst>
                </a:gridCol>
              </a:tblGrid>
              <a:tr h="63567">
                <a:tc>
                  <a:txBody>
                    <a:bodyPr/>
                    <a:lstStyle/>
                    <a:p>
                      <a:pPr marL="6350" marR="27305" indent="-6350" algn="ctr">
                        <a:lnSpc>
                          <a:spcPct val="107000"/>
                        </a:lnSpc>
                        <a:spcAft>
                          <a:spcPts val="0"/>
                        </a:spcAft>
                      </a:pPr>
                      <a:r>
                        <a:rPr lang="en-IN" sz="300">
                          <a:effectLst/>
                        </a:rPr>
                        <a:t>Pt. II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gridSpan="6">
                  <a:txBody>
                    <a:bodyPr/>
                    <a:lstStyle/>
                    <a:p>
                      <a:pPr marL="6350" marR="33020" indent="-6350" algn="ctr">
                        <a:lnSpc>
                          <a:spcPct val="107000"/>
                        </a:lnSpc>
                        <a:spcAft>
                          <a:spcPts val="0"/>
                        </a:spcAft>
                      </a:pPr>
                      <a:r>
                        <a:rPr lang="en-IN" sz="300">
                          <a:effectLst/>
                        </a:rPr>
                        <a:t>Details of Outward and inward supplies declared during the financial year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4265213941"/>
                  </a:ext>
                </a:extLst>
              </a:tr>
              <a:tr h="64186">
                <a:tc rowSpan="3">
                  <a:txBody>
                    <a:bodyPr/>
                    <a:lstStyle/>
                    <a:p>
                      <a:pPr marL="6350" marR="911860" indent="-6350" algn="l">
                        <a:lnSpc>
                          <a:spcPct val="107000"/>
                        </a:lnSpc>
                        <a:spcAft>
                          <a:spcPts val="3415"/>
                        </a:spcAft>
                      </a:pPr>
                      <a:r>
                        <a:rPr lang="en-IN" sz="300">
                          <a:effectLst/>
                        </a:rPr>
                        <a:t>  </a:t>
                      </a:r>
                      <a:endParaRPr lang="en-IN" sz="400">
                        <a:effectLst/>
                      </a:endParaRPr>
                    </a:p>
                    <a:p>
                      <a:pPr marL="6350" marR="911860" indent="-6350" algn="l">
                        <a:lnSpc>
                          <a:spcPct val="107000"/>
                        </a:lnSpc>
                        <a:spcAft>
                          <a:spcPts val="300"/>
                        </a:spcAft>
                      </a:pPr>
                      <a:r>
                        <a:rPr lang="en-IN" sz="300">
                          <a:effectLst/>
                        </a:rPr>
                        <a:t>  </a:t>
                      </a:r>
                      <a:endParaRPr lang="en-IN" sz="400">
                        <a:effectLst/>
                      </a:endParaRPr>
                    </a:p>
                    <a:p>
                      <a:pPr marL="6350" marR="911860" indent="-6350" algn="l">
                        <a:lnSpc>
                          <a:spcPct val="107000"/>
                        </a:lnSpc>
                        <a:spcAft>
                          <a:spcPts val="0"/>
                        </a:spcAft>
                      </a:pPr>
                      <a:r>
                        <a:rPr lang="en-IN" sz="300">
                          <a:effectLst/>
                        </a:rPr>
                        <a:t>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gridSpan="2">
                  <a:txBody>
                    <a:bodyPr/>
                    <a:lstStyle/>
                    <a:p>
                      <a:pPr marL="1905" marR="911860" indent="-6350" algn="ctr">
                        <a:lnSpc>
                          <a:spcPct val="107000"/>
                        </a:lnSpc>
                        <a:spcAft>
                          <a:spcPts val="0"/>
                        </a:spcAft>
                      </a:pPr>
                      <a:r>
                        <a:rPr lang="en-IN" sz="300">
                          <a:effectLst/>
                        </a:rPr>
                        <a:t>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hMerge="1">
                  <a:txBody>
                    <a:bodyPr/>
                    <a:lstStyle/>
                    <a:p>
                      <a:endParaRPr lang="en-IN"/>
                    </a:p>
                  </a:txBody>
                  <a:tcPr/>
                </a:tc>
                <a:tc gridSpan="4">
                  <a:txBody>
                    <a:bodyPr/>
                    <a:lstStyle/>
                    <a:p>
                      <a:pPr marL="6350" marR="31115" indent="-6350" algn="ctr">
                        <a:lnSpc>
                          <a:spcPct val="107000"/>
                        </a:lnSpc>
                        <a:spcAft>
                          <a:spcPts val="0"/>
                        </a:spcAft>
                      </a:pPr>
                      <a:r>
                        <a:rPr lang="en-IN" sz="300">
                          <a:effectLst/>
                        </a:rPr>
                        <a:t>(Amount in ₹ in all tables)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nchor="b"/>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2741444518"/>
                  </a:ext>
                </a:extLst>
              </a:tr>
              <a:tr h="688110">
                <a:tc vMerge="1">
                  <a:txBody>
                    <a:bodyPr/>
                    <a:lstStyle/>
                    <a:p>
                      <a:endParaRPr lang="en-IN"/>
                    </a:p>
                  </a:txBody>
                  <a:tcPr/>
                </a:tc>
                <a:tc>
                  <a:txBody>
                    <a:bodyPr/>
                    <a:lstStyle/>
                    <a:p>
                      <a:pPr marL="6350" marR="27940" indent="-6350" algn="ctr">
                        <a:lnSpc>
                          <a:spcPct val="107000"/>
                        </a:lnSpc>
                        <a:spcAft>
                          <a:spcPts val="0"/>
                        </a:spcAft>
                      </a:pPr>
                      <a:r>
                        <a:rPr lang="en-IN" sz="300">
                          <a:effectLst/>
                        </a:rPr>
                        <a:t>Nature of Supplies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9845" indent="-6350" algn="ctr">
                        <a:lnSpc>
                          <a:spcPct val="107000"/>
                        </a:lnSpc>
                        <a:spcAft>
                          <a:spcPts val="0"/>
                        </a:spcAft>
                      </a:pPr>
                      <a:r>
                        <a:rPr lang="en-IN" sz="300">
                          <a:effectLst/>
                        </a:rPr>
                        <a:t>Taxable Value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911860" indent="-6350" algn="ctr">
                        <a:lnSpc>
                          <a:spcPct val="107000"/>
                        </a:lnSpc>
                        <a:spcAft>
                          <a:spcPts val="0"/>
                        </a:spcAft>
                      </a:pPr>
                      <a:r>
                        <a:rPr lang="en-IN" sz="300">
                          <a:effectLst/>
                        </a:rPr>
                        <a:t>Central Tax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7305" indent="-6350" algn="ctr">
                        <a:lnSpc>
                          <a:spcPct val="107000"/>
                        </a:lnSpc>
                        <a:spcAft>
                          <a:spcPts val="0"/>
                        </a:spcAft>
                      </a:pPr>
                      <a:r>
                        <a:rPr lang="en-IN" sz="300">
                          <a:effectLst/>
                        </a:rPr>
                        <a:t>State </a:t>
                      </a:r>
                      <a:endParaRPr lang="en-IN" sz="400">
                        <a:effectLst/>
                      </a:endParaRPr>
                    </a:p>
                    <a:p>
                      <a:pPr marL="6350" marR="27305" indent="-6350" algn="ctr">
                        <a:lnSpc>
                          <a:spcPct val="107000"/>
                        </a:lnSpc>
                        <a:spcAft>
                          <a:spcPts val="0"/>
                        </a:spcAft>
                      </a:pPr>
                      <a:r>
                        <a:rPr lang="en-IN" sz="300">
                          <a:effectLst/>
                        </a:rPr>
                        <a:t>Tax / </a:t>
                      </a:r>
                      <a:endParaRPr lang="en-IN" sz="400">
                        <a:effectLst/>
                      </a:endParaRPr>
                    </a:p>
                    <a:p>
                      <a:pPr marL="6350" marR="29210" indent="-6350" algn="ctr">
                        <a:lnSpc>
                          <a:spcPct val="107000"/>
                        </a:lnSpc>
                        <a:spcAft>
                          <a:spcPts val="0"/>
                        </a:spcAft>
                      </a:pPr>
                      <a:r>
                        <a:rPr lang="en-IN" sz="300">
                          <a:effectLst/>
                        </a:rPr>
                        <a:t>UT </a:t>
                      </a:r>
                      <a:endParaRPr lang="en-IN" sz="400">
                        <a:effectLst/>
                      </a:endParaRPr>
                    </a:p>
                    <a:p>
                      <a:pPr marL="6350" marR="26670" indent="-6350" algn="ctr">
                        <a:lnSpc>
                          <a:spcPct val="107000"/>
                        </a:lnSpc>
                        <a:spcAft>
                          <a:spcPts val="0"/>
                        </a:spcAft>
                      </a:pPr>
                      <a:r>
                        <a:rPr lang="en-IN" sz="300">
                          <a:effectLst/>
                        </a:rPr>
                        <a:t>Tax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911860" indent="-6350" algn="ctr">
                        <a:lnSpc>
                          <a:spcPct val="107000"/>
                        </a:lnSpc>
                        <a:spcAft>
                          <a:spcPts val="0"/>
                        </a:spcAft>
                      </a:pPr>
                      <a:r>
                        <a:rPr lang="en-IN" sz="300">
                          <a:effectLst/>
                        </a:rPr>
                        <a:t>Integrated Tax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8575" indent="-6350" algn="ctr">
                        <a:lnSpc>
                          <a:spcPct val="107000"/>
                        </a:lnSpc>
                        <a:spcAft>
                          <a:spcPts val="0"/>
                        </a:spcAft>
                      </a:pPr>
                      <a:r>
                        <a:rPr lang="en-IN" sz="300">
                          <a:effectLst/>
                        </a:rPr>
                        <a:t>Cess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extLst>
                  <a:ext uri="{0D108BD9-81ED-4DB2-BD59-A6C34878D82A}">
                    <a16:rowId xmlns:a16="http://schemas.microsoft.com/office/drawing/2014/main" val="152170346"/>
                  </a:ext>
                </a:extLst>
              </a:tr>
              <a:tr h="64186">
                <a:tc vMerge="1">
                  <a:txBody>
                    <a:bodyPr/>
                    <a:lstStyle/>
                    <a:p>
                      <a:endParaRPr lang="en-IN"/>
                    </a:p>
                  </a:txBody>
                  <a:tcPr/>
                </a:tc>
                <a:tc>
                  <a:txBody>
                    <a:bodyPr/>
                    <a:lstStyle/>
                    <a:p>
                      <a:pPr marL="6350" marR="28575" indent="-6350" algn="ctr">
                        <a:lnSpc>
                          <a:spcPct val="107000"/>
                        </a:lnSpc>
                        <a:spcAft>
                          <a:spcPts val="0"/>
                        </a:spcAft>
                      </a:pPr>
                      <a:r>
                        <a:rPr lang="en-IN" sz="300">
                          <a:effectLst/>
                        </a:rPr>
                        <a:t>1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30480" indent="-6350" algn="ctr">
                        <a:lnSpc>
                          <a:spcPct val="107000"/>
                        </a:lnSpc>
                        <a:spcAft>
                          <a:spcPts val="0"/>
                        </a:spcAft>
                      </a:pPr>
                      <a:r>
                        <a:rPr lang="en-IN" sz="300">
                          <a:effectLst/>
                        </a:rPr>
                        <a:t>2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5400" indent="-6350" algn="ctr">
                        <a:lnSpc>
                          <a:spcPct val="107000"/>
                        </a:lnSpc>
                        <a:spcAft>
                          <a:spcPts val="0"/>
                        </a:spcAft>
                      </a:pPr>
                      <a:r>
                        <a:rPr lang="en-IN" sz="300">
                          <a:effectLst/>
                        </a:rPr>
                        <a:t>3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7940" indent="-6350" algn="ctr">
                        <a:lnSpc>
                          <a:spcPct val="107000"/>
                        </a:lnSpc>
                        <a:spcAft>
                          <a:spcPts val="0"/>
                        </a:spcAft>
                      </a:pPr>
                      <a:r>
                        <a:rPr lang="en-IN" sz="300">
                          <a:effectLst/>
                        </a:rPr>
                        <a:t>4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7940" indent="-6350" algn="ctr">
                        <a:lnSpc>
                          <a:spcPct val="107000"/>
                        </a:lnSpc>
                        <a:spcAft>
                          <a:spcPts val="0"/>
                        </a:spcAft>
                      </a:pPr>
                      <a:r>
                        <a:rPr lang="en-IN" sz="300">
                          <a:effectLst/>
                        </a:rPr>
                        <a:t>5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6670" indent="-6350" algn="ctr">
                        <a:lnSpc>
                          <a:spcPct val="107000"/>
                        </a:lnSpc>
                        <a:spcAft>
                          <a:spcPts val="0"/>
                        </a:spcAft>
                      </a:pPr>
                      <a:r>
                        <a:rPr lang="en-IN" sz="300">
                          <a:effectLst/>
                        </a:rPr>
                        <a:t>6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extLst>
                  <a:ext uri="{0D108BD9-81ED-4DB2-BD59-A6C34878D82A}">
                    <a16:rowId xmlns:a16="http://schemas.microsoft.com/office/drawing/2014/main" val="2936966076"/>
                  </a:ext>
                </a:extLst>
              </a:tr>
              <a:tr h="158112">
                <a:tc>
                  <a:txBody>
                    <a:bodyPr/>
                    <a:lstStyle/>
                    <a:p>
                      <a:pPr marL="6350" marR="29845" indent="-6350" algn="ctr">
                        <a:lnSpc>
                          <a:spcPct val="107000"/>
                        </a:lnSpc>
                        <a:spcAft>
                          <a:spcPts val="0"/>
                        </a:spcAft>
                      </a:pPr>
                      <a:r>
                        <a:rPr lang="en-IN" sz="300">
                          <a:effectLst/>
                        </a:rPr>
                        <a:t>4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gridSpan="6">
                  <a:txBody>
                    <a:bodyPr/>
                    <a:lstStyle/>
                    <a:p>
                      <a:pPr marL="635" marR="911860" indent="-6350" algn="l">
                        <a:lnSpc>
                          <a:spcPct val="107000"/>
                        </a:lnSpc>
                        <a:spcAft>
                          <a:spcPts val="0"/>
                        </a:spcAft>
                      </a:pPr>
                      <a:r>
                        <a:rPr lang="en-IN" sz="300">
                          <a:effectLst/>
                        </a:rPr>
                        <a:t>Details of advances, inward and outward supplies on which tax is payable as declared in returns filed during the financial year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582858334"/>
                  </a:ext>
                </a:extLst>
              </a:tr>
              <a:tr h="1652199">
                <a:tc>
                  <a:txBody>
                    <a:bodyPr/>
                    <a:lstStyle/>
                    <a:p>
                      <a:pPr marL="6350" marR="29210" indent="-6350" algn="ctr">
                        <a:lnSpc>
                          <a:spcPct val="107000"/>
                        </a:lnSpc>
                        <a:spcAft>
                          <a:spcPts val="0"/>
                        </a:spcAft>
                      </a:pPr>
                      <a:r>
                        <a:rPr lang="en-IN" sz="300">
                          <a:effectLst/>
                        </a:rPr>
                        <a:t>A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nchor="ctr"/>
                </a:tc>
                <a:tc>
                  <a:txBody>
                    <a:bodyPr/>
                    <a:lstStyle/>
                    <a:p>
                      <a:pPr marL="635" marR="911860" indent="-6350" algn="l">
                        <a:lnSpc>
                          <a:spcPct val="107000"/>
                        </a:lnSpc>
                        <a:spcAft>
                          <a:spcPts val="0"/>
                        </a:spcAft>
                      </a:pPr>
                      <a:r>
                        <a:rPr lang="en-IN" sz="300">
                          <a:effectLst/>
                        </a:rPr>
                        <a:t>Supplies made to un-registered persons (B2C)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gridSpan="5">
                  <a:txBody>
                    <a:bodyPr/>
                    <a:lstStyle/>
                    <a:p>
                      <a:pPr marL="635" marR="911860" indent="-6350" algn="just">
                        <a:lnSpc>
                          <a:spcPct val="107000"/>
                        </a:lnSpc>
                        <a:spcAft>
                          <a:spcPts val="0"/>
                        </a:spcAft>
                      </a:pPr>
                      <a:r>
                        <a:rPr lang="en-IN" sz="400">
                          <a:effectLst/>
                        </a:rPr>
                        <a:t>Aggregate value of supplies made to consumers and unregistered persons on which tax has been paid shall be declared here. These will include details of supplies made through E-Commerce operators and are to be declared as net of credit notes or debit notes issued in this regard. Table 5, Table 7 along with respective amendments in Table 9 and Table 10 of FORM GSTR-1 may be used for filling up these details.</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nchor="b"/>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632162823"/>
                  </a:ext>
                </a:extLst>
              </a:tr>
              <a:tr h="1779415">
                <a:tc>
                  <a:txBody>
                    <a:bodyPr/>
                    <a:lstStyle/>
                    <a:p>
                      <a:pPr marL="6350" marR="30480" indent="-6350" algn="ctr">
                        <a:lnSpc>
                          <a:spcPct val="107000"/>
                        </a:lnSpc>
                        <a:spcAft>
                          <a:spcPts val="0"/>
                        </a:spcAft>
                      </a:pPr>
                      <a:r>
                        <a:rPr lang="en-IN" sz="300">
                          <a:effectLst/>
                        </a:rPr>
                        <a:t>B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nchor="ctr"/>
                </a:tc>
                <a:tc>
                  <a:txBody>
                    <a:bodyPr/>
                    <a:lstStyle/>
                    <a:p>
                      <a:pPr marL="635" marR="911860" indent="-6350" algn="l">
                        <a:lnSpc>
                          <a:spcPct val="107000"/>
                        </a:lnSpc>
                        <a:spcAft>
                          <a:spcPts val="0"/>
                        </a:spcAft>
                      </a:pPr>
                      <a:r>
                        <a:rPr lang="en-IN" sz="300">
                          <a:effectLst/>
                        </a:rPr>
                        <a:t>Supplies made to registered persons (B2B)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gridSpan="5">
                  <a:txBody>
                    <a:bodyPr/>
                    <a:lstStyle/>
                    <a:p>
                      <a:pPr marL="635" marR="911860" indent="-6350" algn="l">
                        <a:lnSpc>
                          <a:spcPct val="107000"/>
                        </a:lnSpc>
                        <a:spcAft>
                          <a:spcPts val="0"/>
                        </a:spcAft>
                      </a:pPr>
                      <a:r>
                        <a:rPr lang="en-IN" sz="400">
                          <a:effectLst/>
                        </a:rPr>
                        <a:t>Aggregate value of supplies made to registered persons (including supplies made to UINs) on which tax has been paid shall be declared here. These will include supplies made through E-Commerce operators but shall not include supplies on which tax is to be paid by the recipient on reverse charge basis. Details of debit and credit notes are to be mentioned separately. Table 4A and Table 4C of FORM GSTR-1 may be used for filling up these details.</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nchor="b"/>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2136332337"/>
                  </a:ext>
                </a:extLst>
              </a:tr>
              <a:tr h="380038">
                <a:tc>
                  <a:txBody>
                    <a:bodyPr/>
                    <a:lstStyle/>
                    <a:p>
                      <a:pPr marL="6350" marR="30480" indent="-6350" algn="ctr">
                        <a:lnSpc>
                          <a:spcPct val="107000"/>
                        </a:lnSpc>
                        <a:spcAft>
                          <a:spcPts val="0"/>
                        </a:spcAft>
                      </a:pPr>
                      <a:r>
                        <a:rPr lang="en-IN" sz="300">
                          <a:effectLst/>
                        </a:rPr>
                        <a:t>C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nchor="ctr"/>
                </a:tc>
                <a:tc>
                  <a:txBody>
                    <a:bodyPr/>
                    <a:lstStyle/>
                    <a:p>
                      <a:pPr marL="635" marR="911860" indent="-6350" algn="l">
                        <a:lnSpc>
                          <a:spcPct val="107000"/>
                        </a:lnSpc>
                        <a:spcAft>
                          <a:spcPts val="0"/>
                        </a:spcAft>
                      </a:pPr>
                      <a:r>
                        <a:rPr lang="en-IN" sz="300">
                          <a:effectLst/>
                        </a:rPr>
                        <a:t>Zero rated supply (Export) on payment of tax (except supplies to SEZs)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gridSpan="5">
                  <a:txBody>
                    <a:bodyPr/>
                    <a:lstStyle/>
                    <a:p>
                      <a:pPr marL="6350" marR="36830" indent="-6350" algn="just">
                        <a:lnSpc>
                          <a:spcPct val="107000"/>
                        </a:lnSpc>
                        <a:spcAft>
                          <a:spcPts val="0"/>
                        </a:spcAft>
                      </a:pPr>
                      <a:r>
                        <a:rPr lang="en-IN" sz="400" dirty="0">
                          <a:effectLst/>
                        </a:rPr>
                        <a:t>Aggregate value of exports (except supplies to SEZs) on which tax has been paid shall be declared here. Table 6A of FORM GSTR-1 may be used for filling up these details. </a:t>
                      </a:r>
                      <a:endParaRPr lang="en-IN" sz="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1763515374"/>
                  </a:ext>
                </a:extLst>
              </a:tr>
            </a:tbl>
          </a:graphicData>
        </a:graphic>
      </p:graphicFrame>
      <p:graphicFrame>
        <p:nvGraphicFramePr>
          <p:cNvPr id="10" name="Table 9">
            <a:extLst>
              <a:ext uri="{FF2B5EF4-FFF2-40B4-BE49-F238E27FC236}">
                <a16:creationId xmlns:a16="http://schemas.microsoft.com/office/drawing/2014/main" id="{A98DEB91-BE6B-4BCB-AD48-7DFA63096AF5}"/>
              </a:ext>
            </a:extLst>
          </p:cNvPr>
          <p:cNvGraphicFramePr>
            <a:graphicFrameLocks noGrp="1"/>
          </p:cNvGraphicFramePr>
          <p:nvPr>
            <p:extLst>
              <p:ext uri="{D42A27DB-BD31-4B8C-83A1-F6EECF244321}">
                <p14:modId xmlns:p14="http://schemas.microsoft.com/office/powerpoint/2010/main" val="171412561"/>
              </p:ext>
            </p:extLst>
          </p:nvPr>
        </p:nvGraphicFramePr>
        <p:xfrm>
          <a:off x="239966" y="765306"/>
          <a:ext cx="11712068" cy="5478209"/>
        </p:xfrm>
        <a:graphic>
          <a:graphicData uri="http://schemas.openxmlformats.org/drawingml/2006/table">
            <a:tbl>
              <a:tblPr firstRow="1" firstCol="1" bandRow="1">
                <a:tableStyleId>{5C22544A-7EE6-4342-B048-85BDC9FD1C3A}</a:tableStyleId>
              </a:tblPr>
              <a:tblGrid>
                <a:gridCol w="588894">
                  <a:extLst>
                    <a:ext uri="{9D8B030D-6E8A-4147-A177-3AD203B41FA5}">
                      <a16:colId xmlns:a16="http://schemas.microsoft.com/office/drawing/2014/main" val="1547698019"/>
                    </a:ext>
                  </a:extLst>
                </a:gridCol>
                <a:gridCol w="2043128">
                  <a:extLst>
                    <a:ext uri="{9D8B030D-6E8A-4147-A177-3AD203B41FA5}">
                      <a16:colId xmlns:a16="http://schemas.microsoft.com/office/drawing/2014/main" val="879146469"/>
                    </a:ext>
                  </a:extLst>
                </a:gridCol>
                <a:gridCol w="1506828">
                  <a:extLst>
                    <a:ext uri="{9D8B030D-6E8A-4147-A177-3AD203B41FA5}">
                      <a16:colId xmlns:a16="http://schemas.microsoft.com/office/drawing/2014/main" val="2272673892"/>
                    </a:ext>
                  </a:extLst>
                </a:gridCol>
                <a:gridCol w="1584102">
                  <a:extLst>
                    <a:ext uri="{9D8B030D-6E8A-4147-A177-3AD203B41FA5}">
                      <a16:colId xmlns:a16="http://schemas.microsoft.com/office/drawing/2014/main" val="1389876144"/>
                    </a:ext>
                  </a:extLst>
                </a:gridCol>
                <a:gridCol w="850006">
                  <a:extLst>
                    <a:ext uri="{9D8B030D-6E8A-4147-A177-3AD203B41FA5}">
                      <a16:colId xmlns:a16="http://schemas.microsoft.com/office/drawing/2014/main" val="2971252782"/>
                    </a:ext>
                  </a:extLst>
                </a:gridCol>
                <a:gridCol w="793710">
                  <a:extLst>
                    <a:ext uri="{9D8B030D-6E8A-4147-A177-3AD203B41FA5}">
                      <a16:colId xmlns:a16="http://schemas.microsoft.com/office/drawing/2014/main" val="4040503971"/>
                    </a:ext>
                  </a:extLst>
                </a:gridCol>
                <a:gridCol w="1056067">
                  <a:extLst>
                    <a:ext uri="{9D8B030D-6E8A-4147-A177-3AD203B41FA5}">
                      <a16:colId xmlns:a16="http://schemas.microsoft.com/office/drawing/2014/main" val="1481719618"/>
                    </a:ext>
                  </a:extLst>
                </a:gridCol>
                <a:gridCol w="1323209">
                  <a:extLst>
                    <a:ext uri="{9D8B030D-6E8A-4147-A177-3AD203B41FA5}">
                      <a16:colId xmlns:a16="http://schemas.microsoft.com/office/drawing/2014/main" val="990241965"/>
                    </a:ext>
                  </a:extLst>
                </a:gridCol>
                <a:gridCol w="978794">
                  <a:extLst>
                    <a:ext uri="{9D8B030D-6E8A-4147-A177-3AD203B41FA5}">
                      <a16:colId xmlns:a16="http://schemas.microsoft.com/office/drawing/2014/main" val="506344796"/>
                    </a:ext>
                  </a:extLst>
                </a:gridCol>
                <a:gridCol w="987330">
                  <a:extLst>
                    <a:ext uri="{9D8B030D-6E8A-4147-A177-3AD203B41FA5}">
                      <a16:colId xmlns:a16="http://schemas.microsoft.com/office/drawing/2014/main" val="1911388111"/>
                    </a:ext>
                  </a:extLst>
                </a:gridCol>
              </a:tblGrid>
              <a:tr h="211366">
                <a:tc>
                  <a:txBody>
                    <a:bodyPr/>
                    <a:lstStyle/>
                    <a:p>
                      <a:pPr marL="6350" marR="27305" indent="-6350" algn="ctr">
                        <a:lnSpc>
                          <a:spcPct val="107000"/>
                        </a:lnSpc>
                        <a:spcAft>
                          <a:spcPts val="0"/>
                        </a:spcAft>
                      </a:pPr>
                      <a:r>
                        <a:rPr lang="en-IN" sz="1800" dirty="0">
                          <a:effectLst/>
                        </a:rPr>
                        <a:t>Pt. VI</a:t>
                      </a:r>
                      <a:endParaRPr lang="en-IN"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tc>
                <a:tc gridSpan="9">
                  <a:txBody>
                    <a:bodyPr/>
                    <a:lstStyle/>
                    <a:p>
                      <a:pPr marL="6350" marR="33020" indent="-6350" algn="ctr">
                        <a:lnSpc>
                          <a:spcPct val="107000"/>
                        </a:lnSpc>
                        <a:spcAft>
                          <a:spcPts val="0"/>
                        </a:spcAft>
                      </a:pPr>
                      <a:r>
                        <a:rPr lang="en-IN"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Other Information </a:t>
                      </a:r>
                    </a:p>
                  </a:txBody>
                  <a:tcPr marL="35717" marR="21363" marT="4339" marB="0"/>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511910671"/>
                  </a:ext>
                </a:extLst>
              </a:tr>
              <a:tr h="188931">
                <a:tc rowSpan="3">
                  <a:txBody>
                    <a:bodyPr/>
                    <a:lstStyle/>
                    <a:p>
                      <a:pPr marL="6350" marR="911860" indent="-6350" algn="l">
                        <a:lnSpc>
                          <a:spcPct val="107000"/>
                        </a:lnSpc>
                        <a:spcAft>
                          <a:spcPts val="3415"/>
                        </a:spcAft>
                      </a:pPr>
                      <a:r>
                        <a:rPr lang="en-IN" sz="1800" dirty="0">
                          <a:effectLst/>
                        </a:rPr>
                        <a:t>  </a:t>
                      </a:r>
                      <a:endParaRPr lang="en-IN" sz="2000" dirty="0">
                        <a:effectLst/>
                      </a:endParaRPr>
                    </a:p>
                    <a:p>
                      <a:pPr marL="6350" marR="911860" indent="-6350" algn="l">
                        <a:lnSpc>
                          <a:spcPct val="107000"/>
                        </a:lnSpc>
                        <a:spcAft>
                          <a:spcPts val="300"/>
                        </a:spcAft>
                      </a:pPr>
                      <a:r>
                        <a:rPr lang="en-IN" sz="1800" dirty="0">
                          <a:effectLst/>
                        </a:rPr>
                        <a:t>  </a:t>
                      </a:r>
                      <a:endParaRPr lang="en-IN" sz="2000" dirty="0">
                        <a:effectLst/>
                      </a:endParaRPr>
                    </a:p>
                    <a:p>
                      <a:pPr marL="6350" marR="911860" indent="-6350" algn="l">
                        <a:lnSpc>
                          <a:spcPct val="107000"/>
                        </a:lnSpc>
                        <a:spcAft>
                          <a:spcPts val="0"/>
                        </a:spcAft>
                      </a:pPr>
                      <a:r>
                        <a:rPr lang="en-IN" sz="1800" dirty="0">
                          <a:effectLst/>
                        </a:rPr>
                        <a:t>  </a:t>
                      </a:r>
                      <a:endParaRPr lang="en-IN"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tc>
                <a:tc>
                  <a:txBody>
                    <a:bodyPr/>
                    <a:lstStyle/>
                    <a:p>
                      <a:pPr marL="1905" marR="911860" indent="-6350" algn="ctr">
                        <a:lnSpc>
                          <a:spcPct val="107000"/>
                        </a:lnSpc>
                        <a:spcAft>
                          <a:spcPts val="0"/>
                        </a:spcAft>
                      </a:pPr>
                      <a:r>
                        <a:rPr lang="en-IN" sz="1800" dirty="0">
                          <a:effectLst/>
                        </a:rPr>
                        <a:t>  </a:t>
                      </a:r>
                      <a:endParaRPr lang="en-IN"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tc>
                <a:tc gridSpan="8">
                  <a:txBody>
                    <a:bodyPr/>
                    <a:lstStyle/>
                    <a:p>
                      <a:pPr marL="1905" marR="911860" indent="-6350" algn="ctr">
                        <a:lnSpc>
                          <a:spcPct val="107000"/>
                        </a:lnSpc>
                        <a:spcAft>
                          <a:spcPts val="0"/>
                        </a:spcAft>
                      </a:pPr>
                      <a:endParaRPr lang="en-IN"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nchor="b"/>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498536252"/>
                  </a:ext>
                </a:extLst>
              </a:tr>
              <a:tr h="893031">
                <a:tc vMerge="1">
                  <a:txBody>
                    <a:bodyPr/>
                    <a:lstStyle/>
                    <a:p>
                      <a:endParaRPr lang="en-IN"/>
                    </a:p>
                  </a:txBody>
                  <a:tcPr/>
                </a:tc>
                <a:tc>
                  <a:txBody>
                    <a:bodyPr/>
                    <a:lstStyle/>
                    <a:p>
                      <a:pPr marL="6350" marR="27940" indent="-6350" algn="ctr">
                        <a:lnSpc>
                          <a:spcPct val="107000"/>
                        </a:lnSpc>
                        <a:spcAft>
                          <a:spcPts val="0"/>
                        </a:spcAft>
                      </a:pPr>
                      <a:r>
                        <a:rPr lang="en-IN" sz="1800" dirty="0">
                          <a:effectLst/>
                        </a:rPr>
                        <a:t>HSN Codes</a:t>
                      </a:r>
                      <a:endParaRPr lang="en-IN"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tc>
                <a:tc>
                  <a:txBody>
                    <a:bodyPr/>
                    <a:lstStyle/>
                    <a:p>
                      <a:pPr marL="6350" marR="27940" indent="-6350" algn="ctr">
                        <a:lnSpc>
                          <a:spcPct val="107000"/>
                        </a:lnSpc>
                        <a:spcAft>
                          <a:spcPts val="0"/>
                        </a:spcAft>
                      </a:pPr>
                      <a:r>
                        <a:rPr lang="en-IN"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UQC</a:t>
                      </a:r>
                    </a:p>
                  </a:txBody>
                  <a:tcPr marL="35717" marR="21363" marT="4339" marB="0"/>
                </a:tc>
                <a:tc>
                  <a:txBody>
                    <a:bodyPr/>
                    <a:lstStyle/>
                    <a:p>
                      <a:pPr marL="6350" marR="27940" indent="-6350" algn="ctr">
                        <a:lnSpc>
                          <a:spcPct val="107000"/>
                        </a:lnSpc>
                        <a:spcAft>
                          <a:spcPts val="0"/>
                        </a:spcAft>
                      </a:pPr>
                      <a:r>
                        <a:rPr lang="en-IN"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Total Quantity</a:t>
                      </a:r>
                    </a:p>
                  </a:txBody>
                  <a:tcPr marL="35717" marR="21363" marT="4339" marB="0"/>
                </a:tc>
                <a:tc>
                  <a:txBody>
                    <a:bodyPr/>
                    <a:lstStyle/>
                    <a:p>
                      <a:pPr marL="6350" marR="27940" indent="-6350" algn="ctr">
                        <a:lnSpc>
                          <a:spcPct val="107000"/>
                        </a:lnSpc>
                        <a:spcAft>
                          <a:spcPts val="0"/>
                        </a:spcAft>
                      </a:pPr>
                      <a:r>
                        <a:rPr lang="en-IN"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Taxable Value</a:t>
                      </a:r>
                    </a:p>
                  </a:txBody>
                  <a:tcPr marL="35717" marR="21363" marT="4339" marB="0"/>
                </a:tc>
                <a:tc>
                  <a:txBody>
                    <a:bodyPr/>
                    <a:lstStyle/>
                    <a:p>
                      <a:pPr marL="6350" marR="27940" indent="-6350" algn="ctr">
                        <a:lnSpc>
                          <a:spcPct val="107000"/>
                        </a:lnSpc>
                        <a:spcAft>
                          <a:spcPts val="0"/>
                        </a:spcAft>
                      </a:pPr>
                      <a:r>
                        <a:rPr lang="en-IN"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Rate of Tax</a:t>
                      </a:r>
                    </a:p>
                  </a:txBody>
                  <a:tcPr marL="35717" marR="21363" marT="4339" marB="0"/>
                </a:tc>
                <a:tc>
                  <a:txBody>
                    <a:bodyPr/>
                    <a:lstStyle/>
                    <a:p>
                      <a:pPr algn="ctr"/>
                      <a:r>
                        <a:rPr lang="en-IN" sz="1800" dirty="0">
                          <a:effectLst/>
                        </a:rPr>
                        <a:t>Central Tax</a:t>
                      </a:r>
                      <a:endParaRPr lang="en-IN" sz="2400" dirty="0"/>
                    </a:p>
                  </a:txBody>
                  <a:tcPr marL="35717" marR="21363" marT="4339" marB="0"/>
                </a:tc>
                <a:tc>
                  <a:txBody>
                    <a:bodyPr/>
                    <a:lstStyle/>
                    <a:p>
                      <a:pPr algn="ctr"/>
                      <a:r>
                        <a:rPr lang="en-IN" sz="1800" dirty="0">
                          <a:effectLst/>
                        </a:rPr>
                        <a:t>State </a:t>
                      </a:r>
                    </a:p>
                    <a:p>
                      <a:pPr algn="ctr"/>
                      <a:r>
                        <a:rPr lang="en-IN" sz="1800" dirty="0">
                          <a:effectLst/>
                        </a:rPr>
                        <a:t>Tax / </a:t>
                      </a:r>
                    </a:p>
                    <a:p>
                      <a:pPr algn="ctr"/>
                      <a:r>
                        <a:rPr lang="en-IN" sz="1800" dirty="0">
                          <a:effectLst/>
                        </a:rPr>
                        <a:t>UT </a:t>
                      </a:r>
                    </a:p>
                    <a:p>
                      <a:pPr algn="ctr"/>
                      <a:r>
                        <a:rPr lang="en-IN" sz="1800" dirty="0">
                          <a:effectLst/>
                        </a:rPr>
                        <a:t>Tax </a:t>
                      </a:r>
                    </a:p>
                    <a:p>
                      <a:pPr algn="ctr"/>
                      <a:endParaRPr lang="en-IN" sz="2400" dirty="0"/>
                    </a:p>
                  </a:txBody>
                  <a:tcPr marL="35717" marR="21363" marT="4339" marB="0"/>
                </a:tc>
                <a:tc>
                  <a:txBody>
                    <a:bodyPr/>
                    <a:lstStyle/>
                    <a:p>
                      <a:pPr algn="ctr"/>
                      <a:r>
                        <a:rPr lang="en-IN" sz="1800" dirty="0"/>
                        <a:t>Integrated Tax</a:t>
                      </a:r>
                    </a:p>
                  </a:txBody>
                  <a:tcPr marL="35717" marR="21363" marT="4339" marB="0"/>
                </a:tc>
                <a:tc>
                  <a:txBody>
                    <a:bodyPr/>
                    <a:lstStyle/>
                    <a:p>
                      <a:pPr algn="ctr"/>
                      <a:r>
                        <a:rPr lang="en-IN" sz="1800" dirty="0"/>
                        <a:t>Cess</a:t>
                      </a:r>
                    </a:p>
                  </a:txBody>
                  <a:tcPr marL="35717" marR="21363" marT="4339" marB="0"/>
                </a:tc>
                <a:extLst>
                  <a:ext uri="{0D108BD9-81ED-4DB2-BD59-A6C34878D82A}">
                    <a16:rowId xmlns:a16="http://schemas.microsoft.com/office/drawing/2014/main" val="355347343"/>
                  </a:ext>
                </a:extLst>
              </a:tr>
              <a:tr h="188931">
                <a:tc vMerge="1">
                  <a:txBody>
                    <a:bodyPr/>
                    <a:lstStyle/>
                    <a:p>
                      <a:endParaRPr lang="en-IN"/>
                    </a:p>
                  </a:txBody>
                  <a:tcPr/>
                </a:tc>
                <a:tc>
                  <a:txBody>
                    <a:bodyPr/>
                    <a:lstStyle/>
                    <a:p>
                      <a:pPr marL="6350" marR="28575" indent="-6350" algn="ctr">
                        <a:lnSpc>
                          <a:spcPct val="107000"/>
                        </a:lnSpc>
                        <a:spcAft>
                          <a:spcPts val="0"/>
                        </a:spcAft>
                      </a:pPr>
                      <a:r>
                        <a:rPr lang="en-IN" sz="1800" dirty="0">
                          <a:effectLst/>
                        </a:rPr>
                        <a:t>1 </a:t>
                      </a:r>
                      <a:endParaRPr lang="en-IN"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tc>
                <a:tc>
                  <a:txBody>
                    <a:bodyPr/>
                    <a:lstStyle/>
                    <a:p>
                      <a:pPr marL="6350" marR="28575" indent="-6350" algn="ctr">
                        <a:lnSpc>
                          <a:spcPct val="107000"/>
                        </a:lnSpc>
                        <a:spcAft>
                          <a:spcPts val="0"/>
                        </a:spcAft>
                      </a:pPr>
                      <a:r>
                        <a:rPr lang="en-IN" sz="1800" dirty="0">
                          <a:effectLst/>
                        </a:rPr>
                        <a:t>2 </a:t>
                      </a:r>
                      <a:endParaRPr lang="en-IN"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tc>
                <a:tc>
                  <a:txBody>
                    <a:bodyPr/>
                    <a:lstStyle/>
                    <a:p>
                      <a:pPr algn="ctr"/>
                      <a:r>
                        <a:rPr lang="en-IN" sz="1400" dirty="0"/>
                        <a:t>3</a:t>
                      </a:r>
                    </a:p>
                  </a:txBody>
                  <a:tcPr marL="35717" marR="21363" marT="4339" marB="0"/>
                </a:tc>
                <a:tc>
                  <a:txBody>
                    <a:bodyPr/>
                    <a:lstStyle/>
                    <a:p>
                      <a:pPr algn="ctr"/>
                      <a:r>
                        <a:rPr lang="en-IN" sz="1400" dirty="0"/>
                        <a:t>4</a:t>
                      </a:r>
                    </a:p>
                  </a:txBody>
                  <a:tcPr marL="35717" marR="21363" marT="4339" marB="0"/>
                </a:tc>
                <a:tc>
                  <a:txBody>
                    <a:bodyPr/>
                    <a:lstStyle/>
                    <a:p>
                      <a:pPr algn="ctr"/>
                      <a:r>
                        <a:rPr lang="en-IN" sz="1400" dirty="0"/>
                        <a:t>5</a:t>
                      </a:r>
                    </a:p>
                  </a:txBody>
                  <a:tcPr marL="35717" marR="21363" marT="4339" marB="0"/>
                </a:tc>
                <a:tc>
                  <a:txBody>
                    <a:bodyPr/>
                    <a:lstStyle/>
                    <a:p>
                      <a:pPr marL="6350" marR="28575" indent="-6350" algn="ctr">
                        <a:lnSpc>
                          <a:spcPct val="107000"/>
                        </a:lnSpc>
                        <a:spcAft>
                          <a:spcPts val="0"/>
                        </a:spcAft>
                      </a:pPr>
                      <a:r>
                        <a:rPr lang="en-IN" sz="1400" dirty="0">
                          <a:effectLst/>
                        </a:rPr>
                        <a:t>6</a:t>
                      </a:r>
                      <a:endParaRPr lang="en-IN"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tc>
                <a:tc>
                  <a:txBody>
                    <a:bodyPr/>
                    <a:lstStyle/>
                    <a:p>
                      <a:pPr algn="ctr"/>
                      <a:r>
                        <a:rPr lang="en-IN" sz="1400" dirty="0">
                          <a:effectLst/>
                        </a:rPr>
                        <a:t>7</a:t>
                      </a:r>
                      <a:endParaRPr lang="en-IN" sz="1400" dirty="0"/>
                    </a:p>
                  </a:txBody>
                  <a:tcPr marL="35717" marR="21363" marT="4339" marB="0"/>
                </a:tc>
                <a:tc>
                  <a:txBody>
                    <a:bodyPr/>
                    <a:lstStyle/>
                    <a:p>
                      <a:pPr algn="ctr"/>
                      <a:r>
                        <a:rPr lang="en-IN" sz="1400" dirty="0">
                          <a:effectLst/>
                        </a:rPr>
                        <a:t>8</a:t>
                      </a:r>
                      <a:endParaRPr lang="en-IN" sz="1400" dirty="0"/>
                    </a:p>
                  </a:txBody>
                  <a:tcPr marL="35717" marR="21363" marT="4339" marB="0"/>
                </a:tc>
                <a:tc>
                  <a:txBody>
                    <a:bodyPr/>
                    <a:lstStyle/>
                    <a:p>
                      <a:pPr algn="ctr"/>
                      <a:r>
                        <a:rPr lang="en-IN" sz="1400" dirty="0"/>
                        <a:t>9</a:t>
                      </a:r>
                    </a:p>
                  </a:txBody>
                  <a:tcPr marL="35717" marR="21363" marT="4339" marB="0"/>
                </a:tc>
                <a:extLst>
                  <a:ext uri="{0D108BD9-81ED-4DB2-BD59-A6C34878D82A}">
                    <a16:rowId xmlns:a16="http://schemas.microsoft.com/office/drawing/2014/main" val="362550323"/>
                  </a:ext>
                </a:extLst>
              </a:tr>
              <a:tr h="211366">
                <a:tc>
                  <a:txBody>
                    <a:bodyPr/>
                    <a:lstStyle/>
                    <a:p>
                      <a:pPr marL="6350" marR="29845" indent="-6350" algn="ctr">
                        <a:lnSpc>
                          <a:spcPct val="107000"/>
                        </a:lnSpc>
                        <a:spcAft>
                          <a:spcPts val="0"/>
                        </a:spcAft>
                      </a:pPr>
                      <a:r>
                        <a:rPr lang="en-IN" sz="18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18</a:t>
                      </a:r>
                      <a:endParaRPr lang="en-IN" sz="20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solidFill>
                      <a:srgbClr val="1D5996"/>
                    </a:solidFill>
                  </a:tcPr>
                </a:tc>
                <a:tc gridSpan="9">
                  <a:txBody>
                    <a:bodyPr/>
                    <a:lstStyle/>
                    <a:p>
                      <a:pPr marL="635" marR="911860" indent="-6350" algn="l">
                        <a:lnSpc>
                          <a:spcPct val="107000"/>
                        </a:lnSpc>
                        <a:spcAft>
                          <a:spcPts val="0"/>
                        </a:spcAft>
                      </a:pPr>
                      <a:r>
                        <a:rPr lang="en-US" sz="20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HSN Wise Summary of Inward supplies </a:t>
                      </a:r>
                      <a:endParaRPr lang="en-IN" sz="20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solidFill>
                      <a:srgbClr val="1D5996"/>
                    </a:solidFill>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798934772"/>
                  </a:ext>
                </a:extLst>
              </a:tr>
              <a:tr h="1362018">
                <a:tc gridSpan="10">
                  <a:txBody>
                    <a:bodyPr/>
                    <a:lstStyle/>
                    <a:p>
                      <a:pPr marL="6350" marR="29210" indent="-6350" algn="l">
                        <a:lnSpc>
                          <a:spcPct val="107000"/>
                        </a:lnSpc>
                        <a:spcAft>
                          <a:spcPts val="0"/>
                        </a:spcAft>
                      </a:pPr>
                      <a:endParaRPr lang="en-US" sz="1600" b="0" kern="1200" dirty="0">
                        <a:solidFill>
                          <a:schemeClr val="dk1"/>
                        </a:solidFill>
                        <a:effectLst/>
                        <a:latin typeface="+mn-lt"/>
                        <a:ea typeface="+mn-ea"/>
                        <a:cs typeface="+mn-cs"/>
                      </a:endParaRPr>
                    </a:p>
                    <a:p>
                      <a:pPr marL="6350" marR="29210" indent="-6350" algn="l">
                        <a:lnSpc>
                          <a:spcPct val="107000"/>
                        </a:lnSpc>
                        <a:spcAft>
                          <a:spcPts val="0"/>
                        </a:spcAft>
                      </a:pPr>
                      <a:r>
                        <a:rPr lang="en-US" sz="2000" b="0" kern="1200" dirty="0">
                          <a:solidFill>
                            <a:schemeClr val="dk1"/>
                          </a:solidFill>
                          <a:effectLst/>
                          <a:latin typeface="+mn-lt"/>
                          <a:ea typeface="+mn-ea"/>
                          <a:cs typeface="+mn-cs"/>
                        </a:rPr>
                        <a:t>Summary of supplies effected and received against a particular HSN code to be Reported only in this table. </a:t>
                      </a:r>
                    </a:p>
                    <a:p>
                      <a:pPr marL="6350" marR="29210" indent="-6350" algn="l">
                        <a:lnSpc>
                          <a:spcPct val="107000"/>
                        </a:lnSpc>
                        <a:spcAft>
                          <a:spcPts val="0"/>
                        </a:spcAft>
                      </a:pPr>
                      <a:r>
                        <a:rPr lang="en-US" sz="2000" b="0" kern="1200" dirty="0">
                          <a:solidFill>
                            <a:schemeClr val="dk1"/>
                          </a:solidFill>
                          <a:effectLst/>
                          <a:latin typeface="+mn-lt"/>
                          <a:ea typeface="+mn-ea"/>
                          <a:cs typeface="+mn-cs"/>
                        </a:rPr>
                        <a:t>Optional, if Annual Turnover </a:t>
                      </a:r>
                      <a:r>
                        <a:rPr lang="en-US" sz="2000" b="0" kern="1200" dirty="0" err="1">
                          <a:solidFill>
                            <a:schemeClr val="dk1"/>
                          </a:solidFill>
                          <a:effectLst/>
                          <a:latin typeface="+mn-lt"/>
                          <a:ea typeface="+mn-ea"/>
                          <a:cs typeface="+mn-cs"/>
                        </a:rPr>
                        <a:t>upto</a:t>
                      </a:r>
                      <a:r>
                        <a:rPr lang="en-US" sz="2000" b="0" kern="1200" dirty="0">
                          <a:solidFill>
                            <a:schemeClr val="dk1"/>
                          </a:solidFill>
                          <a:effectLst/>
                          <a:latin typeface="+mn-lt"/>
                          <a:ea typeface="+mn-ea"/>
                          <a:cs typeface="+mn-cs"/>
                        </a:rPr>
                        <a:t> ₹ 1.50 Cr. </a:t>
                      </a:r>
                    </a:p>
                    <a:p>
                      <a:pPr marL="6350" marR="29210" indent="-6350" algn="l">
                        <a:lnSpc>
                          <a:spcPct val="107000"/>
                        </a:lnSpc>
                        <a:spcAft>
                          <a:spcPts val="0"/>
                        </a:spcAft>
                      </a:pPr>
                      <a:r>
                        <a:rPr lang="en-US" sz="2000" b="0" kern="1200" dirty="0">
                          <a:solidFill>
                            <a:schemeClr val="dk1"/>
                          </a:solidFill>
                          <a:effectLst/>
                          <a:latin typeface="+mn-lt"/>
                          <a:ea typeface="+mn-ea"/>
                          <a:cs typeface="+mn-cs"/>
                        </a:rPr>
                        <a:t>Mandatory - Two digits, If Annual turnover in the preceding year above ₹ 1.50 Cr but </a:t>
                      </a:r>
                      <a:r>
                        <a:rPr lang="en-US" sz="2000" b="0" kern="1200" dirty="0" err="1">
                          <a:solidFill>
                            <a:schemeClr val="dk1"/>
                          </a:solidFill>
                          <a:effectLst/>
                          <a:latin typeface="+mn-lt"/>
                          <a:ea typeface="+mn-ea"/>
                          <a:cs typeface="+mn-cs"/>
                        </a:rPr>
                        <a:t>upto</a:t>
                      </a:r>
                      <a:r>
                        <a:rPr lang="en-US" sz="2000" b="0" kern="1200" dirty="0">
                          <a:solidFill>
                            <a:schemeClr val="dk1"/>
                          </a:solidFill>
                          <a:effectLst/>
                          <a:latin typeface="+mn-lt"/>
                          <a:ea typeface="+mn-ea"/>
                          <a:cs typeface="+mn-cs"/>
                        </a:rPr>
                        <a:t> ₹ 5.00 Cr and </a:t>
                      </a:r>
                    </a:p>
                    <a:p>
                      <a:pPr marL="6350" marR="29210" indent="-6350" algn="l">
                        <a:lnSpc>
                          <a:spcPct val="107000"/>
                        </a:lnSpc>
                        <a:spcAft>
                          <a:spcPts val="0"/>
                        </a:spcAft>
                      </a:pPr>
                      <a:r>
                        <a:rPr lang="en-US" sz="2000" b="0" kern="1200" dirty="0">
                          <a:solidFill>
                            <a:schemeClr val="dk1"/>
                          </a:solidFill>
                          <a:effectLst/>
                          <a:latin typeface="+mn-lt"/>
                          <a:ea typeface="+mn-ea"/>
                          <a:cs typeface="+mn-cs"/>
                        </a:rPr>
                        <a:t>@ Four digit for taxpayers having Annual turnover above ₹ 5.00 Cr. </a:t>
                      </a:r>
                    </a:p>
                    <a:p>
                      <a:pPr marL="6350" marR="29210" indent="-6350" algn="l">
                        <a:lnSpc>
                          <a:spcPct val="107000"/>
                        </a:lnSpc>
                        <a:spcAft>
                          <a:spcPts val="0"/>
                        </a:spcAft>
                      </a:pPr>
                      <a:r>
                        <a:rPr lang="en-US" sz="2000" b="0" kern="1200" dirty="0">
                          <a:solidFill>
                            <a:schemeClr val="dk1"/>
                          </a:solidFill>
                          <a:effectLst/>
                          <a:latin typeface="+mn-lt"/>
                          <a:ea typeface="+mn-ea"/>
                          <a:cs typeface="+mn-cs"/>
                        </a:rPr>
                        <a:t>UQC details to be furnished only for supply of goods. </a:t>
                      </a:r>
                    </a:p>
                    <a:p>
                      <a:pPr marL="6350" marR="29210" indent="-6350" algn="l">
                        <a:lnSpc>
                          <a:spcPct val="107000"/>
                        </a:lnSpc>
                        <a:spcAft>
                          <a:spcPts val="0"/>
                        </a:spcAft>
                      </a:pPr>
                      <a:r>
                        <a:rPr lang="en-US" sz="2000" b="0" kern="1200" dirty="0">
                          <a:solidFill>
                            <a:schemeClr val="dk1"/>
                          </a:solidFill>
                          <a:effectLst/>
                          <a:latin typeface="+mn-lt"/>
                          <a:ea typeface="+mn-ea"/>
                          <a:cs typeface="+mn-cs"/>
                        </a:rPr>
                        <a:t>Quantity is to be reported net of returns. </a:t>
                      </a:r>
                      <a:endParaRPr lang="en-US" sz="1600" b="0" kern="1200" dirty="0">
                        <a:solidFill>
                          <a:schemeClr val="dk1"/>
                        </a:solidFill>
                        <a:effectLst/>
                        <a:latin typeface="+mn-lt"/>
                        <a:ea typeface="+mn-ea"/>
                        <a:cs typeface="+mn-cs"/>
                      </a:endParaRPr>
                    </a:p>
                    <a:p>
                      <a:pPr marL="6350" marR="29210" indent="-6350" algn="l">
                        <a:lnSpc>
                          <a:spcPct val="107000"/>
                        </a:lnSpc>
                        <a:spcAft>
                          <a:spcPts val="0"/>
                        </a:spcAft>
                      </a:pPr>
                      <a:r>
                        <a:rPr lang="en-US" sz="2000" b="0" kern="1200" dirty="0">
                          <a:solidFill>
                            <a:schemeClr val="dk1"/>
                          </a:solidFill>
                          <a:effectLst/>
                          <a:latin typeface="+mn-lt"/>
                          <a:ea typeface="+mn-ea"/>
                          <a:cs typeface="+mn-cs"/>
                        </a:rPr>
                        <a:t>Data to be fetched from records or software</a:t>
                      </a:r>
                    </a:p>
                  </a:txBody>
                  <a:tcPr marL="35717" marR="21363" marT="4339" marB="0" anchor="ctr">
                    <a:solidFill>
                      <a:srgbClr val="E0E0E0"/>
                    </a:solidFill>
                  </a:tcPr>
                </a:tc>
                <a:tc hMerge="1">
                  <a:txBody>
                    <a:bodyPr/>
                    <a:lstStyle/>
                    <a:p>
                      <a:pPr marL="635" marR="911860" indent="-6350" algn="l">
                        <a:lnSpc>
                          <a:spcPct val="107000"/>
                        </a:lnSpc>
                        <a:spcAft>
                          <a:spcPts val="0"/>
                        </a:spcAft>
                      </a:pPr>
                      <a:endParaRPr lang="en-IN" sz="1400" dirty="0">
                        <a:effectLst/>
                      </a:endParaRPr>
                    </a:p>
                  </a:txBody>
                  <a:tcPr marL="35717" marR="21363" marT="4339" marB="0">
                    <a:solidFill>
                      <a:srgbClr val="E0E0E0"/>
                    </a:solidFill>
                  </a:tcPr>
                </a:tc>
                <a:tc hMerge="1">
                  <a:txBody>
                    <a:bodyPr/>
                    <a:lstStyle/>
                    <a:p>
                      <a:pPr marL="635" marR="911860" indent="-6350" algn="l">
                        <a:lnSpc>
                          <a:spcPct val="107000"/>
                        </a:lnSpc>
                        <a:spcAft>
                          <a:spcPts val="0"/>
                        </a:spcAft>
                      </a:pPr>
                      <a:endParaRPr lang="en-IN" sz="1400" dirty="0">
                        <a:effectLst/>
                      </a:endParaRPr>
                    </a:p>
                  </a:txBody>
                  <a:tcPr marL="35717" marR="21363" marT="4339" marB="0">
                    <a:solidFill>
                      <a:srgbClr val="E0E0E0"/>
                    </a:solidFill>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dirty="0"/>
                    </a:p>
                  </a:txBody>
                  <a:tcPr marL="35717" marR="21363" marT="4339" marB="0" anchor="b">
                    <a:solidFill>
                      <a:srgbClr val="E0E0E0"/>
                    </a:solidFill>
                  </a:tcPr>
                </a:tc>
                <a:tc hMerge="1">
                  <a:txBody>
                    <a:bodyPr/>
                    <a:lstStyle/>
                    <a:p>
                      <a:endParaRPr lang="en-IN" dirty="0"/>
                    </a:p>
                  </a:txBody>
                  <a:tcPr marL="35717" marR="21363" marT="4339" marB="0" anchor="b">
                    <a:solidFill>
                      <a:srgbClr val="E0E0E0"/>
                    </a:solidFill>
                  </a:tcPr>
                </a:tc>
                <a:tc hMerge="1">
                  <a:txBody>
                    <a:bodyPr/>
                    <a:lstStyle/>
                    <a:p>
                      <a:endParaRPr lang="en-IN" dirty="0"/>
                    </a:p>
                  </a:txBody>
                  <a:tcPr marL="35717" marR="21363" marT="4339" marB="0" anchor="b">
                    <a:solidFill>
                      <a:srgbClr val="E0E0E0"/>
                    </a:solidFill>
                  </a:tcPr>
                </a:tc>
                <a:tc hMerge="1">
                  <a:txBody>
                    <a:bodyPr/>
                    <a:lstStyle/>
                    <a:p>
                      <a:endParaRPr lang="en-IN" dirty="0"/>
                    </a:p>
                  </a:txBody>
                  <a:tcPr marL="35717" marR="21363" marT="4339" marB="0" anchor="b">
                    <a:solidFill>
                      <a:srgbClr val="E0E0E0"/>
                    </a:solidFill>
                  </a:tcPr>
                </a:tc>
                <a:extLst>
                  <a:ext uri="{0D108BD9-81ED-4DB2-BD59-A6C34878D82A}">
                    <a16:rowId xmlns:a16="http://schemas.microsoft.com/office/drawing/2014/main" val="3624003055"/>
                  </a:ext>
                </a:extLst>
              </a:tr>
            </a:tbl>
          </a:graphicData>
        </a:graphic>
      </p:graphicFrame>
      <p:sp>
        <p:nvSpPr>
          <p:cNvPr id="3" name="Footer Placeholder 2">
            <a:extLst>
              <a:ext uri="{FF2B5EF4-FFF2-40B4-BE49-F238E27FC236}">
                <a16:creationId xmlns:a16="http://schemas.microsoft.com/office/drawing/2014/main" id="{FE3E48F5-3C31-466C-ACFD-2446BD2D5849}"/>
              </a:ext>
            </a:extLst>
          </p:cNvPr>
          <p:cNvSpPr>
            <a:spLocks noGrp="1"/>
          </p:cNvSpPr>
          <p:nvPr>
            <p:ph type="ftr" sz="quarter" idx="11"/>
          </p:nvPr>
        </p:nvSpPr>
        <p:spPr/>
        <p:txBody>
          <a:bodyPr/>
          <a:lstStyle/>
          <a:p>
            <a:r>
              <a:rPr lang="pt-BR"/>
              <a:t>S &amp; Y</a:t>
            </a:r>
            <a:endParaRPr lang="en-IN"/>
          </a:p>
        </p:txBody>
      </p:sp>
      <p:pic>
        <p:nvPicPr>
          <p:cNvPr id="7" name="Picture 6">
            <a:extLst>
              <a:ext uri="{FF2B5EF4-FFF2-40B4-BE49-F238E27FC236}">
                <a16:creationId xmlns:a16="http://schemas.microsoft.com/office/drawing/2014/main" id="{FD29B293-BB40-4A02-9704-2028DF316BF3}"/>
              </a:ext>
            </a:extLst>
          </p:cNvPr>
          <p:cNvPicPr/>
          <p:nvPr/>
        </p:nvPicPr>
        <p:blipFill>
          <a:blip r:embed="rId3" cstate="print"/>
          <a:srcRect/>
          <a:stretch>
            <a:fillRect/>
          </a:stretch>
        </p:blipFill>
        <p:spPr bwMode="auto">
          <a:xfrm>
            <a:off x="11471414" y="0"/>
            <a:ext cx="720585" cy="581891"/>
          </a:xfrm>
          <a:prstGeom prst="rect">
            <a:avLst/>
          </a:prstGeom>
          <a:noFill/>
          <a:ln w="9525">
            <a:noFill/>
            <a:miter lim="800000"/>
            <a:headEnd/>
            <a:tailEnd/>
          </a:ln>
        </p:spPr>
      </p:pic>
    </p:spTree>
    <p:extLst>
      <p:ext uri="{BB962C8B-B14F-4D97-AF65-F5344CB8AC3E}">
        <p14:creationId xmlns:p14="http://schemas.microsoft.com/office/powerpoint/2010/main" val="235755670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288F0-E02E-4B44-BB3C-CDA56D85B8CE}"/>
              </a:ext>
            </a:extLst>
          </p:cNvPr>
          <p:cNvSpPr>
            <a:spLocks noGrp="1"/>
          </p:cNvSpPr>
          <p:nvPr>
            <p:ph type="title"/>
          </p:nvPr>
        </p:nvSpPr>
        <p:spPr/>
        <p:txBody>
          <a:bodyPr>
            <a:normAutofit fontScale="90000"/>
          </a:bodyPr>
          <a:lstStyle/>
          <a:p>
            <a:r>
              <a:rPr lang="en-IN" dirty="0">
                <a:latin typeface="Bookman Old Style" panose="02050604050505020204" pitchFamily="18" charset="0"/>
              </a:rPr>
              <a:t>Annual Return Format : Table 19</a:t>
            </a:r>
          </a:p>
        </p:txBody>
      </p:sp>
      <p:graphicFrame>
        <p:nvGraphicFramePr>
          <p:cNvPr id="6" name="Content Placeholder 5">
            <a:extLst>
              <a:ext uri="{FF2B5EF4-FFF2-40B4-BE49-F238E27FC236}">
                <a16:creationId xmlns:a16="http://schemas.microsoft.com/office/drawing/2014/main" id="{5ECF8227-6FAF-435A-9159-792CAC6DDA95}"/>
              </a:ext>
            </a:extLst>
          </p:cNvPr>
          <p:cNvGraphicFramePr>
            <a:graphicFrameLocks noGrp="1"/>
          </p:cNvGraphicFramePr>
          <p:nvPr>
            <p:ph idx="1"/>
          </p:nvPr>
        </p:nvGraphicFramePr>
        <p:xfrm>
          <a:off x="5131659" y="-21360735"/>
          <a:ext cx="6945113" cy="4849813"/>
        </p:xfrm>
        <a:graphic>
          <a:graphicData uri="http://schemas.openxmlformats.org/drawingml/2006/table">
            <a:tbl>
              <a:tblPr firstRow="1" firstCol="1" bandRow="1">
                <a:tableStyleId>{5C22544A-7EE6-4342-B048-85BDC9FD1C3A}</a:tableStyleId>
              </a:tblPr>
              <a:tblGrid>
                <a:gridCol w="2140452">
                  <a:extLst>
                    <a:ext uri="{9D8B030D-6E8A-4147-A177-3AD203B41FA5}">
                      <a16:colId xmlns:a16="http://schemas.microsoft.com/office/drawing/2014/main" val="2733442416"/>
                    </a:ext>
                  </a:extLst>
                </a:gridCol>
                <a:gridCol w="2140452">
                  <a:extLst>
                    <a:ext uri="{9D8B030D-6E8A-4147-A177-3AD203B41FA5}">
                      <a16:colId xmlns:a16="http://schemas.microsoft.com/office/drawing/2014/main" val="2173181293"/>
                    </a:ext>
                  </a:extLst>
                </a:gridCol>
                <a:gridCol w="570922">
                  <a:extLst>
                    <a:ext uri="{9D8B030D-6E8A-4147-A177-3AD203B41FA5}">
                      <a16:colId xmlns:a16="http://schemas.microsoft.com/office/drawing/2014/main" val="3618379492"/>
                    </a:ext>
                  </a:extLst>
                </a:gridCol>
                <a:gridCol w="564228">
                  <a:extLst>
                    <a:ext uri="{9D8B030D-6E8A-4147-A177-3AD203B41FA5}">
                      <a16:colId xmlns:a16="http://schemas.microsoft.com/office/drawing/2014/main" val="725621970"/>
                    </a:ext>
                  </a:extLst>
                </a:gridCol>
                <a:gridCol w="693405">
                  <a:extLst>
                    <a:ext uri="{9D8B030D-6E8A-4147-A177-3AD203B41FA5}">
                      <a16:colId xmlns:a16="http://schemas.microsoft.com/office/drawing/2014/main" val="3199950493"/>
                    </a:ext>
                  </a:extLst>
                </a:gridCol>
                <a:gridCol w="617104">
                  <a:extLst>
                    <a:ext uri="{9D8B030D-6E8A-4147-A177-3AD203B41FA5}">
                      <a16:colId xmlns:a16="http://schemas.microsoft.com/office/drawing/2014/main" val="612816939"/>
                    </a:ext>
                  </a:extLst>
                </a:gridCol>
                <a:gridCol w="218550">
                  <a:extLst>
                    <a:ext uri="{9D8B030D-6E8A-4147-A177-3AD203B41FA5}">
                      <a16:colId xmlns:a16="http://schemas.microsoft.com/office/drawing/2014/main" val="239447707"/>
                    </a:ext>
                  </a:extLst>
                </a:gridCol>
              </a:tblGrid>
              <a:tr h="63567">
                <a:tc>
                  <a:txBody>
                    <a:bodyPr/>
                    <a:lstStyle/>
                    <a:p>
                      <a:pPr marL="6350" marR="27305" indent="-6350" algn="ctr">
                        <a:lnSpc>
                          <a:spcPct val="107000"/>
                        </a:lnSpc>
                        <a:spcAft>
                          <a:spcPts val="0"/>
                        </a:spcAft>
                      </a:pPr>
                      <a:r>
                        <a:rPr lang="en-IN" sz="300">
                          <a:effectLst/>
                        </a:rPr>
                        <a:t>Pt. II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gridSpan="6">
                  <a:txBody>
                    <a:bodyPr/>
                    <a:lstStyle/>
                    <a:p>
                      <a:pPr marL="6350" marR="33020" indent="-6350" algn="ctr">
                        <a:lnSpc>
                          <a:spcPct val="107000"/>
                        </a:lnSpc>
                        <a:spcAft>
                          <a:spcPts val="0"/>
                        </a:spcAft>
                      </a:pPr>
                      <a:r>
                        <a:rPr lang="en-IN" sz="300">
                          <a:effectLst/>
                        </a:rPr>
                        <a:t>Details of Outward and inward supplies declared during the financial year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4265213941"/>
                  </a:ext>
                </a:extLst>
              </a:tr>
              <a:tr h="64186">
                <a:tc rowSpan="3">
                  <a:txBody>
                    <a:bodyPr/>
                    <a:lstStyle/>
                    <a:p>
                      <a:pPr marL="6350" marR="911860" indent="-6350" algn="l">
                        <a:lnSpc>
                          <a:spcPct val="107000"/>
                        </a:lnSpc>
                        <a:spcAft>
                          <a:spcPts val="3415"/>
                        </a:spcAft>
                      </a:pPr>
                      <a:r>
                        <a:rPr lang="en-IN" sz="300">
                          <a:effectLst/>
                        </a:rPr>
                        <a:t>  </a:t>
                      </a:r>
                      <a:endParaRPr lang="en-IN" sz="400">
                        <a:effectLst/>
                      </a:endParaRPr>
                    </a:p>
                    <a:p>
                      <a:pPr marL="6350" marR="911860" indent="-6350" algn="l">
                        <a:lnSpc>
                          <a:spcPct val="107000"/>
                        </a:lnSpc>
                        <a:spcAft>
                          <a:spcPts val="300"/>
                        </a:spcAft>
                      </a:pPr>
                      <a:r>
                        <a:rPr lang="en-IN" sz="300">
                          <a:effectLst/>
                        </a:rPr>
                        <a:t>  </a:t>
                      </a:r>
                      <a:endParaRPr lang="en-IN" sz="400">
                        <a:effectLst/>
                      </a:endParaRPr>
                    </a:p>
                    <a:p>
                      <a:pPr marL="6350" marR="911860" indent="-6350" algn="l">
                        <a:lnSpc>
                          <a:spcPct val="107000"/>
                        </a:lnSpc>
                        <a:spcAft>
                          <a:spcPts val="0"/>
                        </a:spcAft>
                      </a:pPr>
                      <a:r>
                        <a:rPr lang="en-IN" sz="300">
                          <a:effectLst/>
                        </a:rPr>
                        <a:t>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gridSpan="2">
                  <a:txBody>
                    <a:bodyPr/>
                    <a:lstStyle/>
                    <a:p>
                      <a:pPr marL="1905" marR="911860" indent="-6350" algn="ctr">
                        <a:lnSpc>
                          <a:spcPct val="107000"/>
                        </a:lnSpc>
                        <a:spcAft>
                          <a:spcPts val="0"/>
                        </a:spcAft>
                      </a:pPr>
                      <a:r>
                        <a:rPr lang="en-IN" sz="300">
                          <a:effectLst/>
                        </a:rPr>
                        <a:t>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hMerge="1">
                  <a:txBody>
                    <a:bodyPr/>
                    <a:lstStyle/>
                    <a:p>
                      <a:endParaRPr lang="en-IN"/>
                    </a:p>
                  </a:txBody>
                  <a:tcPr/>
                </a:tc>
                <a:tc gridSpan="4">
                  <a:txBody>
                    <a:bodyPr/>
                    <a:lstStyle/>
                    <a:p>
                      <a:pPr marL="6350" marR="31115" indent="-6350" algn="ctr">
                        <a:lnSpc>
                          <a:spcPct val="107000"/>
                        </a:lnSpc>
                        <a:spcAft>
                          <a:spcPts val="0"/>
                        </a:spcAft>
                      </a:pPr>
                      <a:r>
                        <a:rPr lang="en-IN" sz="300">
                          <a:effectLst/>
                        </a:rPr>
                        <a:t>(Amount in ₹ in all tables)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nchor="b"/>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2741444518"/>
                  </a:ext>
                </a:extLst>
              </a:tr>
              <a:tr h="688110">
                <a:tc vMerge="1">
                  <a:txBody>
                    <a:bodyPr/>
                    <a:lstStyle/>
                    <a:p>
                      <a:endParaRPr lang="en-IN"/>
                    </a:p>
                  </a:txBody>
                  <a:tcPr/>
                </a:tc>
                <a:tc>
                  <a:txBody>
                    <a:bodyPr/>
                    <a:lstStyle/>
                    <a:p>
                      <a:pPr marL="6350" marR="27940" indent="-6350" algn="ctr">
                        <a:lnSpc>
                          <a:spcPct val="107000"/>
                        </a:lnSpc>
                        <a:spcAft>
                          <a:spcPts val="0"/>
                        </a:spcAft>
                      </a:pPr>
                      <a:r>
                        <a:rPr lang="en-IN" sz="300">
                          <a:effectLst/>
                        </a:rPr>
                        <a:t>Nature of Supplies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9845" indent="-6350" algn="ctr">
                        <a:lnSpc>
                          <a:spcPct val="107000"/>
                        </a:lnSpc>
                        <a:spcAft>
                          <a:spcPts val="0"/>
                        </a:spcAft>
                      </a:pPr>
                      <a:r>
                        <a:rPr lang="en-IN" sz="300">
                          <a:effectLst/>
                        </a:rPr>
                        <a:t>Taxable Value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911860" indent="-6350" algn="ctr">
                        <a:lnSpc>
                          <a:spcPct val="107000"/>
                        </a:lnSpc>
                        <a:spcAft>
                          <a:spcPts val="0"/>
                        </a:spcAft>
                      </a:pPr>
                      <a:r>
                        <a:rPr lang="en-IN" sz="300">
                          <a:effectLst/>
                        </a:rPr>
                        <a:t>Central Tax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7305" indent="-6350" algn="ctr">
                        <a:lnSpc>
                          <a:spcPct val="107000"/>
                        </a:lnSpc>
                        <a:spcAft>
                          <a:spcPts val="0"/>
                        </a:spcAft>
                      </a:pPr>
                      <a:r>
                        <a:rPr lang="en-IN" sz="300">
                          <a:effectLst/>
                        </a:rPr>
                        <a:t>State </a:t>
                      </a:r>
                      <a:endParaRPr lang="en-IN" sz="400">
                        <a:effectLst/>
                      </a:endParaRPr>
                    </a:p>
                    <a:p>
                      <a:pPr marL="6350" marR="27305" indent="-6350" algn="ctr">
                        <a:lnSpc>
                          <a:spcPct val="107000"/>
                        </a:lnSpc>
                        <a:spcAft>
                          <a:spcPts val="0"/>
                        </a:spcAft>
                      </a:pPr>
                      <a:r>
                        <a:rPr lang="en-IN" sz="300">
                          <a:effectLst/>
                        </a:rPr>
                        <a:t>Tax / </a:t>
                      </a:r>
                      <a:endParaRPr lang="en-IN" sz="400">
                        <a:effectLst/>
                      </a:endParaRPr>
                    </a:p>
                    <a:p>
                      <a:pPr marL="6350" marR="29210" indent="-6350" algn="ctr">
                        <a:lnSpc>
                          <a:spcPct val="107000"/>
                        </a:lnSpc>
                        <a:spcAft>
                          <a:spcPts val="0"/>
                        </a:spcAft>
                      </a:pPr>
                      <a:r>
                        <a:rPr lang="en-IN" sz="300">
                          <a:effectLst/>
                        </a:rPr>
                        <a:t>UT </a:t>
                      </a:r>
                      <a:endParaRPr lang="en-IN" sz="400">
                        <a:effectLst/>
                      </a:endParaRPr>
                    </a:p>
                    <a:p>
                      <a:pPr marL="6350" marR="26670" indent="-6350" algn="ctr">
                        <a:lnSpc>
                          <a:spcPct val="107000"/>
                        </a:lnSpc>
                        <a:spcAft>
                          <a:spcPts val="0"/>
                        </a:spcAft>
                      </a:pPr>
                      <a:r>
                        <a:rPr lang="en-IN" sz="300">
                          <a:effectLst/>
                        </a:rPr>
                        <a:t>Tax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911860" indent="-6350" algn="ctr">
                        <a:lnSpc>
                          <a:spcPct val="107000"/>
                        </a:lnSpc>
                        <a:spcAft>
                          <a:spcPts val="0"/>
                        </a:spcAft>
                      </a:pPr>
                      <a:r>
                        <a:rPr lang="en-IN" sz="300">
                          <a:effectLst/>
                        </a:rPr>
                        <a:t>Integrated Tax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8575" indent="-6350" algn="ctr">
                        <a:lnSpc>
                          <a:spcPct val="107000"/>
                        </a:lnSpc>
                        <a:spcAft>
                          <a:spcPts val="0"/>
                        </a:spcAft>
                      </a:pPr>
                      <a:r>
                        <a:rPr lang="en-IN" sz="300">
                          <a:effectLst/>
                        </a:rPr>
                        <a:t>Cess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extLst>
                  <a:ext uri="{0D108BD9-81ED-4DB2-BD59-A6C34878D82A}">
                    <a16:rowId xmlns:a16="http://schemas.microsoft.com/office/drawing/2014/main" val="152170346"/>
                  </a:ext>
                </a:extLst>
              </a:tr>
              <a:tr h="64186">
                <a:tc vMerge="1">
                  <a:txBody>
                    <a:bodyPr/>
                    <a:lstStyle/>
                    <a:p>
                      <a:endParaRPr lang="en-IN"/>
                    </a:p>
                  </a:txBody>
                  <a:tcPr/>
                </a:tc>
                <a:tc>
                  <a:txBody>
                    <a:bodyPr/>
                    <a:lstStyle/>
                    <a:p>
                      <a:pPr marL="6350" marR="28575" indent="-6350" algn="ctr">
                        <a:lnSpc>
                          <a:spcPct val="107000"/>
                        </a:lnSpc>
                        <a:spcAft>
                          <a:spcPts val="0"/>
                        </a:spcAft>
                      </a:pPr>
                      <a:r>
                        <a:rPr lang="en-IN" sz="300">
                          <a:effectLst/>
                        </a:rPr>
                        <a:t>1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30480" indent="-6350" algn="ctr">
                        <a:lnSpc>
                          <a:spcPct val="107000"/>
                        </a:lnSpc>
                        <a:spcAft>
                          <a:spcPts val="0"/>
                        </a:spcAft>
                      </a:pPr>
                      <a:r>
                        <a:rPr lang="en-IN" sz="300">
                          <a:effectLst/>
                        </a:rPr>
                        <a:t>2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5400" indent="-6350" algn="ctr">
                        <a:lnSpc>
                          <a:spcPct val="107000"/>
                        </a:lnSpc>
                        <a:spcAft>
                          <a:spcPts val="0"/>
                        </a:spcAft>
                      </a:pPr>
                      <a:r>
                        <a:rPr lang="en-IN" sz="300">
                          <a:effectLst/>
                        </a:rPr>
                        <a:t>3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7940" indent="-6350" algn="ctr">
                        <a:lnSpc>
                          <a:spcPct val="107000"/>
                        </a:lnSpc>
                        <a:spcAft>
                          <a:spcPts val="0"/>
                        </a:spcAft>
                      </a:pPr>
                      <a:r>
                        <a:rPr lang="en-IN" sz="300">
                          <a:effectLst/>
                        </a:rPr>
                        <a:t>4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7940" indent="-6350" algn="ctr">
                        <a:lnSpc>
                          <a:spcPct val="107000"/>
                        </a:lnSpc>
                        <a:spcAft>
                          <a:spcPts val="0"/>
                        </a:spcAft>
                      </a:pPr>
                      <a:r>
                        <a:rPr lang="en-IN" sz="300">
                          <a:effectLst/>
                        </a:rPr>
                        <a:t>5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6670" indent="-6350" algn="ctr">
                        <a:lnSpc>
                          <a:spcPct val="107000"/>
                        </a:lnSpc>
                        <a:spcAft>
                          <a:spcPts val="0"/>
                        </a:spcAft>
                      </a:pPr>
                      <a:r>
                        <a:rPr lang="en-IN" sz="300">
                          <a:effectLst/>
                        </a:rPr>
                        <a:t>6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extLst>
                  <a:ext uri="{0D108BD9-81ED-4DB2-BD59-A6C34878D82A}">
                    <a16:rowId xmlns:a16="http://schemas.microsoft.com/office/drawing/2014/main" val="2936966076"/>
                  </a:ext>
                </a:extLst>
              </a:tr>
              <a:tr h="158112">
                <a:tc>
                  <a:txBody>
                    <a:bodyPr/>
                    <a:lstStyle/>
                    <a:p>
                      <a:pPr marL="6350" marR="29845" indent="-6350" algn="ctr">
                        <a:lnSpc>
                          <a:spcPct val="107000"/>
                        </a:lnSpc>
                        <a:spcAft>
                          <a:spcPts val="0"/>
                        </a:spcAft>
                      </a:pPr>
                      <a:r>
                        <a:rPr lang="en-IN" sz="300">
                          <a:effectLst/>
                        </a:rPr>
                        <a:t>4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gridSpan="6">
                  <a:txBody>
                    <a:bodyPr/>
                    <a:lstStyle/>
                    <a:p>
                      <a:pPr marL="635" marR="911860" indent="-6350" algn="l">
                        <a:lnSpc>
                          <a:spcPct val="107000"/>
                        </a:lnSpc>
                        <a:spcAft>
                          <a:spcPts val="0"/>
                        </a:spcAft>
                      </a:pPr>
                      <a:r>
                        <a:rPr lang="en-IN" sz="300">
                          <a:effectLst/>
                        </a:rPr>
                        <a:t>Details of advances, inward and outward supplies on which tax is payable as declared in returns filed during the financial year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582858334"/>
                  </a:ext>
                </a:extLst>
              </a:tr>
              <a:tr h="1652199">
                <a:tc>
                  <a:txBody>
                    <a:bodyPr/>
                    <a:lstStyle/>
                    <a:p>
                      <a:pPr marL="6350" marR="29210" indent="-6350" algn="ctr">
                        <a:lnSpc>
                          <a:spcPct val="107000"/>
                        </a:lnSpc>
                        <a:spcAft>
                          <a:spcPts val="0"/>
                        </a:spcAft>
                      </a:pPr>
                      <a:r>
                        <a:rPr lang="en-IN" sz="300">
                          <a:effectLst/>
                        </a:rPr>
                        <a:t>A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nchor="ctr"/>
                </a:tc>
                <a:tc>
                  <a:txBody>
                    <a:bodyPr/>
                    <a:lstStyle/>
                    <a:p>
                      <a:pPr marL="635" marR="911860" indent="-6350" algn="l">
                        <a:lnSpc>
                          <a:spcPct val="107000"/>
                        </a:lnSpc>
                        <a:spcAft>
                          <a:spcPts val="0"/>
                        </a:spcAft>
                      </a:pPr>
                      <a:r>
                        <a:rPr lang="en-IN" sz="300">
                          <a:effectLst/>
                        </a:rPr>
                        <a:t>Supplies made to un-registered persons (B2C)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gridSpan="5">
                  <a:txBody>
                    <a:bodyPr/>
                    <a:lstStyle/>
                    <a:p>
                      <a:pPr marL="635" marR="911860" indent="-6350" algn="just">
                        <a:lnSpc>
                          <a:spcPct val="107000"/>
                        </a:lnSpc>
                        <a:spcAft>
                          <a:spcPts val="0"/>
                        </a:spcAft>
                      </a:pPr>
                      <a:r>
                        <a:rPr lang="en-IN" sz="400">
                          <a:effectLst/>
                        </a:rPr>
                        <a:t>Aggregate value of supplies made to consumers and unregistered persons on which tax has been paid shall be declared here. These will include details of supplies made through E-Commerce operators and are to be declared as net of credit notes or debit notes issued in this regard. Table 5, Table 7 along with respective amendments in Table 9 and Table 10 of FORM GSTR-1 may be used for filling up these details.</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nchor="b"/>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632162823"/>
                  </a:ext>
                </a:extLst>
              </a:tr>
              <a:tr h="1779415">
                <a:tc>
                  <a:txBody>
                    <a:bodyPr/>
                    <a:lstStyle/>
                    <a:p>
                      <a:pPr marL="6350" marR="30480" indent="-6350" algn="ctr">
                        <a:lnSpc>
                          <a:spcPct val="107000"/>
                        </a:lnSpc>
                        <a:spcAft>
                          <a:spcPts val="0"/>
                        </a:spcAft>
                      </a:pPr>
                      <a:r>
                        <a:rPr lang="en-IN" sz="300">
                          <a:effectLst/>
                        </a:rPr>
                        <a:t>B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nchor="ctr"/>
                </a:tc>
                <a:tc>
                  <a:txBody>
                    <a:bodyPr/>
                    <a:lstStyle/>
                    <a:p>
                      <a:pPr marL="635" marR="911860" indent="-6350" algn="l">
                        <a:lnSpc>
                          <a:spcPct val="107000"/>
                        </a:lnSpc>
                        <a:spcAft>
                          <a:spcPts val="0"/>
                        </a:spcAft>
                      </a:pPr>
                      <a:r>
                        <a:rPr lang="en-IN" sz="300" dirty="0">
                          <a:effectLst/>
                        </a:rPr>
                        <a:t>Supplies made to registered persons (B2B) </a:t>
                      </a:r>
                      <a:endParaRPr lang="en-IN" sz="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gridSpan="5">
                  <a:txBody>
                    <a:bodyPr/>
                    <a:lstStyle/>
                    <a:p>
                      <a:pPr marL="635" marR="911860" indent="-6350" algn="l">
                        <a:lnSpc>
                          <a:spcPct val="107000"/>
                        </a:lnSpc>
                        <a:spcAft>
                          <a:spcPts val="0"/>
                        </a:spcAft>
                      </a:pPr>
                      <a:r>
                        <a:rPr lang="en-IN" sz="400">
                          <a:effectLst/>
                        </a:rPr>
                        <a:t>Aggregate value of supplies made to registered persons (including supplies made to UINs) on which tax has been paid shall be declared here. These will include supplies made through E-Commerce operators but shall not include supplies on which tax is to be paid by the recipient on reverse charge basis. Details of debit and credit notes are to be mentioned separately. Table 4A and Table 4C of FORM GSTR-1 may be used for filling up these details.</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nchor="b"/>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2136332337"/>
                  </a:ext>
                </a:extLst>
              </a:tr>
              <a:tr h="380038">
                <a:tc>
                  <a:txBody>
                    <a:bodyPr/>
                    <a:lstStyle/>
                    <a:p>
                      <a:pPr marL="6350" marR="30480" indent="-6350" algn="ctr">
                        <a:lnSpc>
                          <a:spcPct val="107000"/>
                        </a:lnSpc>
                        <a:spcAft>
                          <a:spcPts val="0"/>
                        </a:spcAft>
                      </a:pPr>
                      <a:r>
                        <a:rPr lang="en-IN" sz="300">
                          <a:effectLst/>
                        </a:rPr>
                        <a:t>C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nchor="ctr"/>
                </a:tc>
                <a:tc>
                  <a:txBody>
                    <a:bodyPr/>
                    <a:lstStyle/>
                    <a:p>
                      <a:pPr marL="635" marR="911860" indent="-6350" algn="l">
                        <a:lnSpc>
                          <a:spcPct val="107000"/>
                        </a:lnSpc>
                        <a:spcAft>
                          <a:spcPts val="0"/>
                        </a:spcAft>
                      </a:pPr>
                      <a:r>
                        <a:rPr lang="en-IN" sz="300">
                          <a:effectLst/>
                        </a:rPr>
                        <a:t>Zero rated supply (Export) on payment of tax (except supplies to SEZs)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gridSpan="5">
                  <a:txBody>
                    <a:bodyPr/>
                    <a:lstStyle/>
                    <a:p>
                      <a:pPr marL="6350" marR="36830" indent="-6350" algn="just">
                        <a:lnSpc>
                          <a:spcPct val="107000"/>
                        </a:lnSpc>
                        <a:spcAft>
                          <a:spcPts val="0"/>
                        </a:spcAft>
                      </a:pPr>
                      <a:r>
                        <a:rPr lang="en-IN" sz="400" dirty="0">
                          <a:effectLst/>
                        </a:rPr>
                        <a:t>Aggregate value of exports (except supplies to SEZs) on which tax has been paid shall be declared here. Table 6A of FORM GSTR-1 may be used for filling up these details. </a:t>
                      </a:r>
                      <a:endParaRPr lang="en-IN" sz="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1763515374"/>
                  </a:ext>
                </a:extLst>
              </a:tr>
            </a:tbl>
          </a:graphicData>
        </a:graphic>
      </p:graphicFrame>
      <p:graphicFrame>
        <p:nvGraphicFramePr>
          <p:cNvPr id="10" name="Table 9">
            <a:extLst>
              <a:ext uri="{FF2B5EF4-FFF2-40B4-BE49-F238E27FC236}">
                <a16:creationId xmlns:a16="http://schemas.microsoft.com/office/drawing/2014/main" id="{A98DEB91-BE6B-4BCB-AD48-7DFA63096AF5}"/>
              </a:ext>
            </a:extLst>
          </p:cNvPr>
          <p:cNvGraphicFramePr>
            <a:graphicFrameLocks noGrp="1"/>
          </p:cNvGraphicFramePr>
          <p:nvPr>
            <p:extLst>
              <p:ext uri="{D42A27DB-BD31-4B8C-83A1-F6EECF244321}">
                <p14:modId xmlns:p14="http://schemas.microsoft.com/office/powerpoint/2010/main" val="720576776"/>
              </p:ext>
            </p:extLst>
          </p:nvPr>
        </p:nvGraphicFramePr>
        <p:xfrm>
          <a:off x="321972" y="1133343"/>
          <a:ext cx="11213540" cy="5055152"/>
        </p:xfrm>
        <a:graphic>
          <a:graphicData uri="http://schemas.openxmlformats.org/drawingml/2006/table">
            <a:tbl>
              <a:tblPr firstRow="1" firstCol="1" bandRow="1">
                <a:tableStyleId>{5C22544A-7EE6-4342-B048-85BDC9FD1C3A}</a:tableStyleId>
              </a:tblPr>
              <a:tblGrid>
                <a:gridCol w="627595">
                  <a:extLst>
                    <a:ext uri="{9D8B030D-6E8A-4147-A177-3AD203B41FA5}">
                      <a16:colId xmlns:a16="http://schemas.microsoft.com/office/drawing/2014/main" val="1547698019"/>
                    </a:ext>
                  </a:extLst>
                </a:gridCol>
                <a:gridCol w="3970365">
                  <a:extLst>
                    <a:ext uri="{9D8B030D-6E8A-4147-A177-3AD203B41FA5}">
                      <a16:colId xmlns:a16="http://schemas.microsoft.com/office/drawing/2014/main" val="879146469"/>
                    </a:ext>
                  </a:extLst>
                </a:gridCol>
                <a:gridCol w="3307790">
                  <a:extLst>
                    <a:ext uri="{9D8B030D-6E8A-4147-A177-3AD203B41FA5}">
                      <a16:colId xmlns:a16="http://schemas.microsoft.com/office/drawing/2014/main" val="4252093720"/>
                    </a:ext>
                  </a:extLst>
                </a:gridCol>
                <a:gridCol w="3307790">
                  <a:extLst>
                    <a:ext uri="{9D8B030D-6E8A-4147-A177-3AD203B41FA5}">
                      <a16:colId xmlns:a16="http://schemas.microsoft.com/office/drawing/2014/main" val="1431802453"/>
                    </a:ext>
                  </a:extLst>
                </a:gridCol>
              </a:tblGrid>
              <a:tr h="873777">
                <a:tc>
                  <a:txBody>
                    <a:bodyPr/>
                    <a:lstStyle/>
                    <a:p>
                      <a:pPr marL="6350" marR="27305" indent="-6350" algn="just">
                        <a:lnSpc>
                          <a:spcPct val="107000"/>
                        </a:lnSpc>
                        <a:spcAft>
                          <a:spcPts val="0"/>
                        </a:spcAft>
                      </a:pPr>
                      <a:r>
                        <a:rPr lang="en-IN" sz="1400" dirty="0">
                          <a:effectLst/>
                        </a:rPr>
                        <a:t>Pt. VI</a:t>
                      </a:r>
                      <a:endParaRPr lang="en-IN"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tc>
                <a:tc gridSpan="3">
                  <a:txBody>
                    <a:bodyPr/>
                    <a:lstStyle/>
                    <a:p>
                      <a:pPr marL="6350" marR="33020" indent="-6350" algn="just">
                        <a:lnSpc>
                          <a:spcPct val="107000"/>
                        </a:lnSpc>
                        <a:spcAft>
                          <a:spcPts val="0"/>
                        </a:spcAft>
                      </a:pPr>
                      <a:r>
                        <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Other Information</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p>
                    <a:p>
                      <a:pPr marL="6350" marR="33020" indent="-6350" algn="just">
                        <a:lnSpc>
                          <a:spcPct val="107000"/>
                        </a:lnSpc>
                        <a:spcAft>
                          <a:spcPts val="0"/>
                        </a:spcAft>
                      </a:pPr>
                      <a:endParaRPr lang="en-IN"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511910671"/>
                  </a:ext>
                </a:extLst>
              </a:tr>
              <a:tr h="281228">
                <a:tc rowSpan="3">
                  <a:txBody>
                    <a:bodyPr/>
                    <a:lstStyle/>
                    <a:p>
                      <a:pPr marL="6350" marR="911860" indent="-6350" algn="just">
                        <a:lnSpc>
                          <a:spcPct val="107000"/>
                        </a:lnSpc>
                        <a:spcAft>
                          <a:spcPts val="3415"/>
                        </a:spcAft>
                      </a:pPr>
                      <a:r>
                        <a:rPr lang="en-IN" sz="1400" dirty="0">
                          <a:effectLst/>
                        </a:rPr>
                        <a:t>  </a:t>
                      </a:r>
                      <a:endParaRPr lang="en-IN" sz="1600" dirty="0">
                        <a:effectLst/>
                      </a:endParaRPr>
                    </a:p>
                    <a:p>
                      <a:pPr marL="6350" marR="911860" indent="-6350" algn="just">
                        <a:lnSpc>
                          <a:spcPct val="107000"/>
                        </a:lnSpc>
                        <a:spcAft>
                          <a:spcPts val="300"/>
                        </a:spcAft>
                      </a:pPr>
                      <a:r>
                        <a:rPr lang="en-IN" sz="1400" dirty="0">
                          <a:effectLst/>
                        </a:rPr>
                        <a:t>  </a:t>
                      </a:r>
                      <a:endParaRPr lang="en-IN" sz="1600" dirty="0">
                        <a:effectLst/>
                      </a:endParaRPr>
                    </a:p>
                    <a:p>
                      <a:pPr marL="6350" marR="911860" indent="-6350" algn="just">
                        <a:lnSpc>
                          <a:spcPct val="107000"/>
                        </a:lnSpc>
                        <a:spcAft>
                          <a:spcPts val="0"/>
                        </a:spcAft>
                      </a:pPr>
                      <a:r>
                        <a:rPr lang="en-IN" sz="1400" dirty="0">
                          <a:effectLst/>
                        </a:rPr>
                        <a:t>  </a:t>
                      </a:r>
                      <a:endParaRPr lang="en-IN"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tc>
                <a:tc>
                  <a:txBody>
                    <a:bodyPr/>
                    <a:lstStyle/>
                    <a:p>
                      <a:pPr marL="1905" marR="911860" indent="-6350" algn="just">
                        <a:lnSpc>
                          <a:spcPct val="107000"/>
                        </a:lnSpc>
                        <a:spcAft>
                          <a:spcPts val="0"/>
                        </a:spcAft>
                      </a:pPr>
                      <a:r>
                        <a:rPr lang="en-IN" sz="1400" dirty="0">
                          <a:effectLst/>
                        </a:rPr>
                        <a:t>  </a:t>
                      </a:r>
                      <a:endParaRPr lang="en-IN"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tc>
                <a:tc>
                  <a:txBody>
                    <a:bodyPr/>
                    <a:lstStyle/>
                    <a:p>
                      <a:pPr marL="6350" marR="27940" indent="-6350" algn="just">
                        <a:lnSpc>
                          <a:spcPct val="107000"/>
                        </a:lnSpc>
                        <a:spcAft>
                          <a:spcPts val="0"/>
                        </a:spcAft>
                      </a:pPr>
                      <a:endParaRPr lang="en-IN"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tc>
                <a:tc>
                  <a:txBody>
                    <a:bodyPr/>
                    <a:lstStyle/>
                    <a:p>
                      <a:pPr marL="6350" marR="27940" indent="-6350" algn="just">
                        <a:lnSpc>
                          <a:spcPct val="107000"/>
                        </a:lnSpc>
                        <a:spcAft>
                          <a:spcPts val="0"/>
                        </a:spcAft>
                      </a:pPr>
                      <a:endParaRPr lang="en-IN"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tc>
                <a:extLst>
                  <a:ext uri="{0D108BD9-81ED-4DB2-BD59-A6C34878D82A}">
                    <a16:rowId xmlns:a16="http://schemas.microsoft.com/office/drawing/2014/main" val="498536252"/>
                  </a:ext>
                </a:extLst>
              </a:tr>
              <a:tr h="879288">
                <a:tc vMerge="1">
                  <a:txBody>
                    <a:bodyPr/>
                    <a:lstStyle/>
                    <a:p>
                      <a:endParaRPr lang="en-IN"/>
                    </a:p>
                  </a:txBody>
                  <a:tcPr/>
                </a:tc>
                <a:tc>
                  <a:txBody>
                    <a:bodyPr/>
                    <a:lstStyle/>
                    <a:p>
                      <a:pPr marL="6350" marR="27940" indent="-6350" algn="ctr">
                        <a:lnSpc>
                          <a:spcPct val="107000"/>
                        </a:lnSpc>
                        <a:spcAft>
                          <a:spcPts val="0"/>
                        </a:spcAft>
                      </a:pPr>
                      <a:r>
                        <a:rPr lang="en-IN" sz="2400" dirty="0">
                          <a:effectLst/>
                        </a:rPr>
                        <a:t>Description</a:t>
                      </a:r>
                      <a:endParaRPr lang="en-IN"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tc>
                <a:tc>
                  <a:txBody>
                    <a:bodyPr/>
                    <a:lstStyle/>
                    <a:p>
                      <a:pPr marL="6350" marR="27940" indent="-6350" algn="ctr" defTabSz="914400" rtl="0" eaLnBrk="1" latinLnBrk="0" hangingPunct="1">
                        <a:lnSpc>
                          <a:spcPct val="107000"/>
                        </a:lnSpc>
                        <a:spcAft>
                          <a:spcPts val="0"/>
                        </a:spcAft>
                      </a:pPr>
                      <a:r>
                        <a:rPr lang="en-IN" sz="2400" kern="1200" dirty="0">
                          <a:solidFill>
                            <a:schemeClr val="dk1"/>
                          </a:solidFill>
                          <a:effectLst/>
                          <a:latin typeface="+mn-lt"/>
                          <a:ea typeface="+mn-ea"/>
                          <a:cs typeface="+mn-cs"/>
                        </a:rPr>
                        <a:t>Payable </a:t>
                      </a:r>
                    </a:p>
                  </a:txBody>
                  <a:tcPr marL="35717" marR="21363" marT="4339" marB="0"/>
                </a:tc>
                <a:tc>
                  <a:txBody>
                    <a:bodyPr/>
                    <a:lstStyle/>
                    <a:p>
                      <a:pPr marL="6350" marR="27940" indent="-6350" algn="ctr" defTabSz="914400" rtl="0" eaLnBrk="1" latinLnBrk="0" hangingPunct="1">
                        <a:lnSpc>
                          <a:spcPct val="107000"/>
                        </a:lnSpc>
                        <a:spcAft>
                          <a:spcPts val="0"/>
                        </a:spcAft>
                      </a:pPr>
                      <a:r>
                        <a:rPr lang="en-IN" sz="2400" kern="1200" dirty="0">
                          <a:solidFill>
                            <a:schemeClr val="dk1"/>
                          </a:solidFill>
                          <a:effectLst/>
                          <a:latin typeface="+mn-lt"/>
                          <a:ea typeface="+mn-ea"/>
                          <a:cs typeface="+mn-cs"/>
                        </a:rPr>
                        <a:t>Paid </a:t>
                      </a:r>
                    </a:p>
                  </a:txBody>
                  <a:tcPr marL="35717" marR="21363" marT="4339" marB="0"/>
                </a:tc>
                <a:extLst>
                  <a:ext uri="{0D108BD9-81ED-4DB2-BD59-A6C34878D82A}">
                    <a16:rowId xmlns:a16="http://schemas.microsoft.com/office/drawing/2014/main" val="355347343"/>
                  </a:ext>
                </a:extLst>
              </a:tr>
              <a:tr h="316415">
                <a:tc vMerge="1">
                  <a:txBody>
                    <a:bodyPr/>
                    <a:lstStyle/>
                    <a:p>
                      <a:endParaRPr lang="en-IN"/>
                    </a:p>
                  </a:txBody>
                  <a:tcPr/>
                </a:tc>
                <a:tc>
                  <a:txBody>
                    <a:bodyPr/>
                    <a:lstStyle/>
                    <a:p>
                      <a:pPr marL="6350" marR="28575" indent="-6350" algn="just">
                        <a:lnSpc>
                          <a:spcPct val="107000"/>
                        </a:lnSpc>
                        <a:spcAft>
                          <a:spcPts val="0"/>
                        </a:spcAft>
                      </a:pPr>
                      <a:r>
                        <a:rPr lang="en-IN" sz="1400" dirty="0">
                          <a:effectLst/>
                        </a:rPr>
                        <a:t>1 </a:t>
                      </a:r>
                      <a:endParaRPr lang="en-IN"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tc>
                <a:tc>
                  <a:txBody>
                    <a:bodyPr/>
                    <a:lstStyle/>
                    <a:p>
                      <a:pPr marL="6350" marR="28575" indent="-6350" algn="just">
                        <a:lnSpc>
                          <a:spcPct val="107000"/>
                        </a:lnSpc>
                        <a:spcAft>
                          <a:spcPts val="0"/>
                        </a:spcAft>
                      </a:pPr>
                      <a:endParaRPr lang="en-IN"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tc>
                <a:tc>
                  <a:txBody>
                    <a:bodyPr/>
                    <a:lstStyle/>
                    <a:p>
                      <a:pPr algn="just"/>
                      <a:endParaRPr lang="en-IN" dirty="0"/>
                    </a:p>
                  </a:txBody>
                  <a:tcPr marL="35717" marR="21363" marT="4339" marB="0"/>
                </a:tc>
                <a:extLst>
                  <a:ext uri="{0D108BD9-81ED-4DB2-BD59-A6C34878D82A}">
                    <a16:rowId xmlns:a16="http://schemas.microsoft.com/office/drawing/2014/main" val="362550323"/>
                  </a:ext>
                </a:extLst>
              </a:tr>
              <a:tr h="314226">
                <a:tc>
                  <a:txBody>
                    <a:bodyPr/>
                    <a:lstStyle/>
                    <a:p>
                      <a:pPr marL="6350" marR="29845" indent="-6350" algn="just">
                        <a:lnSpc>
                          <a:spcPct val="107000"/>
                        </a:lnSpc>
                        <a:spcAft>
                          <a:spcPts val="0"/>
                        </a:spcAft>
                      </a:pPr>
                      <a:r>
                        <a:rPr lang="en-IN" sz="16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19</a:t>
                      </a:r>
                    </a:p>
                  </a:txBody>
                  <a:tcPr marL="35717" marR="21363" marT="4339" marB="0">
                    <a:solidFill>
                      <a:srgbClr val="1D5996"/>
                    </a:solidFill>
                  </a:tcPr>
                </a:tc>
                <a:tc gridSpan="3">
                  <a:txBody>
                    <a:bodyPr/>
                    <a:lstStyle/>
                    <a:p>
                      <a:pPr marL="635" marR="911860" indent="-6350" algn="just">
                        <a:lnSpc>
                          <a:spcPct val="107000"/>
                        </a:lnSpc>
                        <a:spcAft>
                          <a:spcPts val="0"/>
                        </a:spcAft>
                      </a:pPr>
                      <a:r>
                        <a:rPr lang="en-US" sz="24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Late fee payable and paid </a:t>
                      </a:r>
                      <a:endParaRPr lang="en-IN" sz="24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717" marR="21363" marT="4339" marB="0">
                    <a:solidFill>
                      <a:srgbClr val="1D5996"/>
                    </a:solidFill>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798934772"/>
                  </a:ext>
                </a:extLst>
              </a:tr>
              <a:tr h="323410">
                <a:tc rowSpan="2">
                  <a:txBody>
                    <a:bodyPr/>
                    <a:lstStyle/>
                    <a:p>
                      <a:pPr algn="just"/>
                      <a:endParaRPr lang="en-IN" sz="2800" dirty="0"/>
                    </a:p>
                  </a:txBody>
                  <a:tcPr/>
                </a:tc>
                <a:tc>
                  <a:txBody>
                    <a:bodyPr/>
                    <a:lstStyle/>
                    <a:p>
                      <a:pPr algn="just"/>
                      <a:r>
                        <a:rPr lang="en-IN" sz="2800" dirty="0"/>
                        <a:t>Central Tax</a:t>
                      </a:r>
                      <a:endParaRPr lang="en-IN" sz="2400" dirty="0"/>
                    </a:p>
                  </a:txBody>
                  <a:tcPr marL="35717" marR="21363" marT="4339" marB="0">
                    <a:solidFill>
                      <a:srgbClr val="E0E0E0"/>
                    </a:solidFill>
                  </a:tcPr>
                </a:tc>
                <a:tc rowSpan="2" gridSpan="2">
                  <a:txBody>
                    <a:bodyPr/>
                    <a:lstStyle/>
                    <a:p>
                      <a:pPr marL="635" marR="911860" indent="-6350" algn="just" defTabSz="914400" rtl="0" eaLnBrk="1" latinLnBrk="0" hangingPunct="1">
                        <a:lnSpc>
                          <a:spcPct val="107000"/>
                        </a:lnSpc>
                        <a:spcAft>
                          <a:spcPts val="0"/>
                        </a:spcAft>
                      </a:pPr>
                      <a:r>
                        <a:rPr lang="en-US" sz="2400" dirty="0"/>
                        <a:t>Late fee will be payable if annual return is filed after the due date</a:t>
                      </a:r>
                    </a:p>
                    <a:p>
                      <a:pPr marL="635" marR="911860" indent="-6350" algn="just" defTabSz="914400" rtl="0" eaLnBrk="1" latinLnBrk="0" hangingPunct="1">
                        <a:lnSpc>
                          <a:spcPct val="107000"/>
                        </a:lnSpc>
                        <a:spcAft>
                          <a:spcPts val="0"/>
                        </a:spcAft>
                      </a:pPr>
                      <a:r>
                        <a:rPr lang="en-US" sz="2400" dirty="0"/>
                        <a:t>Rs. 100 under CGST law +Rs. 100/- under State / Union Territory GST law </a:t>
                      </a:r>
                      <a:r>
                        <a:rPr lang="en-IN" sz="2400" dirty="0"/>
                        <a:t>capped to a maximum (</a:t>
                      </a:r>
                      <a:r>
                        <a:rPr lang="en-US" sz="2400" dirty="0"/>
                        <a:t>0.25% under the CGST Law + 0.25% under the SGST / UTGST Law)</a:t>
                      </a:r>
                      <a:endParaRPr lang="en-IN" sz="2800" dirty="0"/>
                    </a:p>
                  </a:txBody>
                  <a:tcPr marL="35717" marR="21363" marT="4339" marB="0" anchor="b">
                    <a:solidFill>
                      <a:srgbClr val="E0E0E0"/>
                    </a:solidFill>
                  </a:tcPr>
                </a:tc>
                <a:tc rowSpan="2" hMerge="1">
                  <a:txBody>
                    <a:bodyPr/>
                    <a:lstStyle/>
                    <a:p>
                      <a:pPr marL="635" marR="911860" indent="-6350" algn="l" defTabSz="914400" rtl="0" eaLnBrk="1" latinLnBrk="0" hangingPunct="1">
                        <a:lnSpc>
                          <a:spcPct val="107000"/>
                        </a:lnSpc>
                        <a:spcAft>
                          <a:spcPts val="0"/>
                        </a:spcAft>
                      </a:pPr>
                      <a:endParaRPr lang="en-IN" dirty="0"/>
                    </a:p>
                  </a:txBody>
                  <a:tcPr marL="35717" marR="21363" marT="4339" marB="0" anchor="b">
                    <a:solidFill>
                      <a:srgbClr val="E0E0E0"/>
                    </a:solidFill>
                  </a:tcPr>
                </a:tc>
                <a:extLst>
                  <a:ext uri="{0D108BD9-81ED-4DB2-BD59-A6C34878D82A}">
                    <a16:rowId xmlns:a16="http://schemas.microsoft.com/office/drawing/2014/main" val="4027901716"/>
                  </a:ext>
                </a:extLst>
              </a:tr>
              <a:tr h="323410">
                <a:tc vMerge="1">
                  <a:txBody>
                    <a:bodyPr/>
                    <a:lstStyle/>
                    <a:p>
                      <a:endParaRPr lang="en-IN"/>
                    </a:p>
                  </a:txBody>
                  <a:tcPr/>
                </a:tc>
                <a:tc>
                  <a:txBody>
                    <a:bodyPr/>
                    <a:lstStyle/>
                    <a:p>
                      <a:pPr algn="just"/>
                      <a:r>
                        <a:rPr lang="en-IN" sz="2800" dirty="0"/>
                        <a:t>State Tax</a:t>
                      </a:r>
                    </a:p>
                  </a:txBody>
                  <a:tcPr marL="35717" marR="21363" marT="4339" marB="0">
                    <a:solidFill>
                      <a:srgbClr val="E0E0E0"/>
                    </a:solidFill>
                  </a:tcPr>
                </a:tc>
                <a:tc gridSpan="2" vMerge="1">
                  <a:txBody>
                    <a:bodyPr/>
                    <a:lstStyle/>
                    <a:p>
                      <a:pPr marL="635" marR="911860" indent="-6350" algn="l" defTabSz="914400" rtl="0" eaLnBrk="1" latinLnBrk="0" hangingPunct="1">
                        <a:lnSpc>
                          <a:spcPct val="107000"/>
                        </a:lnSpc>
                        <a:spcAft>
                          <a:spcPts val="0"/>
                        </a:spcAft>
                      </a:pPr>
                      <a:endParaRPr lang="en-IN" dirty="0"/>
                    </a:p>
                  </a:txBody>
                  <a:tcPr marL="35717" marR="21363" marT="4339" marB="0" anchor="b">
                    <a:solidFill>
                      <a:srgbClr val="E0E0E0"/>
                    </a:solidFill>
                  </a:tcPr>
                </a:tc>
                <a:tc hMerge="1" vMerge="1">
                  <a:txBody>
                    <a:bodyPr/>
                    <a:lstStyle/>
                    <a:p>
                      <a:pPr marL="635" marR="911860" indent="-6350" algn="l" defTabSz="914400" rtl="0" eaLnBrk="1" latinLnBrk="0" hangingPunct="1">
                        <a:lnSpc>
                          <a:spcPct val="107000"/>
                        </a:lnSpc>
                        <a:spcAft>
                          <a:spcPts val="0"/>
                        </a:spcAft>
                      </a:pPr>
                      <a:endParaRPr lang="en-IN" dirty="0"/>
                    </a:p>
                  </a:txBody>
                  <a:tcPr marL="35717" marR="21363" marT="4339" marB="0" anchor="b">
                    <a:solidFill>
                      <a:srgbClr val="E0E0E0"/>
                    </a:solidFill>
                  </a:tcPr>
                </a:tc>
                <a:extLst>
                  <a:ext uri="{0D108BD9-81ED-4DB2-BD59-A6C34878D82A}">
                    <a16:rowId xmlns:a16="http://schemas.microsoft.com/office/drawing/2014/main" val="1778812808"/>
                  </a:ext>
                </a:extLst>
              </a:tr>
            </a:tbl>
          </a:graphicData>
        </a:graphic>
      </p:graphicFrame>
      <p:sp>
        <p:nvSpPr>
          <p:cNvPr id="3" name="Footer Placeholder 2">
            <a:extLst>
              <a:ext uri="{FF2B5EF4-FFF2-40B4-BE49-F238E27FC236}">
                <a16:creationId xmlns:a16="http://schemas.microsoft.com/office/drawing/2014/main" id="{915726C4-5C82-437A-B4AD-79E2BAC6A478}"/>
              </a:ext>
            </a:extLst>
          </p:cNvPr>
          <p:cNvSpPr>
            <a:spLocks noGrp="1"/>
          </p:cNvSpPr>
          <p:nvPr>
            <p:ph type="ftr" sz="quarter" idx="11"/>
          </p:nvPr>
        </p:nvSpPr>
        <p:spPr/>
        <p:txBody>
          <a:bodyPr/>
          <a:lstStyle/>
          <a:p>
            <a:r>
              <a:rPr lang="pt-BR" dirty="0"/>
              <a:t>S &amp; Y</a:t>
            </a:r>
            <a:endParaRPr lang="en-IN" dirty="0"/>
          </a:p>
        </p:txBody>
      </p:sp>
      <p:pic>
        <p:nvPicPr>
          <p:cNvPr id="7" name="Picture 6">
            <a:extLst>
              <a:ext uri="{FF2B5EF4-FFF2-40B4-BE49-F238E27FC236}">
                <a16:creationId xmlns:a16="http://schemas.microsoft.com/office/drawing/2014/main" id="{CB7C2FE2-26E1-4E8D-876D-88B7CDD27D5E}"/>
              </a:ext>
            </a:extLst>
          </p:cNvPr>
          <p:cNvPicPr/>
          <p:nvPr/>
        </p:nvPicPr>
        <p:blipFill>
          <a:blip r:embed="rId3" cstate="print"/>
          <a:srcRect/>
          <a:stretch>
            <a:fillRect/>
          </a:stretch>
        </p:blipFill>
        <p:spPr bwMode="auto">
          <a:xfrm>
            <a:off x="11471414" y="0"/>
            <a:ext cx="720585" cy="581891"/>
          </a:xfrm>
          <a:prstGeom prst="rect">
            <a:avLst/>
          </a:prstGeom>
          <a:noFill/>
          <a:ln w="9525">
            <a:noFill/>
            <a:miter lim="800000"/>
            <a:headEnd/>
            <a:tailEnd/>
          </a:ln>
        </p:spPr>
      </p:pic>
    </p:spTree>
    <p:extLst>
      <p:ext uri="{BB962C8B-B14F-4D97-AF65-F5344CB8AC3E}">
        <p14:creationId xmlns:p14="http://schemas.microsoft.com/office/powerpoint/2010/main" val="27417112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288F0-E02E-4B44-BB3C-CDA56D85B8CE}"/>
              </a:ext>
            </a:extLst>
          </p:cNvPr>
          <p:cNvSpPr>
            <a:spLocks noGrp="1"/>
          </p:cNvSpPr>
          <p:nvPr>
            <p:ph type="title"/>
          </p:nvPr>
        </p:nvSpPr>
        <p:spPr/>
        <p:txBody>
          <a:bodyPr>
            <a:normAutofit fontScale="90000"/>
          </a:bodyPr>
          <a:lstStyle/>
          <a:p>
            <a:r>
              <a:rPr lang="en-IN" dirty="0">
                <a:latin typeface="Bookman Old Style" panose="02050604050505020204" pitchFamily="18" charset="0"/>
              </a:rPr>
              <a:t>Annual Return Format : Verification</a:t>
            </a:r>
          </a:p>
        </p:txBody>
      </p:sp>
      <p:graphicFrame>
        <p:nvGraphicFramePr>
          <p:cNvPr id="6" name="Content Placeholder 5">
            <a:extLst>
              <a:ext uri="{FF2B5EF4-FFF2-40B4-BE49-F238E27FC236}">
                <a16:creationId xmlns:a16="http://schemas.microsoft.com/office/drawing/2014/main" id="{5ECF8227-6FAF-435A-9159-792CAC6DDA95}"/>
              </a:ext>
            </a:extLst>
          </p:cNvPr>
          <p:cNvGraphicFramePr>
            <a:graphicFrameLocks noGrp="1"/>
          </p:cNvGraphicFramePr>
          <p:nvPr>
            <p:ph idx="1"/>
          </p:nvPr>
        </p:nvGraphicFramePr>
        <p:xfrm>
          <a:off x="5131659" y="-21360735"/>
          <a:ext cx="6945113" cy="4849813"/>
        </p:xfrm>
        <a:graphic>
          <a:graphicData uri="http://schemas.openxmlformats.org/drawingml/2006/table">
            <a:tbl>
              <a:tblPr firstRow="1" firstCol="1" bandRow="1">
                <a:tableStyleId>{5C22544A-7EE6-4342-B048-85BDC9FD1C3A}</a:tableStyleId>
              </a:tblPr>
              <a:tblGrid>
                <a:gridCol w="2140452">
                  <a:extLst>
                    <a:ext uri="{9D8B030D-6E8A-4147-A177-3AD203B41FA5}">
                      <a16:colId xmlns:a16="http://schemas.microsoft.com/office/drawing/2014/main" val="2733442416"/>
                    </a:ext>
                  </a:extLst>
                </a:gridCol>
                <a:gridCol w="2140452">
                  <a:extLst>
                    <a:ext uri="{9D8B030D-6E8A-4147-A177-3AD203B41FA5}">
                      <a16:colId xmlns:a16="http://schemas.microsoft.com/office/drawing/2014/main" val="2173181293"/>
                    </a:ext>
                  </a:extLst>
                </a:gridCol>
                <a:gridCol w="570922">
                  <a:extLst>
                    <a:ext uri="{9D8B030D-6E8A-4147-A177-3AD203B41FA5}">
                      <a16:colId xmlns:a16="http://schemas.microsoft.com/office/drawing/2014/main" val="3618379492"/>
                    </a:ext>
                  </a:extLst>
                </a:gridCol>
                <a:gridCol w="564228">
                  <a:extLst>
                    <a:ext uri="{9D8B030D-6E8A-4147-A177-3AD203B41FA5}">
                      <a16:colId xmlns:a16="http://schemas.microsoft.com/office/drawing/2014/main" val="725621970"/>
                    </a:ext>
                  </a:extLst>
                </a:gridCol>
                <a:gridCol w="693405">
                  <a:extLst>
                    <a:ext uri="{9D8B030D-6E8A-4147-A177-3AD203B41FA5}">
                      <a16:colId xmlns:a16="http://schemas.microsoft.com/office/drawing/2014/main" val="3199950493"/>
                    </a:ext>
                  </a:extLst>
                </a:gridCol>
                <a:gridCol w="617104">
                  <a:extLst>
                    <a:ext uri="{9D8B030D-6E8A-4147-A177-3AD203B41FA5}">
                      <a16:colId xmlns:a16="http://schemas.microsoft.com/office/drawing/2014/main" val="612816939"/>
                    </a:ext>
                  </a:extLst>
                </a:gridCol>
                <a:gridCol w="218550">
                  <a:extLst>
                    <a:ext uri="{9D8B030D-6E8A-4147-A177-3AD203B41FA5}">
                      <a16:colId xmlns:a16="http://schemas.microsoft.com/office/drawing/2014/main" val="239447707"/>
                    </a:ext>
                  </a:extLst>
                </a:gridCol>
              </a:tblGrid>
              <a:tr h="63567">
                <a:tc>
                  <a:txBody>
                    <a:bodyPr/>
                    <a:lstStyle/>
                    <a:p>
                      <a:pPr marL="6350" marR="27305" indent="-6350" algn="ctr">
                        <a:lnSpc>
                          <a:spcPct val="107000"/>
                        </a:lnSpc>
                        <a:spcAft>
                          <a:spcPts val="0"/>
                        </a:spcAft>
                      </a:pPr>
                      <a:r>
                        <a:rPr lang="en-IN" sz="300">
                          <a:effectLst/>
                        </a:rPr>
                        <a:t>Pt. II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gridSpan="6">
                  <a:txBody>
                    <a:bodyPr/>
                    <a:lstStyle/>
                    <a:p>
                      <a:pPr marL="6350" marR="33020" indent="-6350" algn="ctr">
                        <a:lnSpc>
                          <a:spcPct val="107000"/>
                        </a:lnSpc>
                        <a:spcAft>
                          <a:spcPts val="0"/>
                        </a:spcAft>
                      </a:pPr>
                      <a:r>
                        <a:rPr lang="en-IN" sz="300">
                          <a:effectLst/>
                        </a:rPr>
                        <a:t>Details of Outward and inward supplies declared during the financial year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4265213941"/>
                  </a:ext>
                </a:extLst>
              </a:tr>
              <a:tr h="64186">
                <a:tc rowSpan="3">
                  <a:txBody>
                    <a:bodyPr/>
                    <a:lstStyle/>
                    <a:p>
                      <a:pPr marL="6350" marR="911860" indent="-6350" algn="l">
                        <a:lnSpc>
                          <a:spcPct val="107000"/>
                        </a:lnSpc>
                        <a:spcAft>
                          <a:spcPts val="3415"/>
                        </a:spcAft>
                      </a:pPr>
                      <a:r>
                        <a:rPr lang="en-IN" sz="300">
                          <a:effectLst/>
                        </a:rPr>
                        <a:t>  </a:t>
                      </a:r>
                      <a:endParaRPr lang="en-IN" sz="400">
                        <a:effectLst/>
                      </a:endParaRPr>
                    </a:p>
                    <a:p>
                      <a:pPr marL="6350" marR="911860" indent="-6350" algn="l">
                        <a:lnSpc>
                          <a:spcPct val="107000"/>
                        </a:lnSpc>
                        <a:spcAft>
                          <a:spcPts val="300"/>
                        </a:spcAft>
                      </a:pPr>
                      <a:r>
                        <a:rPr lang="en-IN" sz="300">
                          <a:effectLst/>
                        </a:rPr>
                        <a:t>  </a:t>
                      </a:r>
                      <a:endParaRPr lang="en-IN" sz="400">
                        <a:effectLst/>
                      </a:endParaRPr>
                    </a:p>
                    <a:p>
                      <a:pPr marL="6350" marR="911860" indent="-6350" algn="l">
                        <a:lnSpc>
                          <a:spcPct val="107000"/>
                        </a:lnSpc>
                        <a:spcAft>
                          <a:spcPts val="0"/>
                        </a:spcAft>
                      </a:pPr>
                      <a:r>
                        <a:rPr lang="en-IN" sz="300">
                          <a:effectLst/>
                        </a:rPr>
                        <a:t>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gridSpan="2">
                  <a:txBody>
                    <a:bodyPr/>
                    <a:lstStyle/>
                    <a:p>
                      <a:pPr marL="1905" marR="911860" indent="-6350" algn="ctr">
                        <a:lnSpc>
                          <a:spcPct val="107000"/>
                        </a:lnSpc>
                        <a:spcAft>
                          <a:spcPts val="0"/>
                        </a:spcAft>
                      </a:pPr>
                      <a:r>
                        <a:rPr lang="en-IN" sz="300">
                          <a:effectLst/>
                        </a:rPr>
                        <a:t>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hMerge="1">
                  <a:txBody>
                    <a:bodyPr/>
                    <a:lstStyle/>
                    <a:p>
                      <a:endParaRPr lang="en-IN"/>
                    </a:p>
                  </a:txBody>
                  <a:tcPr/>
                </a:tc>
                <a:tc gridSpan="4">
                  <a:txBody>
                    <a:bodyPr/>
                    <a:lstStyle/>
                    <a:p>
                      <a:pPr marL="6350" marR="31115" indent="-6350" algn="ctr">
                        <a:lnSpc>
                          <a:spcPct val="107000"/>
                        </a:lnSpc>
                        <a:spcAft>
                          <a:spcPts val="0"/>
                        </a:spcAft>
                      </a:pPr>
                      <a:r>
                        <a:rPr lang="en-IN" sz="300">
                          <a:effectLst/>
                        </a:rPr>
                        <a:t>(Amount in ₹ in all tables)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nchor="b"/>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2741444518"/>
                  </a:ext>
                </a:extLst>
              </a:tr>
              <a:tr h="688110">
                <a:tc vMerge="1">
                  <a:txBody>
                    <a:bodyPr/>
                    <a:lstStyle/>
                    <a:p>
                      <a:endParaRPr lang="en-IN"/>
                    </a:p>
                  </a:txBody>
                  <a:tcPr/>
                </a:tc>
                <a:tc>
                  <a:txBody>
                    <a:bodyPr/>
                    <a:lstStyle/>
                    <a:p>
                      <a:pPr marL="6350" marR="27940" indent="-6350" algn="ctr">
                        <a:lnSpc>
                          <a:spcPct val="107000"/>
                        </a:lnSpc>
                        <a:spcAft>
                          <a:spcPts val="0"/>
                        </a:spcAft>
                      </a:pPr>
                      <a:r>
                        <a:rPr lang="en-IN" sz="300">
                          <a:effectLst/>
                        </a:rPr>
                        <a:t>Nature of Supplies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9845" indent="-6350" algn="ctr">
                        <a:lnSpc>
                          <a:spcPct val="107000"/>
                        </a:lnSpc>
                        <a:spcAft>
                          <a:spcPts val="0"/>
                        </a:spcAft>
                      </a:pPr>
                      <a:r>
                        <a:rPr lang="en-IN" sz="300">
                          <a:effectLst/>
                        </a:rPr>
                        <a:t>Taxable Value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911860" indent="-6350" algn="ctr">
                        <a:lnSpc>
                          <a:spcPct val="107000"/>
                        </a:lnSpc>
                        <a:spcAft>
                          <a:spcPts val="0"/>
                        </a:spcAft>
                      </a:pPr>
                      <a:r>
                        <a:rPr lang="en-IN" sz="300">
                          <a:effectLst/>
                        </a:rPr>
                        <a:t>Central Tax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7305" indent="-6350" algn="ctr">
                        <a:lnSpc>
                          <a:spcPct val="107000"/>
                        </a:lnSpc>
                        <a:spcAft>
                          <a:spcPts val="0"/>
                        </a:spcAft>
                      </a:pPr>
                      <a:r>
                        <a:rPr lang="en-IN" sz="300">
                          <a:effectLst/>
                        </a:rPr>
                        <a:t>State </a:t>
                      </a:r>
                      <a:endParaRPr lang="en-IN" sz="400">
                        <a:effectLst/>
                      </a:endParaRPr>
                    </a:p>
                    <a:p>
                      <a:pPr marL="6350" marR="27305" indent="-6350" algn="ctr">
                        <a:lnSpc>
                          <a:spcPct val="107000"/>
                        </a:lnSpc>
                        <a:spcAft>
                          <a:spcPts val="0"/>
                        </a:spcAft>
                      </a:pPr>
                      <a:r>
                        <a:rPr lang="en-IN" sz="300">
                          <a:effectLst/>
                        </a:rPr>
                        <a:t>Tax / </a:t>
                      </a:r>
                      <a:endParaRPr lang="en-IN" sz="400">
                        <a:effectLst/>
                      </a:endParaRPr>
                    </a:p>
                    <a:p>
                      <a:pPr marL="6350" marR="29210" indent="-6350" algn="ctr">
                        <a:lnSpc>
                          <a:spcPct val="107000"/>
                        </a:lnSpc>
                        <a:spcAft>
                          <a:spcPts val="0"/>
                        </a:spcAft>
                      </a:pPr>
                      <a:r>
                        <a:rPr lang="en-IN" sz="300">
                          <a:effectLst/>
                        </a:rPr>
                        <a:t>UT </a:t>
                      </a:r>
                      <a:endParaRPr lang="en-IN" sz="400">
                        <a:effectLst/>
                      </a:endParaRPr>
                    </a:p>
                    <a:p>
                      <a:pPr marL="6350" marR="26670" indent="-6350" algn="ctr">
                        <a:lnSpc>
                          <a:spcPct val="107000"/>
                        </a:lnSpc>
                        <a:spcAft>
                          <a:spcPts val="0"/>
                        </a:spcAft>
                      </a:pPr>
                      <a:r>
                        <a:rPr lang="en-IN" sz="300">
                          <a:effectLst/>
                        </a:rPr>
                        <a:t>Tax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911860" indent="-6350" algn="ctr">
                        <a:lnSpc>
                          <a:spcPct val="107000"/>
                        </a:lnSpc>
                        <a:spcAft>
                          <a:spcPts val="0"/>
                        </a:spcAft>
                      </a:pPr>
                      <a:r>
                        <a:rPr lang="en-IN" sz="300">
                          <a:effectLst/>
                        </a:rPr>
                        <a:t>Integrated Tax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8575" indent="-6350" algn="ctr">
                        <a:lnSpc>
                          <a:spcPct val="107000"/>
                        </a:lnSpc>
                        <a:spcAft>
                          <a:spcPts val="0"/>
                        </a:spcAft>
                      </a:pPr>
                      <a:r>
                        <a:rPr lang="en-IN" sz="300">
                          <a:effectLst/>
                        </a:rPr>
                        <a:t>Cess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extLst>
                  <a:ext uri="{0D108BD9-81ED-4DB2-BD59-A6C34878D82A}">
                    <a16:rowId xmlns:a16="http://schemas.microsoft.com/office/drawing/2014/main" val="152170346"/>
                  </a:ext>
                </a:extLst>
              </a:tr>
              <a:tr h="64186">
                <a:tc vMerge="1">
                  <a:txBody>
                    <a:bodyPr/>
                    <a:lstStyle/>
                    <a:p>
                      <a:endParaRPr lang="en-IN"/>
                    </a:p>
                  </a:txBody>
                  <a:tcPr/>
                </a:tc>
                <a:tc>
                  <a:txBody>
                    <a:bodyPr/>
                    <a:lstStyle/>
                    <a:p>
                      <a:pPr marL="6350" marR="28575" indent="-6350" algn="ctr">
                        <a:lnSpc>
                          <a:spcPct val="107000"/>
                        </a:lnSpc>
                        <a:spcAft>
                          <a:spcPts val="0"/>
                        </a:spcAft>
                      </a:pPr>
                      <a:r>
                        <a:rPr lang="en-IN" sz="300">
                          <a:effectLst/>
                        </a:rPr>
                        <a:t>1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30480" indent="-6350" algn="ctr">
                        <a:lnSpc>
                          <a:spcPct val="107000"/>
                        </a:lnSpc>
                        <a:spcAft>
                          <a:spcPts val="0"/>
                        </a:spcAft>
                      </a:pPr>
                      <a:r>
                        <a:rPr lang="en-IN" sz="300">
                          <a:effectLst/>
                        </a:rPr>
                        <a:t>2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5400" indent="-6350" algn="ctr">
                        <a:lnSpc>
                          <a:spcPct val="107000"/>
                        </a:lnSpc>
                        <a:spcAft>
                          <a:spcPts val="0"/>
                        </a:spcAft>
                      </a:pPr>
                      <a:r>
                        <a:rPr lang="en-IN" sz="300">
                          <a:effectLst/>
                        </a:rPr>
                        <a:t>3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7940" indent="-6350" algn="ctr">
                        <a:lnSpc>
                          <a:spcPct val="107000"/>
                        </a:lnSpc>
                        <a:spcAft>
                          <a:spcPts val="0"/>
                        </a:spcAft>
                      </a:pPr>
                      <a:r>
                        <a:rPr lang="en-IN" sz="300">
                          <a:effectLst/>
                        </a:rPr>
                        <a:t>4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7940" indent="-6350" algn="ctr">
                        <a:lnSpc>
                          <a:spcPct val="107000"/>
                        </a:lnSpc>
                        <a:spcAft>
                          <a:spcPts val="0"/>
                        </a:spcAft>
                      </a:pPr>
                      <a:r>
                        <a:rPr lang="en-IN" sz="300">
                          <a:effectLst/>
                        </a:rPr>
                        <a:t>5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a:txBody>
                    <a:bodyPr/>
                    <a:lstStyle/>
                    <a:p>
                      <a:pPr marL="6350" marR="26670" indent="-6350" algn="ctr">
                        <a:lnSpc>
                          <a:spcPct val="107000"/>
                        </a:lnSpc>
                        <a:spcAft>
                          <a:spcPts val="0"/>
                        </a:spcAft>
                      </a:pPr>
                      <a:r>
                        <a:rPr lang="en-IN" sz="300">
                          <a:effectLst/>
                        </a:rPr>
                        <a:t>6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extLst>
                  <a:ext uri="{0D108BD9-81ED-4DB2-BD59-A6C34878D82A}">
                    <a16:rowId xmlns:a16="http://schemas.microsoft.com/office/drawing/2014/main" val="2936966076"/>
                  </a:ext>
                </a:extLst>
              </a:tr>
              <a:tr h="158112">
                <a:tc>
                  <a:txBody>
                    <a:bodyPr/>
                    <a:lstStyle/>
                    <a:p>
                      <a:pPr marL="6350" marR="29845" indent="-6350" algn="ctr">
                        <a:lnSpc>
                          <a:spcPct val="107000"/>
                        </a:lnSpc>
                        <a:spcAft>
                          <a:spcPts val="0"/>
                        </a:spcAft>
                      </a:pPr>
                      <a:r>
                        <a:rPr lang="en-IN" sz="300">
                          <a:effectLst/>
                        </a:rPr>
                        <a:t>4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gridSpan="6">
                  <a:txBody>
                    <a:bodyPr/>
                    <a:lstStyle/>
                    <a:p>
                      <a:pPr marL="635" marR="911860" indent="-6350" algn="l">
                        <a:lnSpc>
                          <a:spcPct val="107000"/>
                        </a:lnSpc>
                        <a:spcAft>
                          <a:spcPts val="0"/>
                        </a:spcAft>
                      </a:pPr>
                      <a:r>
                        <a:rPr lang="en-IN" sz="300">
                          <a:effectLst/>
                        </a:rPr>
                        <a:t>Details of advances, inward and outward supplies on which tax is payable as declared in returns filed during the financial year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582858334"/>
                  </a:ext>
                </a:extLst>
              </a:tr>
              <a:tr h="1652199">
                <a:tc>
                  <a:txBody>
                    <a:bodyPr/>
                    <a:lstStyle/>
                    <a:p>
                      <a:pPr marL="6350" marR="29210" indent="-6350" algn="ctr">
                        <a:lnSpc>
                          <a:spcPct val="107000"/>
                        </a:lnSpc>
                        <a:spcAft>
                          <a:spcPts val="0"/>
                        </a:spcAft>
                      </a:pPr>
                      <a:r>
                        <a:rPr lang="en-IN" sz="300">
                          <a:effectLst/>
                        </a:rPr>
                        <a:t>A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nchor="ctr"/>
                </a:tc>
                <a:tc>
                  <a:txBody>
                    <a:bodyPr/>
                    <a:lstStyle/>
                    <a:p>
                      <a:pPr marL="635" marR="911860" indent="-6350" algn="l">
                        <a:lnSpc>
                          <a:spcPct val="107000"/>
                        </a:lnSpc>
                        <a:spcAft>
                          <a:spcPts val="0"/>
                        </a:spcAft>
                      </a:pPr>
                      <a:r>
                        <a:rPr lang="en-IN" sz="300">
                          <a:effectLst/>
                        </a:rPr>
                        <a:t>Supplies made to un-registered persons (B2C)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gridSpan="5">
                  <a:txBody>
                    <a:bodyPr/>
                    <a:lstStyle/>
                    <a:p>
                      <a:pPr marL="635" marR="911860" indent="-6350" algn="just">
                        <a:lnSpc>
                          <a:spcPct val="107000"/>
                        </a:lnSpc>
                        <a:spcAft>
                          <a:spcPts val="0"/>
                        </a:spcAft>
                      </a:pPr>
                      <a:r>
                        <a:rPr lang="en-IN" sz="400">
                          <a:effectLst/>
                        </a:rPr>
                        <a:t>Aggregate value of supplies made to consumers and unregistered persons on which tax has been paid shall be declared here. These will include details of supplies made through E-Commerce operators and are to be declared as net of credit notes or debit notes issued in this regard. Table 5, Table 7 along with respective amendments in Table 9 and Table 10 of FORM GSTR-1 may be used for filling up these details.</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nchor="b"/>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632162823"/>
                  </a:ext>
                </a:extLst>
              </a:tr>
              <a:tr h="1779415">
                <a:tc>
                  <a:txBody>
                    <a:bodyPr/>
                    <a:lstStyle/>
                    <a:p>
                      <a:pPr marL="6350" marR="30480" indent="-6350" algn="ctr">
                        <a:lnSpc>
                          <a:spcPct val="107000"/>
                        </a:lnSpc>
                        <a:spcAft>
                          <a:spcPts val="0"/>
                        </a:spcAft>
                      </a:pPr>
                      <a:r>
                        <a:rPr lang="en-IN" sz="300">
                          <a:effectLst/>
                        </a:rPr>
                        <a:t>B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nchor="ctr"/>
                </a:tc>
                <a:tc>
                  <a:txBody>
                    <a:bodyPr/>
                    <a:lstStyle/>
                    <a:p>
                      <a:pPr marL="635" marR="911860" indent="-6350" algn="l">
                        <a:lnSpc>
                          <a:spcPct val="107000"/>
                        </a:lnSpc>
                        <a:spcAft>
                          <a:spcPts val="0"/>
                        </a:spcAft>
                      </a:pPr>
                      <a:r>
                        <a:rPr lang="en-IN" sz="300" dirty="0">
                          <a:effectLst/>
                        </a:rPr>
                        <a:t>Supplies made to registered persons (B2B) </a:t>
                      </a:r>
                      <a:endParaRPr lang="en-IN" sz="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gridSpan="5">
                  <a:txBody>
                    <a:bodyPr/>
                    <a:lstStyle/>
                    <a:p>
                      <a:pPr marL="635" marR="911860" indent="-6350" algn="l">
                        <a:lnSpc>
                          <a:spcPct val="107000"/>
                        </a:lnSpc>
                        <a:spcAft>
                          <a:spcPts val="0"/>
                        </a:spcAft>
                      </a:pPr>
                      <a:r>
                        <a:rPr lang="en-IN" sz="400">
                          <a:effectLst/>
                        </a:rPr>
                        <a:t>Aggregate value of supplies made to registered persons (including supplies made to UINs) on which tax has been paid shall be declared here. These will include supplies made through E-Commerce operators but shall not include supplies on which tax is to be paid by the recipient on reverse charge basis. Details of debit and credit notes are to be mentioned separately. Table 4A and Table 4C of FORM GSTR-1 may be used for filling up these details.</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nchor="b"/>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2136332337"/>
                  </a:ext>
                </a:extLst>
              </a:tr>
              <a:tr h="380038">
                <a:tc>
                  <a:txBody>
                    <a:bodyPr/>
                    <a:lstStyle/>
                    <a:p>
                      <a:pPr marL="6350" marR="30480" indent="-6350" algn="ctr">
                        <a:lnSpc>
                          <a:spcPct val="107000"/>
                        </a:lnSpc>
                        <a:spcAft>
                          <a:spcPts val="0"/>
                        </a:spcAft>
                      </a:pPr>
                      <a:r>
                        <a:rPr lang="en-IN" sz="300">
                          <a:effectLst/>
                        </a:rPr>
                        <a:t>C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nchor="ctr"/>
                </a:tc>
                <a:tc>
                  <a:txBody>
                    <a:bodyPr/>
                    <a:lstStyle/>
                    <a:p>
                      <a:pPr marL="635" marR="911860" indent="-6350" algn="l">
                        <a:lnSpc>
                          <a:spcPct val="107000"/>
                        </a:lnSpc>
                        <a:spcAft>
                          <a:spcPts val="0"/>
                        </a:spcAft>
                      </a:pPr>
                      <a:r>
                        <a:rPr lang="en-IN" sz="300">
                          <a:effectLst/>
                        </a:rPr>
                        <a:t>Zero rated supply (Export) on payment of tax (except supplies to SEZs) </a:t>
                      </a:r>
                      <a:endParaRPr lang="en-IN" sz="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gridSpan="5">
                  <a:txBody>
                    <a:bodyPr/>
                    <a:lstStyle/>
                    <a:p>
                      <a:pPr marL="6350" marR="36830" indent="-6350" algn="just">
                        <a:lnSpc>
                          <a:spcPct val="107000"/>
                        </a:lnSpc>
                        <a:spcAft>
                          <a:spcPts val="0"/>
                        </a:spcAft>
                      </a:pPr>
                      <a:r>
                        <a:rPr lang="en-IN" sz="400" dirty="0">
                          <a:effectLst/>
                        </a:rPr>
                        <a:t>Aggregate value of exports (except supplies to SEZs) on which tax has been paid shall be declared here. Table 6A of FORM GSTR-1 may be used for filling up these details. </a:t>
                      </a:r>
                      <a:endParaRPr lang="en-IN" sz="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2083" marR="13209" marT="2683" marB="0"/>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1763515374"/>
                  </a:ext>
                </a:extLst>
              </a:tr>
            </a:tbl>
          </a:graphicData>
        </a:graphic>
      </p:graphicFrame>
      <p:sp>
        <p:nvSpPr>
          <p:cNvPr id="3" name="Rectangle 2">
            <a:extLst>
              <a:ext uri="{FF2B5EF4-FFF2-40B4-BE49-F238E27FC236}">
                <a16:creationId xmlns:a16="http://schemas.microsoft.com/office/drawing/2014/main" id="{68B98593-F978-43D3-86CE-554378BD60CD}"/>
              </a:ext>
            </a:extLst>
          </p:cNvPr>
          <p:cNvSpPr/>
          <p:nvPr/>
        </p:nvSpPr>
        <p:spPr>
          <a:xfrm>
            <a:off x="399245" y="1622738"/>
            <a:ext cx="11269013" cy="3785652"/>
          </a:xfrm>
          <a:prstGeom prst="rect">
            <a:avLst/>
          </a:prstGeom>
        </p:spPr>
        <p:txBody>
          <a:bodyPr wrap="square">
            <a:spAutoFit/>
          </a:bodyPr>
          <a:lstStyle/>
          <a:p>
            <a:pPr marR="14270" algn="just"/>
            <a:r>
              <a:rPr lang="en-IN" sz="2400" dirty="0">
                <a:solidFill>
                  <a:srgbClr val="000000"/>
                </a:solidFill>
                <a:latin typeface="Times New Roman" panose="02020603050405020304" pitchFamily="18" charset="0"/>
              </a:rPr>
              <a:t>Verification:</a:t>
            </a:r>
          </a:p>
          <a:p>
            <a:pPr marR="14270" algn="just"/>
            <a:r>
              <a:rPr lang="en-IN" sz="2400" dirty="0">
                <a:solidFill>
                  <a:srgbClr val="000000"/>
                </a:solidFill>
                <a:latin typeface="Times New Roman" panose="02020603050405020304" pitchFamily="18" charset="0"/>
              </a:rPr>
              <a:t> </a:t>
            </a:r>
          </a:p>
          <a:p>
            <a:pPr marR="14270" algn="just"/>
            <a:r>
              <a:rPr lang="en-US" sz="2400" dirty="0">
                <a:solidFill>
                  <a:srgbClr val="000000"/>
                </a:solidFill>
                <a:latin typeface="Times New Roman" panose="02020603050405020304" pitchFamily="18" charset="0"/>
              </a:rPr>
              <a:t>I hereby solemnly affirm and declare that the information given herein above is true and correct to the best of my knowledge and belief and nothing has been concealed there from and in case of any reduction in output tax liability the benefit thereof has been/will be passed on to the recipient of supply.  </a:t>
            </a:r>
          </a:p>
          <a:p>
            <a:r>
              <a:rPr lang="en-IN" sz="2000" dirty="0">
                <a:solidFill>
                  <a:srgbClr val="000000"/>
                </a:solidFill>
                <a:latin typeface="Calibri" panose="020F0502020204030204" pitchFamily="34" charset="0"/>
              </a:rPr>
              <a:t>								</a:t>
            </a:r>
            <a:r>
              <a:rPr lang="en-IN" sz="2400" dirty="0">
                <a:solidFill>
                  <a:srgbClr val="000000"/>
                </a:solidFill>
                <a:latin typeface="Times New Roman" panose="02020603050405020304" pitchFamily="18" charset="0"/>
              </a:rPr>
              <a:t>   Signature </a:t>
            </a:r>
          </a:p>
          <a:p>
            <a:r>
              <a:rPr lang="en-IN" sz="2400" dirty="0">
                <a:solidFill>
                  <a:srgbClr val="000000"/>
                </a:solidFill>
                <a:latin typeface="Times New Roman" panose="02020603050405020304" pitchFamily="18" charset="0"/>
              </a:rPr>
              <a:t>Place    	 	 	 	 	 	      Name of Authorised Signatory  </a:t>
            </a:r>
          </a:p>
          <a:p>
            <a:r>
              <a:rPr lang="en-IN" sz="2400" dirty="0">
                <a:solidFill>
                  <a:srgbClr val="000000"/>
                </a:solidFill>
                <a:latin typeface="Times New Roman" panose="02020603050405020304" pitchFamily="18" charset="0"/>
              </a:rPr>
              <a:t>Date 	 	 	 	 	                                                          		</a:t>
            </a:r>
          </a:p>
          <a:p>
            <a:r>
              <a:rPr lang="en-IN" sz="2400" dirty="0">
                <a:solidFill>
                  <a:srgbClr val="000000"/>
                </a:solidFill>
                <a:latin typeface="Times New Roman" panose="02020603050405020304" pitchFamily="18" charset="0"/>
              </a:rPr>
              <a:t>							           Designation / Status </a:t>
            </a:r>
          </a:p>
        </p:txBody>
      </p:sp>
      <p:sp>
        <p:nvSpPr>
          <p:cNvPr id="5" name="Footer Placeholder 4">
            <a:extLst>
              <a:ext uri="{FF2B5EF4-FFF2-40B4-BE49-F238E27FC236}">
                <a16:creationId xmlns:a16="http://schemas.microsoft.com/office/drawing/2014/main" id="{0EE7FB7D-9BBB-4B98-90D0-30276A90B010}"/>
              </a:ext>
            </a:extLst>
          </p:cNvPr>
          <p:cNvSpPr>
            <a:spLocks noGrp="1"/>
          </p:cNvSpPr>
          <p:nvPr>
            <p:ph type="ftr" sz="quarter" idx="11"/>
          </p:nvPr>
        </p:nvSpPr>
        <p:spPr/>
        <p:txBody>
          <a:bodyPr/>
          <a:lstStyle/>
          <a:p>
            <a:r>
              <a:rPr lang="pt-BR"/>
              <a:t>S &amp; Y</a:t>
            </a:r>
            <a:endParaRPr lang="en-IN"/>
          </a:p>
        </p:txBody>
      </p:sp>
      <p:pic>
        <p:nvPicPr>
          <p:cNvPr id="7" name="Picture 6">
            <a:extLst>
              <a:ext uri="{FF2B5EF4-FFF2-40B4-BE49-F238E27FC236}">
                <a16:creationId xmlns:a16="http://schemas.microsoft.com/office/drawing/2014/main" id="{2AFB3305-8E27-4A5A-987C-322EEF853A42}"/>
              </a:ext>
            </a:extLst>
          </p:cNvPr>
          <p:cNvPicPr/>
          <p:nvPr/>
        </p:nvPicPr>
        <p:blipFill>
          <a:blip r:embed="rId3" cstate="print"/>
          <a:srcRect/>
          <a:stretch>
            <a:fillRect/>
          </a:stretch>
        </p:blipFill>
        <p:spPr bwMode="auto">
          <a:xfrm>
            <a:off x="11471414" y="0"/>
            <a:ext cx="720585" cy="581891"/>
          </a:xfrm>
          <a:prstGeom prst="rect">
            <a:avLst/>
          </a:prstGeom>
          <a:noFill/>
          <a:ln w="9525">
            <a:noFill/>
            <a:miter lim="800000"/>
            <a:headEnd/>
            <a:tailEnd/>
          </a:ln>
        </p:spPr>
      </p:pic>
    </p:spTree>
    <p:extLst>
      <p:ext uri="{BB962C8B-B14F-4D97-AF65-F5344CB8AC3E}">
        <p14:creationId xmlns:p14="http://schemas.microsoft.com/office/powerpoint/2010/main" val="69568084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85F70E9F-4AEA-4563-9537-951366E4676E}"/>
              </a:ext>
            </a:extLst>
          </p:cNvPr>
          <p:cNvSpPr>
            <a:spLocks noGrp="1"/>
          </p:cNvSpPr>
          <p:nvPr>
            <p:ph type="ftr" sz="quarter" idx="11"/>
          </p:nvPr>
        </p:nvSpPr>
        <p:spPr/>
        <p:txBody>
          <a:bodyPr/>
          <a:lstStyle/>
          <a:p>
            <a:r>
              <a:rPr lang="pt-BR"/>
              <a:t>S &amp; Y</a:t>
            </a:r>
            <a:endParaRPr lang="en-IN"/>
          </a:p>
        </p:txBody>
      </p:sp>
      <p:pic>
        <p:nvPicPr>
          <p:cNvPr id="1028" name="Picture 4"/>
          <p:cNvPicPr>
            <a:picLocks noChangeAspect="1" noChangeArrowheads="1"/>
          </p:cNvPicPr>
          <p:nvPr/>
        </p:nvPicPr>
        <p:blipFill>
          <a:blip r:embed="rId2"/>
          <a:srcRect/>
          <a:stretch>
            <a:fillRect/>
          </a:stretch>
        </p:blipFill>
        <p:spPr bwMode="auto">
          <a:xfrm>
            <a:off x="1124263" y="569626"/>
            <a:ext cx="8923762" cy="5471409"/>
          </a:xfrm>
          <a:prstGeom prst="rect">
            <a:avLst/>
          </a:prstGeom>
          <a:noFill/>
          <a:ln w="9525">
            <a:noFill/>
            <a:miter lim="800000"/>
            <a:headEnd/>
            <a:tailEnd/>
          </a:ln>
          <a:effectLst/>
        </p:spPr>
      </p:pic>
      <p:graphicFrame>
        <p:nvGraphicFramePr>
          <p:cNvPr id="5" name="Table 4"/>
          <p:cNvGraphicFramePr>
            <a:graphicFrameLocks noGrp="1"/>
          </p:cNvGraphicFramePr>
          <p:nvPr/>
        </p:nvGraphicFramePr>
        <p:xfrm>
          <a:off x="1124264" y="539784"/>
          <a:ext cx="9005757" cy="518160"/>
        </p:xfrm>
        <a:graphic>
          <a:graphicData uri="http://schemas.openxmlformats.org/drawingml/2006/table">
            <a:tbl>
              <a:tblPr firstRow="1" bandRow="1">
                <a:tableStyleId>{5C22544A-7EE6-4342-B048-85BDC9FD1C3A}</a:tableStyleId>
              </a:tblPr>
              <a:tblGrid>
                <a:gridCol w="9005757">
                  <a:extLst>
                    <a:ext uri="{9D8B030D-6E8A-4147-A177-3AD203B41FA5}">
                      <a16:colId xmlns:a16="http://schemas.microsoft.com/office/drawing/2014/main" val="20000"/>
                    </a:ext>
                  </a:extLst>
                </a:gridCol>
              </a:tblGrid>
              <a:tr h="370840">
                <a:tc>
                  <a:txBody>
                    <a:bodyPr/>
                    <a:lstStyle/>
                    <a:p>
                      <a:pPr algn="ctr"/>
                      <a:r>
                        <a:rPr lang="en-IN" sz="2800" dirty="0"/>
                        <a:t>Table 4 of GSTR 9</a:t>
                      </a:r>
                    </a:p>
                  </a:txBody>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90597129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85F70E9F-4AEA-4563-9537-951366E4676E}"/>
              </a:ext>
            </a:extLst>
          </p:cNvPr>
          <p:cNvSpPr>
            <a:spLocks noGrp="1"/>
          </p:cNvSpPr>
          <p:nvPr>
            <p:ph type="ftr" sz="quarter" idx="11"/>
          </p:nvPr>
        </p:nvSpPr>
        <p:spPr/>
        <p:txBody>
          <a:bodyPr/>
          <a:lstStyle/>
          <a:p>
            <a:r>
              <a:rPr lang="pt-BR"/>
              <a:t>S &amp; Y</a:t>
            </a:r>
            <a:endParaRPr lang="en-IN"/>
          </a:p>
        </p:txBody>
      </p:sp>
      <p:pic>
        <p:nvPicPr>
          <p:cNvPr id="2052" name="Picture 4"/>
          <p:cNvPicPr>
            <a:picLocks noChangeAspect="1" noChangeArrowheads="1"/>
          </p:cNvPicPr>
          <p:nvPr/>
        </p:nvPicPr>
        <p:blipFill>
          <a:blip r:embed="rId2"/>
          <a:srcRect/>
          <a:stretch>
            <a:fillRect/>
          </a:stretch>
        </p:blipFill>
        <p:spPr bwMode="auto">
          <a:xfrm>
            <a:off x="1109273" y="584616"/>
            <a:ext cx="9218950" cy="5201587"/>
          </a:xfrm>
          <a:prstGeom prst="rect">
            <a:avLst/>
          </a:prstGeom>
          <a:noFill/>
          <a:ln w="9525">
            <a:noFill/>
            <a:miter lim="800000"/>
            <a:headEnd/>
            <a:tailEnd/>
          </a:ln>
          <a:effectLst/>
        </p:spPr>
      </p:pic>
      <p:graphicFrame>
        <p:nvGraphicFramePr>
          <p:cNvPr id="5" name="Table 4"/>
          <p:cNvGraphicFramePr>
            <a:graphicFrameLocks noGrp="1"/>
          </p:cNvGraphicFramePr>
          <p:nvPr/>
        </p:nvGraphicFramePr>
        <p:xfrm>
          <a:off x="1124264" y="539784"/>
          <a:ext cx="9005757" cy="518160"/>
        </p:xfrm>
        <a:graphic>
          <a:graphicData uri="http://schemas.openxmlformats.org/drawingml/2006/table">
            <a:tbl>
              <a:tblPr firstRow="1" bandRow="1">
                <a:tableStyleId>{5C22544A-7EE6-4342-B048-85BDC9FD1C3A}</a:tableStyleId>
              </a:tblPr>
              <a:tblGrid>
                <a:gridCol w="9005757">
                  <a:extLst>
                    <a:ext uri="{9D8B030D-6E8A-4147-A177-3AD203B41FA5}">
                      <a16:colId xmlns:a16="http://schemas.microsoft.com/office/drawing/2014/main" val="20000"/>
                    </a:ext>
                  </a:extLst>
                </a:gridCol>
              </a:tblGrid>
              <a:tr h="370840">
                <a:tc>
                  <a:txBody>
                    <a:bodyPr/>
                    <a:lstStyle/>
                    <a:p>
                      <a:pPr algn="ctr"/>
                      <a:r>
                        <a:rPr lang="en-IN" sz="2800" dirty="0"/>
                        <a:t>Table 4 of GSTR 9</a:t>
                      </a:r>
                    </a:p>
                  </a:txBody>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32008577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Revenue related amendments &amp; CN/DN</a:t>
            </a:r>
            <a:endParaRPr lang="en-IN" dirty="0"/>
          </a:p>
        </p:txBody>
      </p:sp>
      <p:sp>
        <p:nvSpPr>
          <p:cNvPr id="3" name="Text Placeholder 2"/>
          <p:cNvSpPr>
            <a:spLocks noGrp="1"/>
          </p:cNvSpPr>
          <p:nvPr>
            <p:ph type="body" idx="1"/>
          </p:nvPr>
        </p:nvSpPr>
        <p:spPr>
          <a:xfrm>
            <a:off x="744279" y="1339702"/>
            <a:ext cx="10609521" cy="4896206"/>
          </a:xfrm>
        </p:spPr>
        <p:txBody>
          <a:bodyPr>
            <a:normAutofit fontScale="92500" lnSpcReduction="20000"/>
          </a:bodyPr>
          <a:lstStyle/>
          <a:p>
            <a:pPr lvl="0"/>
            <a:r>
              <a:rPr lang="en-IN" sz="2400" b="1" dirty="0"/>
              <a:t>Illustration 1:</a:t>
            </a:r>
            <a:endParaRPr lang="en-IN" sz="2400" dirty="0"/>
          </a:p>
          <a:p>
            <a:pPr lvl="0"/>
            <a:r>
              <a:rPr lang="en-IN" sz="2400" dirty="0"/>
              <a:t>Revenue disclosed 	(B2B)		– Rs. 7,00,000/-</a:t>
            </a:r>
          </a:p>
          <a:p>
            <a:pPr lvl="0"/>
            <a:r>
              <a:rPr lang="en-IN" sz="2400" dirty="0"/>
              <a:t>Amendment to invoice in FY 2017-18 	– Rs.    70,000/-</a:t>
            </a:r>
          </a:p>
          <a:p>
            <a:pPr lvl="0"/>
            <a:r>
              <a:rPr lang="en-IN" sz="2400" dirty="0"/>
              <a:t>Debit note issued 			– Rs.    20,000/-</a:t>
            </a:r>
          </a:p>
          <a:p>
            <a:pPr lvl="0"/>
            <a:r>
              <a:rPr lang="en-IN" sz="2400" dirty="0"/>
              <a:t>Amendment to such DN 		– Rs.      2,000/-</a:t>
            </a:r>
          </a:p>
          <a:p>
            <a:pPr lvl="0"/>
            <a:r>
              <a:rPr lang="en-IN" sz="2400" dirty="0"/>
              <a:t>Amendment to invoice by Sep ’18 	– Rs.    35,000/-</a:t>
            </a:r>
          </a:p>
          <a:p>
            <a:pPr lvl="0"/>
            <a:r>
              <a:rPr lang="en-IN" sz="2400" dirty="0"/>
              <a:t>(Above are all tax amounts)</a:t>
            </a:r>
          </a:p>
          <a:p>
            <a:endParaRPr lang="en-IN" sz="2400" dirty="0"/>
          </a:p>
          <a:p>
            <a:pPr lvl="0"/>
            <a:r>
              <a:rPr lang="en-IN" sz="2400" b="1" dirty="0"/>
              <a:t>Disclosure in GSTR 9</a:t>
            </a:r>
            <a:endParaRPr lang="en-IN" sz="2400" dirty="0"/>
          </a:p>
          <a:p>
            <a:pPr lvl="0"/>
            <a:r>
              <a:rPr lang="en-IN" sz="2400" dirty="0"/>
              <a:t>4B 	– Rs. 7,00,000/-</a:t>
            </a:r>
          </a:p>
          <a:p>
            <a:pPr lvl="0"/>
            <a:r>
              <a:rPr lang="en-IN" sz="2400" dirty="0"/>
              <a:t>4I 	– Rs.    20,000/-</a:t>
            </a:r>
          </a:p>
          <a:p>
            <a:pPr lvl="0"/>
            <a:r>
              <a:rPr lang="en-IN" sz="2400" dirty="0"/>
              <a:t>4k	- Rs.    72,000/- (70,000/- + 2,000/-)</a:t>
            </a:r>
          </a:p>
          <a:p>
            <a:pPr lvl="0"/>
            <a:r>
              <a:rPr lang="en-IN" sz="2400" dirty="0"/>
              <a:t>10 	– Rs.   35,000/-</a:t>
            </a:r>
          </a:p>
          <a:p>
            <a:endParaRPr lang="en-IN" sz="2400" dirty="0"/>
          </a:p>
        </p:txBody>
      </p:sp>
      <p:sp>
        <p:nvSpPr>
          <p:cNvPr id="4" name="Footer Placeholder 3"/>
          <p:cNvSpPr>
            <a:spLocks noGrp="1"/>
          </p:cNvSpPr>
          <p:nvPr>
            <p:ph type="ftr" sz="quarter" idx="11"/>
          </p:nvPr>
        </p:nvSpPr>
        <p:spPr/>
        <p:txBody>
          <a:bodyPr/>
          <a:lstStyle/>
          <a:p>
            <a:r>
              <a:rPr lang="pt-BR"/>
              <a:t>S &amp; Y</a:t>
            </a:r>
            <a:endParaRPr lang="en-IN"/>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431C8965-0EDD-4E45-ACE2-BC7228783A92}"/>
              </a:ext>
            </a:extLst>
          </p:cNvPr>
          <p:cNvSpPr>
            <a:spLocks noGrp="1"/>
          </p:cNvSpPr>
          <p:nvPr>
            <p:ph type="title"/>
          </p:nvPr>
        </p:nvSpPr>
        <p:spPr/>
        <p:txBody>
          <a:bodyPr/>
          <a:lstStyle/>
          <a:p>
            <a:r>
              <a:rPr lang="en-IN" dirty="0"/>
              <a:t>        </a:t>
            </a:r>
            <a:r>
              <a:rPr lang="en-IN" b="1" dirty="0"/>
              <a:t>Disclosure relating to advances</a:t>
            </a:r>
          </a:p>
        </p:txBody>
      </p:sp>
      <p:sp>
        <p:nvSpPr>
          <p:cNvPr id="9" name="Text Placeholder 8">
            <a:extLst>
              <a:ext uri="{FF2B5EF4-FFF2-40B4-BE49-F238E27FC236}">
                <a16:creationId xmlns:a16="http://schemas.microsoft.com/office/drawing/2014/main" id="{99803A11-5CF0-4B74-91A7-BDB7E3FB5678}"/>
              </a:ext>
            </a:extLst>
          </p:cNvPr>
          <p:cNvSpPr>
            <a:spLocks noGrp="1"/>
          </p:cNvSpPr>
          <p:nvPr>
            <p:ph type="body" idx="1"/>
          </p:nvPr>
        </p:nvSpPr>
        <p:spPr/>
        <p:txBody>
          <a:bodyPr/>
          <a:lstStyle/>
          <a:p>
            <a:r>
              <a:rPr lang="en-IN" b="1" dirty="0"/>
              <a:t>Illustration 1A</a:t>
            </a:r>
          </a:p>
          <a:p>
            <a:r>
              <a:rPr lang="en-IN" dirty="0"/>
              <a:t>Advances received during FY 2017-18 		– Rs. 25 cr.</a:t>
            </a:r>
          </a:p>
          <a:p>
            <a:r>
              <a:rPr lang="en-IN" dirty="0"/>
              <a:t>Advances liable to GST 					– Rs. 20 cr.</a:t>
            </a:r>
          </a:p>
          <a:p>
            <a:r>
              <a:rPr lang="en-IN" dirty="0"/>
              <a:t>Invoices issued for the above (taxable advances) 	– Rs. 15 cr.</a:t>
            </a:r>
          </a:p>
          <a:p>
            <a:endParaRPr lang="en-IN" dirty="0"/>
          </a:p>
          <a:p>
            <a:r>
              <a:rPr lang="en-IN" b="1" dirty="0"/>
              <a:t>Disclosure in GSTR 9</a:t>
            </a:r>
          </a:p>
          <a:p>
            <a:r>
              <a:rPr lang="en-IN" dirty="0"/>
              <a:t>4F – Rs. 5 cr. (20 </a:t>
            </a:r>
            <a:r>
              <a:rPr lang="en-IN" dirty="0" err="1"/>
              <a:t>cr</a:t>
            </a:r>
            <a:r>
              <a:rPr lang="en-IN" dirty="0"/>
              <a:t>- 15cr)</a:t>
            </a:r>
          </a:p>
        </p:txBody>
      </p:sp>
      <p:sp>
        <p:nvSpPr>
          <p:cNvPr id="4" name="Footer Placeholder 3">
            <a:extLst>
              <a:ext uri="{FF2B5EF4-FFF2-40B4-BE49-F238E27FC236}">
                <a16:creationId xmlns:a16="http://schemas.microsoft.com/office/drawing/2014/main" id="{85F70E9F-4AEA-4563-9537-951366E4676E}"/>
              </a:ext>
            </a:extLst>
          </p:cNvPr>
          <p:cNvSpPr>
            <a:spLocks noGrp="1"/>
          </p:cNvSpPr>
          <p:nvPr>
            <p:ph type="ftr" sz="quarter" idx="11"/>
          </p:nvPr>
        </p:nvSpPr>
        <p:spPr/>
        <p:txBody>
          <a:bodyPr/>
          <a:lstStyle/>
          <a:p>
            <a:r>
              <a:rPr lang="pt-BR"/>
              <a:t>S &amp; Y</a:t>
            </a:r>
            <a:endParaRPr lang="en-IN"/>
          </a:p>
        </p:txBody>
      </p:sp>
    </p:spTree>
    <p:extLst>
      <p:ext uri="{BB962C8B-B14F-4D97-AF65-F5344CB8AC3E}">
        <p14:creationId xmlns:p14="http://schemas.microsoft.com/office/powerpoint/2010/main" val="46240754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431C8965-0EDD-4E45-ACE2-BC7228783A92}"/>
              </a:ext>
            </a:extLst>
          </p:cNvPr>
          <p:cNvSpPr>
            <a:spLocks noGrp="1"/>
          </p:cNvSpPr>
          <p:nvPr>
            <p:ph type="title"/>
          </p:nvPr>
        </p:nvSpPr>
        <p:spPr/>
        <p:txBody>
          <a:bodyPr/>
          <a:lstStyle/>
          <a:p>
            <a:r>
              <a:rPr lang="en-IN" b="1" dirty="0"/>
              <a:t>Illustration 1b for table 6H ( ITC re-claimed)</a:t>
            </a:r>
          </a:p>
        </p:txBody>
      </p:sp>
      <p:sp>
        <p:nvSpPr>
          <p:cNvPr id="9" name="Text Placeholder 8">
            <a:extLst>
              <a:ext uri="{FF2B5EF4-FFF2-40B4-BE49-F238E27FC236}">
                <a16:creationId xmlns:a16="http://schemas.microsoft.com/office/drawing/2014/main" id="{99803A11-5CF0-4B74-91A7-BDB7E3FB5678}"/>
              </a:ext>
            </a:extLst>
          </p:cNvPr>
          <p:cNvSpPr>
            <a:spLocks noGrp="1"/>
          </p:cNvSpPr>
          <p:nvPr>
            <p:ph type="body" idx="1"/>
          </p:nvPr>
        </p:nvSpPr>
        <p:spPr/>
        <p:txBody>
          <a:bodyPr>
            <a:normAutofit lnSpcReduction="10000"/>
          </a:bodyPr>
          <a:lstStyle/>
          <a:p>
            <a:r>
              <a:rPr lang="en-IN" dirty="0"/>
              <a:t>Total ITC availed during the period is 			Rs. 2,00,000/-</a:t>
            </a:r>
          </a:p>
          <a:p>
            <a:r>
              <a:rPr lang="en-IN" dirty="0"/>
              <a:t>Less:  The ITC reversed due to non-payment  </a:t>
            </a:r>
          </a:p>
          <a:p>
            <a:pPr marL="0" indent="0">
              <a:buNone/>
            </a:pPr>
            <a:r>
              <a:rPr lang="en-IN" dirty="0"/>
              <a:t>             of value including tax to the supplier is 		Rs.    40,000/-</a:t>
            </a:r>
          </a:p>
          <a:p>
            <a:r>
              <a:rPr lang="en-IN" dirty="0"/>
              <a:t>Add:   The ITC claimed after payment made to</a:t>
            </a:r>
          </a:p>
          <a:p>
            <a:pPr marL="0" indent="0">
              <a:buNone/>
            </a:pPr>
            <a:r>
              <a:rPr lang="en-IN" dirty="0"/>
              <a:t>	   the supplier is 						Rs.   15,000/-</a:t>
            </a:r>
          </a:p>
          <a:p>
            <a:r>
              <a:rPr lang="en-IN" b="1" u="sng" dirty="0"/>
              <a:t>In this Illustration ITC to be disclosed in</a:t>
            </a:r>
            <a:r>
              <a:rPr lang="en-IN" dirty="0"/>
              <a:t> </a:t>
            </a:r>
          </a:p>
          <a:p>
            <a:r>
              <a:rPr lang="en-IN" dirty="0"/>
              <a:t>Table 6B is 		Rs.1,85,000/-</a:t>
            </a:r>
          </a:p>
          <a:p>
            <a:r>
              <a:rPr lang="en-IN" dirty="0"/>
              <a:t>Table 6H is 	Rs.   15,000/-</a:t>
            </a:r>
          </a:p>
          <a:p>
            <a:r>
              <a:rPr lang="en-IN" dirty="0"/>
              <a:t>Table 7A is 	Rs.   25,000/- (Rs.40,000-Rs.15,000)</a:t>
            </a:r>
          </a:p>
          <a:p>
            <a:endParaRPr lang="en-IN" dirty="0"/>
          </a:p>
          <a:p>
            <a:endParaRPr lang="en-IN" dirty="0"/>
          </a:p>
        </p:txBody>
      </p:sp>
      <p:sp>
        <p:nvSpPr>
          <p:cNvPr id="4" name="Footer Placeholder 3">
            <a:extLst>
              <a:ext uri="{FF2B5EF4-FFF2-40B4-BE49-F238E27FC236}">
                <a16:creationId xmlns:a16="http://schemas.microsoft.com/office/drawing/2014/main" id="{85F70E9F-4AEA-4563-9537-951366E4676E}"/>
              </a:ext>
            </a:extLst>
          </p:cNvPr>
          <p:cNvSpPr>
            <a:spLocks noGrp="1"/>
          </p:cNvSpPr>
          <p:nvPr>
            <p:ph type="ftr" sz="quarter" idx="11"/>
          </p:nvPr>
        </p:nvSpPr>
        <p:spPr/>
        <p:txBody>
          <a:bodyPr/>
          <a:lstStyle/>
          <a:p>
            <a:r>
              <a:rPr lang="pt-BR"/>
              <a:t>S &amp; Y</a:t>
            </a:r>
            <a:endParaRPr lang="en-IN"/>
          </a:p>
        </p:txBody>
      </p:sp>
    </p:spTree>
    <p:extLst>
      <p:ext uri="{BB962C8B-B14F-4D97-AF65-F5344CB8AC3E}">
        <p14:creationId xmlns:p14="http://schemas.microsoft.com/office/powerpoint/2010/main" val="29505224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ECE9C9-EF81-40BD-9C4D-82273577F19F}"/>
              </a:ext>
            </a:extLst>
          </p:cNvPr>
          <p:cNvSpPr>
            <a:spLocks noGrp="1"/>
          </p:cNvSpPr>
          <p:nvPr>
            <p:ph type="title"/>
          </p:nvPr>
        </p:nvSpPr>
        <p:spPr/>
        <p:txBody>
          <a:bodyPr/>
          <a:lstStyle/>
          <a:p>
            <a:r>
              <a:rPr lang="en-IN" dirty="0">
                <a:solidFill>
                  <a:srgbClr val="00B050"/>
                </a:solidFill>
                <a:latin typeface="Bookman Old Style" panose="02050604050505020204" pitchFamily="18" charset="0"/>
              </a:rPr>
              <a:t>Audit Process </a:t>
            </a:r>
          </a:p>
        </p:txBody>
      </p:sp>
      <p:sp>
        <p:nvSpPr>
          <p:cNvPr id="3" name="Text Placeholder 2">
            <a:extLst>
              <a:ext uri="{FF2B5EF4-FFF2-40B4-BE49-F238E27FC236}">
                <a16:creationId xmlns:a16="http://schemas.microsoft.com/office/drawing/2014/main" id="{24052CCA-41D2-4D52-B348-E8722379B267}"/>
              </a:ext>
            </a:extLst>
          </p:cNvPr>
          <p:cNvSpPr>
            <a:spLocks noGrp="1"/>
          </p:cNvSpPr>
          <p:nvPr>
            <p:ph type="body" idx="1"/>
          </p:nvPr>
        </p:nvSpPr>
        <p:spPr/>
        <p:txBody>
          <a:bodyPr>
            <a:normAutofit lnSpcReduction="10000"/>
          </a:bodyPr>
          <a:lstStyle/>
          <a:p>
            <a:r>
              <a:rPr lang="en-IN" dirty="0">
                <a:solidFill>
                  <a:srgbClr val="0070C0"/>
                </a:solidFill>
                <a:latin typeface="Bookman Old Style" panose="02050604050505020204" pitchFamily="18" charset="0"/>
              </a:rPr>
              <a:t>Permanent File</a:t>
            </a:r>
          </a:p>
          <a:p>
            <a:pPr lvl="1"/>
            <a:r>
              <a:rPr lang="en-IN" dirty="0">
                <a:solidFill>
                  <a:srgbClr val="0070C0"/>
                </a:solidFill>
                <a:latin typeface="Bookman Old Style" panose="02050604050505020204" pitchFamily="18" charset="0"/>
              </a:rPr>
              <a:t>Brief profile of the client</a:t>
            </a:r>
          </a:p>
          <a:p>
            <a:pPr lvl="1"/>
            <a:r>
              <a:rPr lang="en-IN" dirty="0">
                <a:solidFill>
                  <a:srgbClr val="0070C0"/>
                </a:solidFill>
                <a:latin typeface="Bookman Old Style" panose="02050604050505020204" pitchFamily="18" charset="0"/>
              </a:rPr>
              <a:t>Name &amp; Contact </a:t>
            </a:r>
          </a:p>
          <a:p>
            <a:pPr lvl="1"/>
            <a:r>
              <a:rPr lang="en-IN" dirty="0">
                <a:solidFill>
                  <a:srgbClr val="0070C0"/>
                </a:solidFill>
                <a:latin typeface="Bookman Old Style" panose="02050604050505020204" pitchFamily="18" charset="0"/>
              </a:rPr>
              <a:t>Number of branches /GSTIN’s</a:t>
            </a:r>
          </a:p>
          <a:p>
            <a:pPr lvl="1"/>
            <a:r>
              <a:rPr lang="en-IN" dirty="0">
                <a:solidFill>
                  <a:srgbClr val="0070C0"/>
                </a:solidFill>
                <a:latin typeface="Bookman Old Style" panose="02050604050505020204" pitchFamily="18" charset="0"/>
              </a:rPr>
              <a:t>List of products/services dealt </a:t>
            </a:r>
          </a:p>
          <a:p>
            <a:pPr lvl="1"/>
            <a:r>
              <a:rPr lang="en-IN" dirty="0">
                <a:solidFill>
                  <a:srgbClr val="0070C0"/>
                </a:solidFill>
                <a:latin typeface="Bookman Old Style" panose="02050604050505020204" pitchFamily="18" charset="0"/>
              </a:rPr>
              <a:t>Various notifications, circulars, provisions applicable </a:t>
            </a:r>
          </a:p>
          <a:p>
            <a:pPr lvl="1"/>
            <a:r>
              <a:rPr lang="en-IN" dirty="0">
                <a:solidFill>
                  <a:srgbClr val="0070C0"/>
                </a:solidFill>
                <a:latin typeface="Bookman Old Style" panose="02050604050505020204" pitchFamily="18" charset="0"/>
              </a:rPr>
              <a:t>Copies of RC under GST, VAT, Excise, Service tax, etc</a:t>
            </a:r>
          </a:p>
          <a:p>
            <a:pPr lvl="1"/>
            <a:r>
              <a:rPr lang="en-IN" dirty="0">
                <a:solidFill>
                  <a:srgbClr val="0070C0"/>
                </a:solidFill>
                <a:latin typeface="Bookman Old Style" panose="02050604050505020204" pitchFamily="18" charset="0"/>
              </a:rPr>
              <a:t>Signed Audit report, internal audit or special audit reports</a:t>
            </a:r>
          </a:p>
          <a:p>
            <a:pPr lvl="1"/>
            <a:r>
              <a:rPr lang="en-IN" dirty="0">
                <a:solidFill>
                  <a:srgbClr val="0070C0"/>
                </a:solidFill>
                <a:latin typeface="Bookman Old Style" panose="02050604050505020204" pitchFamily="18" charset="0"/>
              </a:rPr>
              <a:t>Previous year report viz., VAT, Excise, Service Tax, etc</a:t>
            </a:r>
          </a:p>
          <a:p>
            <a:pPr lvl="1"/>
            <a:r>
              <a:rPr lang="en-IN" dirty="0">
                <a:solidFill>
                  <a:srgbClr val="0070C0"/>
                </a:solidFill>
                <a:latin typeface="Bookman Old Style" panose="02050604050505020204" pitchFamily="18" charset="0"/>
              </a:rPr>
              <a:t>Copies of signed financials</a:t>
            </a:r>
          </a:p>
          <a:p>
            <a:pPr lvl="1"/>
            <a:r>
              <a:rPr lang="en-IN" dirty="0">
                <a:solidFill>
                  <a:srgbClr val="0070C0"/>
                </a:solidFill>
                <a:latin typeface="Bookman Old Style" panose="02050604050505020204" pitchFamily="18" charset="0"/>
              </a:rPr>
              <a:t>COI, MOA, AOA, Partnership Deed, etc</a:t>
            </a:r>
          </a:p>
          <a:p>
            <a:pPr lvl="1"/>
            <a:r>
              <a:rPr lang="en-IN" dirty="0">
                <a:solidFill>
                  <a:srgbClr val="0070C0"/>
                </a:solidFill>
                <a:latin typeface="Bookman Old Style" panose="02050604050505020204" pitchFamily="18" charset="0"/>
              </a:rPr>
              <a:t>Copies of Application for  </a:t>
            </a:r>
          </a:p>
          <a:p>
            <a:pPr lvl="1"/>
            <a:endParaRPr lang="en-IN" dirty="0">
              <a:solidFill>
                <a:srgbClr val="0070C0"/>
              </a:solidFill>
              <a:latin typeface="Bookman Old Style" panose="02050604050505020204" pitchFamily="18" charset="0"/>
            </a:endParaRPr>
          </a:p>
          <a:p>
            <a:pPr lvl="1"/>
            <a:endParaRPr lang="en-IN" dirty="0">
              <a:solidFill>
                <a:srgbClr val="0070C0"/>
              </a:solidFill>
              <a:latin typeface="Bookman Old Style" panose="02050604050505020204" pitchFamily="18" charset="0"/>
            </a:endParaRPr>
          </a:p>
          <a:p>
            <a:pPr lvl="2"/>
            <a:endParaRPr lang="en-IN" dirty="0">
              <a:solidFill>
                <a:srgbClr val="0070C0"/>
              </a:solidFill>
              <a:latin typeface="Bookman Old Style" panose="02050604050505020204" pitchFamily="18" charset="0"/>
            </a:endParaRPr>
          </a:p>
        </p:txBody>
      </p:sp>
      <p:sp>
        <p:nvSpPr>
          <p:cNvPr id="4" name="Footer Placeholder 3">
            <a:extLst>
              <a:ext uri="{FF2B5EF4-FFF2-40B4-BE49-F238E27FC236}">
                <a16:creationId xmlns:a16="http://schemas.microsoft.com/office/drawing/2014/main" id="{549E45E4-451F-49CF-AB81-5F0997CEFE66}"/>
              </a:ext>
            </a:extLst>
          </p:cNvPr>
          <p:cNvSpPr>
            <a:spLocks noGrp="1"/>
          </p:cNvSpPr>
          <p:nvPr>
            <p:ph type="ftr" sz="quarter" idx="11"/>
          </p:nvPr>
        </p:nvSpPr>
        <p:spPr/>
        <p:txBody>
          <a:bodyPr/>
          <a:lstStyle/>
          <a:p>
            <a:r>
              <a:rPr lang="pt-BR"/>
              <a:t>S &amp; Y</a:t>
            </a:r>
            <a:endParaRPr lang="en-IN"/>
          </a:p>
        </p:txBody>
      </p:sp>
    </p:spTree>
    <p:extLst>
      <p:ext uri="{BB962C8B-B14F-4D97-AF65-F5344CB8AC3E}">
        <p14:creationId xmlns:p14="http://schemas.microsoft.com/office/powerpoint/2010/main" val="66521115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431C8965-0EDD-4E45-ACE2-BC7228783A92}"/>
              </a:ext>
            </a:extLst>
          </p:cNvPr>
          <p:cNvSpPr>
            <a:spLocks noGrp="1"/>
          </p:cNvSpPr>
          <p:nvPr>
            <p:ph type="title"/>
          </p:nvPr>
        </p:nvSpPr>
        <p:spPr/>
        <p:txBody>
          <a:bodyPr>
            <a:normAutofit/>
          </a:bodyPr>
          <a:lstStyle/>
          <a:p>
            <a:r>
              <a:rPr lang="en-IN" dirty="0"/>
              <a:t>ITC availed and reversed during the FY and          </a:t>
            </a:r>
            <a:br>
              <a:rPr lang="en-IN" dirty="0"/>
            </a:br>
            <a:r>
              <a:rPr lang="en-IN" dirty="0"/>
              <a:t>                          subsequently</a:t>
            </a:r>
          </a:p>
        </p:txBody>
      </p:sp>
      <p:sp>
        <p:nvSpPr>
          <p:cNvPr id="9" name="Text Placeholder 8">
            <a:extLst>
              <a:ext uri="{FF2B5EF4-FFF2-40B4-BE49-F238E27FC236}">
                <a16:creationId xmlns:a16="http://schemas.microsoft.com/office/drawing/2014/main" id="{99803A11-5CF0-4B74-91A7-BDB7E3FB5678}"/>
              </a:ext>
            </a:extLst>
          </p:cNvPr>
          <p:cNvSpPr>
            <a:spLocks noGrp="1"/>
          </p:cNvSpPr>
          <p:nvPr>
            <p:ph type="body" idx="1"/>
          </p:nvPr>
        </p:nvSpPr>
        <p:spPr>
          <a:xfrm>
            <a:off x="838200" y="1573967"/>
            <a:ext cx="10515600" cy="4602996"/>
          </a:xfrm>
        </p:spPr>
        <p:txBody>
          <a:bodyPr>
            <a:normAutofit fontScale="70000" lnSpcReduction="20000"/>
          </a:bodyPr>
          <a:lstStyle/>
          <a:p>
            <a:r>
              <a:rPr lang="en-IN" b="1" dirty="0"/>
              <a:t>Illustration 2</a:t>
            </a:r>
          </a:p>
          <a:p>
            <a:endParaRPr lang="en-IN" b="1" dirty="0"/>
          </a:p>
          <a:p>
            <a:r>
              <a:rPr lang="en-IN" dirty="0"/>
              <a:t>ITC availed in GSTR 3B in FY 2017-18 		–  Rs. 5,00,000/-</a:t>
            </a:r>
          </a:p>
          <a:p>
            <a:r>
              <a:rPr lang="en-IN" dirty="0"/>
              <a:t>ITC reversed in GSTR 3B in FY 2017-18		-   Rs.    40,000/- </a:t>
            </a:r>
          </a:p>
          <a:p>
            <a:pPr marL="0" indent="0">
              <a:buNone/>
            </a:pPr>
            <a:r>
              <a:rPr lang="en-IN" dirty="0"/>
              <a:t>	(wrongly availed in 17(5) credit)</a:t>
            </a:r>
          </a:p>
          <a:p>
            <a:r>
              <a:rPr lang="en-IN" dirty="0"/>
              <a:t>ITC availed up to Sep ’18 in FY 2017-18 		– Rs. 1,00,000/-</a:t>
            </a:r>
          </a:p>
          <a:p>
            <a:r>
              <a:rPr lang="en-IN" dirty="0"/>
              <a:t>ITC reversed up to Sep ‘18 in FY 2017-18 		– Rs.       5,000/-</a:t>
            </a:r>
          </a:p>
          <a:p>
            <a:endParaRPr lang="en-IN" b="1" dirty="0"/>
          </a:p>
          <a:p>
            <a:r>
              <a:rPr lang="en-IN" b="1" dirty="0"/>
              <a:t>Disclosure in GSTR-9</a:t>
            </a:r>
          </a:p>
          <a:p>
            <a:r>
              <a:rPr lang="en-IN" dirty="0"/>
              <a:t>6B - 	Rs. 5,00,000/-</a:t>
            </a:r>
          </a:p>
          <a:p>
            <a:r>
              <a:rPr lang="en-IN" dirty="0"/>
              <a:t>7E – 	Rs.    40,000/-</a:t>
            </a:r>
          </a:p>
          <a:p>
            <a:r>
              <a:rPr lang="en-IN" dirty="0"/>
              <a:t>13 – 	Rs. 1,00,000/-</a:t>
            </a:r>
          </a:p>
          <a:p>
            <a:r>
              <a:rPr lang="en-IN" dirty="0"/>
              <a:t>12 – 	Rs.      5,000/-</a:t>
            </a:r>
          </a:p>
        </p:txBody>
      </p:sp>
      <p:sp>
        <p:nvSpPr>
          <p:cNvPr id="4" name="Footer Placeholder 3">
            <a:extLst>
              <a:ext uri="{FF2B5EF4-FFF2-40B4-BE49-F238E27FC236}">
                <a16:creationId xmlns:a16="http://schemas.microsoft.com/office/drawing/2014/main" id="{85F70E9F-4AEA-4563-9537-951366E4676E}"/>
              </a:ext>
            </a:extLst>
          </p:cNvPr>
          <p:cNvSpPr>
            <a:spLocks noGrp="1"/>
          </p:cNvSpPr>
          <p:nvPr>
            <p:ph type="ftr" sz="quarter" idx="11"/>
          </p:nvPr>
        </p:nvSpPr>
        <p:spPr/>
        <p:txBody>
          <a:bodyPr/>
          <a:lstStyle/>
          <a:p>
            <a:r>
              <a:rPr lang="pt-BR"/>
              <a:t>S &amp; Y</a:t>
            </a:r>
            <a:endParaRPr lang="en-IN"/>
          </a:p>
        </p:txBody>
      </p:sp>
    </p:spTree>
    <p:extLst>
      <p:ext uri="{BB962C8B-B14F-4D97-AF65-F5344CB8AC3E}">
        <p14:creationId xmlns:p14="http://schemas.microsoft.com/office/powerpoint/2010/main" val="46333717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431C8965-0EDD-4E45-ACE2-BC7228783A92}"/>
              </a:ext>
            </a:extLst>
          </p:cNvPr>
          <p:cNvSpPr>
            <a:spLocks noGrp="1"/>
          </p:cNvSpPr>
          <p:nvPr>
            <p:ph type="title"/>
          </p:nvPr>
        </p:nvSpPr>
        <p:spPr/>
        <p:txBody>
          <a:bodyPr/>
          <a:lstStyle/>
          <a:p>
            <a:r>
              <a:rPr lang="en-IN" dirty="0"/>
              <a:t>     GSTR 2A and GSTR 3B comparison</a:t>
            </a:r>
          </a:p>
        </p:txBody>
      </p:sp>
      <p:sp>
        <p:nvSpPr>
          <p:cNvPr id="9" name="Text Placeholder 8">
            <a:extLst>
              <a:ext uri="{FF2B5EF4-FFF2-40B4-BE49-F238E27FC236}">
                <a16:creationId xmlns:a16="http://schemas.microsoft.com/office/drawing/2014/main" id="{99803A11-5CF0-4B74-91A7-BDB7E3FB5678}"/>
              </a:ext>
            </a:extLst>
          </p:cNvPr>
          <p:cNvSpPr>
            <a:spLocks noGrp="1"/>
          </p:cNvSpPr>
          <p:nvPr>
            <p:ph type="body" idx="1"/>
          </p:nvPr>
        </p:nvSpPr>
        <p:spPr>
          <a:xfrm>
            <a:off x="838200" y="1446028"/>
            <a:ext cx="11080898" cy="5178056"/>
          </a:xfrm>
        </p:spPr>
        <p:txBody>
          <a:bodyPr>
            <a:normAutofit fontScale="92500" lnSpcReduction="20000"/>
          </a:bodyPr>
          <a:lstStyle/>
          <a:p>
            <a:r>
              <a:rPr lang="en-IN" sz="2400" b="1" dirty="0"/>
              <a:t>Illustration 3</a:t>
            </a:r>
          </a:p>
          <a:p>
            <a:endParaRPr lang="en-IN" sz="2400" b="1" dirty="0"/>
          </a:p>
          <a:p>
            <a:r>
              <a:rPr lang="en-IN" sz="2400" dirty="0"/>
              <a:t>ITC as per GSTR 2A 							– Rs.   5,00,000/-</a:t>
            </a:r>
          </a:p>
          <a:p>
            <a:r>
              <a:rPr lang="en-IN" sz="2400" dirty="0"/>
              <a:t>ITC as per GSTR 3B 							– Rs. 12,00,000/-</a:t>
            </a:r>
          </a:p>
          <a:p>
            <a:r>
              <a:rPr lang="en-IN" sz="2400" dirty="0"/>
              <a:t>ITC further availed in GSTR 3B up to Sep ’18 for FY 2017-18 		– Rs.      15,000/-</a:t>
            </a:r>
          </a:p>
          <a:p>
            <a:r>
              <a:rPr lang="en-IN" sz="2400" dirty="0"/>
              <a:t>Out of GSTR 2A credit, ITC ineligible (17(5) or others say late receipt)	-  Rs.      50,000/-</a:t>
            </a:r>
          </a:p>
          <a:p>
            <a:r>
              <a:rPr lang="en-IN" sz="2400" dirty="0"/>
              <a:t>Out of GSTR 2A credit, ITC missed to take 				– Rs.      10,000/-</a:t>
            </a:r>
          </a:p>
          <a:p>
            <a:endParaRPr lang="en-IN" sz="2400" dirty="0"/>
          </a:p>
          <a:p>
            <a:r>
              <a:rPr lang="en-IN" sz="2400" b="1" dirty="0"/>
              <a:t>Disclosure in GSTR 9</a:t>
            </a:r>
          </a:p>
          <a:p>
            <a:r>
              <a:rPr lang="en-IN" sz="2400" dirty="0"/>
              <a:t>8A (Auto populate) 	– Rs.   5,00,000/-</a:t>
            </a:r>
          </a:p>
          <a:p>
            <a:r>
              <a:rPr lang="en-IN" sz="2400" dirty="0"/>
              <a:t>8B (Auto populate) 	– Rs. 12,00,000/-</a:t>
            </a:r>
          </a:p>
          <a:p>
            <a:r>
              <a:rPr lang="en-IN" sz="2400" dirty="0"/>
              <a:t>8C                                	-  Rs.      15,000/-</a:t>
            </a:r>
          </a:p>
          <a:p>
            <a:r>
              <a:rPr lang="en-IN" sz="2400" dirty="0"/>
              <a:t>8E                                	-  Rs.      10,000/-</a:t>
            </a:r>
          </a:p>
          <a:p>
            <a:r>
              <a:rPr lang="en-IN" sz="2400" dirty="0"/>
              <a:t>8F                                	-  Rs.      50,000/-</a:t>
            </a:r>
          </a:p>
        </p:txBody>
      </p:sp>
      <p:sp>
        <p:nvSpPr>
          <p:cNvPr id="4" name="Footer Placeholder 3">
            <a:extLst>
              <a:ext uri="{FF2B5EF4-FFF2-40B4-BE49-F238E27FC236}">
                <a16:creationId xmlns:a16="http://schemas.microsoft.com/office/drawing/2014/main" id="{85F70E9F-4AEA-4563-9537-951366E4676E}"/>
              </a:ext>
            </a:extLst>
          </p:cNvPr>
          <p:cNvSpPr>
            <a:spLocks noGrp="1"/>
          </p:cNvSpPr>
          <p:nvPr>
            <p:ph type="ftr" sz="quarter" idx="11"/>
          </p:nvPr>
        </p:nvSpPr>
        <p:spPr/>
        <p:txBody>
          <a:bodyPr/>
          <a:lstStyle/>
          <a:p>
            <a:r>
              <a:rPr lang="pt-BR"/>
              <a:t>S &amp; Y</a:t>
            </a:r>
            <a:endParaRPr lang="en-IN"/>
          </a:p>
        </p:txBody>
      </p:sp>
    </p:spTree>
    <p:extLst>
      <p:ext uri="{BB962C8B-B14F-4D97-AF65-F5344CB8AC3E}">
        <p14:creationId xmlns:p14="http://schemas.microsoft.com/office/powerpoint/2010/main" val="205182295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509488-0CA3-4FDA-A034-DC96436AEDC2}"/>
              </a:ext>
            </a:extLst>
          </p:cNvPr>
          <p:cNvSpPr>
            <a:spLocks noGrp="1"/>
          </p:cNvSpPr>
          <p:nvPr>
            <p:ph type="title"/>
          </p:nvPr>
        </p:nvSpPr>
        <p:spPr/>
        <p:txBody>
          <a:bodyPr>
            <a:normAutofit fontScale="90000"/>
          </a:bodyPr>
          <a:lstStyle/>
          <a:p>
            <a:r>
              <a:rPr lang="en-US" dirty="0">
                <a:latin typeface="Bookman Old Style" panose="02050604050505020204" pitchFamily="18" charset="0"/>
              </a:rPr>
              <a:t>Recent Updates in GST</a:t>
            </a:r>
          </a:p>
        </p:txBody>
      </p:sp>
      <p:sp>
        <p:nvSpPr>
          <p:cNvPr id="3" name="Content Placeholder 2">
            <a:extLst>
              <a:ext uri="{FF2B5EF4-FFF2-40B4-BE49-F238E27FC236}">
                <a16:creationId xmlns:a16="http://schemas.microsoft.com/office/drawing/2014/main" id="{3F937A2F-AEAF-4807-A6CD-5807375EFDEA}"/>
              </a:ext>
            </a:extLst>
          </p:cNvPr>
          <p:cNvSpPr>
            <a:spLocks noGrp="1"/>
          </p:cNvSpPr>
          <p:nvPr>
            <p:ph idx="1"/>
          </p:nvPr>
        </p:nvSpPr>
        <p:spPr/>
        <p:txBody>
          <a:bodyPr>
            <a:normAutofit fontScale="92500" lnSpcReduction="20000"/>
          </a:bodyPr>
          <a:lstStyle/>
          <a:p>
            <a:r>
              <a:rPr lang="en-US" dirty="0">
                <a:latin typeface="Bookman Old Style" panose="02050604050505020204" pitchFamily="18" charset="0"/>
              </a:rPr>
              <a:t>Supplies between 2 public sector undertaking – No need of TDS</a:t>
            </a:r>
          </a:p>
          <a:p>
            <a:r>
              <a:rPr lang="en-US" dirty="0">
                <a:latin typeface="Bookman Old Style" panose="02050604050505020204" pitchFamily="18" charset="0"/>
              </a:rPr>
              <a:t>Time limit for filing ITC 04 for the period Jul 2017 to Sep 2018 – Further extended to 31.12.2018.</a:t>
            </a:r>
          </a:p>
          <a:p>
            <a:r>
              <a:rPr lang="en-US" dirty="0">
                <a:latin typeface="Bookman Old Style" panose="02050604050505020204" pitchFamily="18" charset="0"/>
              </a:rPr>
              <a:t>GSTR 10 – Final Return – Those who surrendered the registration on or before 30</a:t>
            </a:r>
            <a:r>
              <a:rPr lang="en-US" baseline="30000" dirty="0">
                <a:latin typeface="Bookman Old Style" panose="02050604050505020204" pitchFamily="18" charset="0"/>
              </a:rPr>
              <a:t>th</a:t>
            </a:r>
            <a:r>
              <a:rPr lang="en-US" dirty="0">
                <a:latin typeface="Bookman Old Style" panose="02050604050505020204" pitchFamily="18" charset="0"/>
              </a:rPr>
              <a:t> Sep 2018 – Due date extended to 31-12-2018</a:t>
            </a:r>
          </a:p>
          <a:p>
            <a:r>
              <a:rPr lang="en-US" dirty="0">
                <a:latin typeface="Bookman Old Style" panose="02050604050505020204" pitchFamily="18" charset="0"/>
              </a:rPr>
              <a:t>E Auctions made by Tea Board – Tea board is liable to do TCS – Clarified by circular</a:t>
            </a:r>
          </a:p>
          <a:p>
            <a:r>
              <a:rPr lang="en-US" dirty="0">
                <a:latin typeface="Bookman Old Style" panose="02050604050505020204" pitchFamily="18" charset="0"/>
              </a:rPr>
              <a:t>Del-credere Agent – (Acting as an agent providing guarantee of recovery to his principal)</a:t>
            </a:r>
          </a:p>
          <a:p>
            <a:pPr lvl="1"/>
            <a:r>
              <a:rPr lang="en-US" dirty="0">
                <a:latin typeface="Bookman Old Style" panose="02050604050505020204" pitchFamily="18" charset="0"/>
              </a:rPr>
              <a:t>Selling on behalf of Principal – Interest component is a separate supply</a:t>
            </a:r>
          </a:p>
          <a:p>
            <a:pPr lvl="1"/>
            <a:r>
              <a:rPr lang="en-US" dirty="0">
                <a:latin typeface="Bookman Old Style" panose="02050604050505020204" pitchFamily="18" charset="0"/>
              </a:rPr>
              <a:t>Selling directly to customer  - Interest forms part of value of principal Supply</a:t>
            </a:r>
          </a:p>
          <a:p>
            <a:endParaRPr lang="en-US" dirty="0">
              <a:latin typeface="Bookman Old Style" panose="02050604050505020204" pitchFamily="18" charset="0"/>
            </a:endParaRPr>
          </a:p>
          <a:p>
            <a:endParaRPr lang="en-US" dirty="0">
              <a:latin typeface="Bookman Old Style" panose="02050604050505020204" pitchFamily="18" charset="0"/>
            </a:endParaRPr>
          </a:p>
        </p:txBody>
      </p:sp>
      <p:sp>
        <p:nvSpPr>
          <p:cNvPr id="4" name="Footer Placeholder 3">
            <a:extLst>
              <a:ext uri="{FF2B5EF4-FFF2-40B4-BE49-F238E27FC236}">
                <a16:creationId xmlns:a16="http://schemas.microsoft.com/office/drawing/2014/main" id="{4781C164-4502-416A-90D8-97026987EF01}"/>
              </a:ext>
            </a:extLst>
          </p:cNvPr>
          <p:cNvSpPr>
            <a:spLocks noGrp="1"/>
          </p:cNvSpPr>
          <p:nvPr>
            <p:ph type="ftr" sz="quarter" idx="11"/>
          </p:nvPr>
        </p:nvSpPr>
        <p:spPr/>
        <p:txBody>
          <a:bodyPr/>
          <a:lstStyle/>
          <a:p>
            <a:r>
              <a:rPr lang="pt-BR"/>
              <a:t>S &amp; Y</a:t>
            </a:r>
            <a:endParaRPr lang="en-IN"/>
          </a:p>
        </p:txBody>
      </p:sp>
      <p:pic>
        <p:nvPicPr>
          <p:cNvPr id="5" name="Picture 4">
            <a:extLst>
              <a:ext uri="{FF2B5EF4-FFF2-40B4-BE49-F238E27FC236}">
                <a16:creationId xmlns:a16="http://schemas.microsoft.com/office/drawing/2014/main" id="{0E170184-AF87-4251-9251-5953A1AE8F40}"/>
              </a:ext>
            </a:extLst>
          </p:cNvPr>
          <p:cNvPicPr/>
          <p:nvPr/>
        </p:nvPicPr>
        <p:blipFill>
          <a:blip r:embed="rId2" cstate="print"/>
          <a:srcRect/>
          <a:stretch>
            <a:fillRect/>
          </a:stretch>
        </p:blipFill>
        <p:spPr bwMode="auto">
          <a:xfrm>
            <a:off x="11471414" y="0"/>
            <a:ext cx="720585" cy="581891"/>
          </a:xfrm>
          <a:prstGeom prst="rect">
            <a:avLst/>
          </a:prstGeom>
          <a:noFill/>
          <a:ln w="9525">
            <a:noFill/>
            <a:miter lim="800000"/>
            <a:headEnd/>
            <a:tailEnd/>
          </a:ln>
        </p:spPr>
      </p:pic>
    </p:spTree>
    <p:extLst>
      <p:ext uri="{BB962C8B-B14F-4D97-AF65-F5344CB8AC3E}">
        <p14:creationId xmlns:p14="http://schemas.microsoft.com/office/powerpoint/2010/main" val="183691419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509488-0CA3-4FDA-A034-DC96436AEDC2}"/>
              </a:ext>
            </a:extLst>
          </p:cNvPr>
          <p:cNvSpPr>
            <a:spLocks noGrp="1"/>
          </p:cNvSpPr>
          <p:nvPr>
            <p:ph type="title"/>
          </p:nvPr>
        </p:nvSpPr>
        <p:spPr>
          <a:xfrm>
            <a:off x="838200" y="399236"/>
            <a:ext cx="10515600" cy="532750"/>
          </a:xfrm>
        </p:spPr>
        <p:txBody>
          <a:bodyPr>
            <a:normAutofit fontScale="90000"/>
          </a:bodyPr>
          <a:lstStyle/>
          <a:p>
            <a:r>
              <a:rPr lang="en-US">
                <a:latin typeface="Bookman Old Style" panose="02050604050505020204" pitchFamily="18" charset="0"/>
              </a:rPr>
              <a:t>Recent Updates in GST</a:t>
            </a:r>
            <a:endParaRPr lang="en-US" dirty="0">
              <a:latin typeface="Bookman Old Style" panose="02050604050505020204" pitchFamily="18" charset="0"/>
            </a:endParaRPr>
          </a:p>
        </p:txBody>
      </p:sp>
      <p:sp>
        <p:nvSpPr>
          <p:cNvPr id="3" name="Content Placeholder 2">
            <a:extLst>
              <a:ext uri="{FF2B5EF4-FFF2-40B4-BE49-F238E27FC236}">
                <a16:creationId xmlns:a16="http://schemas.microsoft.com/office/drawing/2014/main" id="{3F937A2F-AEAF-4807-A6CD-5807375EFDEA}"/>
              </a:ext>
            </a:extLst>
          </p:cNvPr>
          <p:cNvSpPr>
            <a:spLocks noGrp="1"/>
          </p:cNvSpPr>
          <p:nvPr>
            <p:ph idx="1"/>
          </p:nvPr>
        </p:nvSpPr>
        <p:spPr>
          <a:xfrm>
            <a:off x="838200" y="1039190"/>
            <a:ext cx="10515600" cy="5137774"/>
          </a:xfrm>
        </p:spPr>
        <p:txBody>
          <a:bodyPr>
            <a:normAutofit lnSpcReduction="10000"/>
          </a:bodyPr>
          <a:lstStyle/>
          <a:p>
            <a:pPr algn="just"/>
            <a:r>
              <a:rPr lang="en-US" dirty="0">
                <a:latin typeface="Bookman Old Style" panose="02050604050505020204" pitchFamily="18" charset="0"/>
              </a:rPr>
              <a:t>Return of expired goods in Pharma Industry </a:t>
            </a:r>
          </a:p>
          <a:p>
            <a:pPr lvl="1" algn="just"/>
            <a:r>
              <a:rPr lang="en-US" dirty="0">
                <a:latin typeface="Bookman Old Style" panose="02050604050505020204" pitchFamily="18" charset="0"/>
              </a:rPr>
              <a:t>Can be sent back treating it as a supply. Value of such supply - To be taken as the same value at which it was originally purchased. Manufacturer to reverse the ITC on returned goods, which are destroyed.</a:t>
            </a:r>
          </a:p>
          <a:p>
            <a:pPr lvl="1" algn="just"/>
            <a:r>
              <a:rPr lang="en-US" dirty="0">
                <a:latin typeface="Bookman Old Style" panose="02050604050505020204" pitchFamily="18" charset="0"/>
              </a:rPr>
              <a:t>Return by Credit Note – If Cr Note issued within the due date, reduction of liability is allowed. Issued after the due date – Reduction not allowed and not required to be declared in GST return. Manufacturer destroying such goods to ascertain the ITC embedded in material used in manufacture of said goods destroyed and reverse such credits.</a:t>
            </a:r>
          </a:p>
          <a:p>
            <a:pPr algn="just"/>
            <a:r>
              <a:rPr lang="en-US" dirty="0">
                <a:latin typeface="Bookman Old Style" panose="02050604050505020204" pitchFamily="18" charset="0"/>
              </a:rPr>
              <a:t>CTP to register only after making a deposit of liability in advance – It is clarified that net liability, after reducing the expected ITC can be deposited.</a:t>
            </a:r>
          </a:p>
          <a:p>
            <a:pPr algn="just"/>
            <a:r>
              <a:rPr lang="en-US" dirty="0">
                <a:latin typeface="Bookman Old Style" panose="02050604050505020204" pitchFamily="18" charset="0"/>
              </a:rPr>
              <a:t>More than 180 days – No need to obtain CTP registration</a:t>
            </a:r>
          </a:p>
          <a:p>
            <a:pPr algn="just"/>
            <a:endParaRPr lang="en-US" dirty="0">
              <a:latin typeface="Bookman Old Style" panose="02050604050505020204" pitchFamily="18" charset="0"/>
            </a:endParaRPr>
          </a:p>
          <a:p>
            <a:pPr algn="just"/>
            <a:endParaRPr lang="en-US" dirty="0">
              <a:latin typeface="Bookman Old Style" panose="02050604050505020204" pitchFamily="18" charset="0"/>
            </a:endParaRPr>
          </a:p>
          <a:p>
            <a:pPr lvl="1" algn="just"/>
            <a:endParaRPr lang="en-US" dirty="0">
              <a:latin typeface="Bookman Old Style" panose="02050604050505020204" pitchFamily="18" charset="0"/>
            </a:endParaRPr>
          </a:p>
          <a:p>
            <a:pPr algn="just"/>
            <a:endParaRPr lang="en-US" dirty="0">
              <a:latin typeface="Bookman Old Style" panose="02050604050505020204" pitchFamily="18" charset="0"/>
            </a:endParaRPr>
          </a:p>
          <a:p>
            <a:pPr algn="just"/>
            <a:endParaRPr lang="en-US" dirty="0">
              <a:latin typeface="Bookman Old Style" panose="02050604050505020204" pitchFamily="18" charset="0"/>
            </a:endParaRPr>
          </a:p>
          <a:p>
            <a:pPr algn="just"/>
            <a:endParaRPr lang="en-US" dirty="0">
              <a:latin typeface="Bookman Old Style" panose="02050604050505020204" pitchFamily="18" charset="0"/>
            </a:endParaRPr>
          </a:p>
        </p:txBody>
      </p:sp>
      <p:sp>
        <p:nvSpPr>
          <p:cNvPr id="4" name="Footer Placeholder 3">
            <a:extLst>
              <a:ext uri="{FF2B5EF4-FFF2-40B4-BE49-F238E27FC236}">
                <a16:creationId xmlns:a16="http://schemas.microsoft.com/office/drawing/2014/main" id="{4781C164-4502-416A-90D8-97026987EF01}"/>
              </a:ext>
            </a:extLst>
          </p:cNvPr>
          <p:cNvSpPr>
            <a:spLocks noGrp="1"/>
          </p:cNvSpPr>
          <p:nvPr>
            <p:ph type="ftr" sz="quarter" idx="11"/>
          </p:nvPr>
        </p:nvSpPr>
        <p:spPr>
          <a:xfrm>
            <a:off x="4038600" y="6356350"/>
            <a:ext cx="4114800" cy="365125"/>
          </a:xfrm>
        </p:spPr>
        <p:txBody>
          <a:bodyPr/>
          <a:lstStyle/>
          <a:p>
            <a:r>
              <a:rPr lang="pt-BR"/>
              <a:t>S &amp; Y</a:t>
            </a:r>
            <a:endParaRPr lang="en-IN"/>
          </a:p>
        </p:txBody>
      </p:sp>
      <p:pic>
        <p:nvPicPr>
          <p:cNvPr id="5" name="Picture 4">
            <a:extLst>
              <a:ext uri="{FF2B5EF4-FFF2-40B4-BE49-F238E27FC236}">
                <a16:creationId xmlns:a16="http://schemas.microsoft.com/office/drawing/2014/main" id="{F17D2BD7-75AF-4C35-BE5F-8C2B434D9DDD}"/>
              </a:ext>
            </a:extLst>
          </p:cNvPr>
          <p:cNvPicPr/>
          <p:nvPr/>
        </p:nvPicPr>
        <p:blipFill>
          <a:blip r:embed="rId2" cstate="print"/>
          <a:srcRect/>
          <a:stretch>
            <a:fillRect/>
          </a:stretch>
        </p:blipFill>
        <p:spPr bwMode="auto">
          <a:xfrm>
            <a:off x="11471414" y="0"/>
            <a:ext cx="720585" cy="581891"/>
          </a:xfrm>
          <a:prstGeom prst="rect">
            <a:avLst/>
          </a:prstGeom>
          <a:noFill/>
          <a:ln w="9525">
            <a:noFill/>
            <a:miter lim="800000"/>
            <a:headEnd/>
            <a:tailEnd/>
          </a:ln>
        </p:spPr>
      </p:pic>
    </p:spTree>
    <p:extLst>
      <p:ext uri="{BB962C8B-B14F-4D97-AF65-F5344CB8AC3E}">
        <p14:creationId xmlns:p14="http://schemas.microsoft.com/office/powerpoint/2010/main" val="296789904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CCA13AF-A6A4-40D6-B3EE-587A69F747AA}"/>
              </a:ext>
            </a:extLst>
          </p:cNvPr>
          <p:cNvSpPr/>
          <p:nvPr/>
        </p:nvSpPr>
        <p:spPr>
          <a:xfrm>
            <a:off x="4570228" y="3901503"/>
            <a:ext cx="6629399" cy="1015663"/>
          </a:xfrm>
          <a:prstGeom prst="rect">
            <a:avLst/>
          </a:prstGeom>
        </p:spPr>
        <p:txBody>
          <a:bodyPr wrap="square">
            <a:spAutoFit/>
          </a:bodyPr>
          <a:lstStyle/>
          <a:p>
            <a:r>
              <a:rPr lang="en-US" sz="3000" dirty="0">
                <a:solidFill>
                  <a:schemeClr val="accent5"/>
                </a:solidFill>
              </a:rPr>
              <a:t>For queries, mail to </a:t>
            </a:r>
            <a:r>
              <a:rPr lang="en-US" sz="3000" dirty="0">
                <a:solidFill>
                  <a:schemeClr val="accent5"/>
                </a:solidFill>
                <a:hlinkClick r:id="rId2"/>
              </a:rPr>
              <a:t>Shekar@ca-sny.com</a:t>
            </a:r>
          </a:p>
          <a:p>
            <a:r>
              <a:rPr lang="en-US" sz="3000" dirty="0">
                <a:solidFill>
                  <a:schemeClr val="accent5"/>
                </a:solidFill>
              </a:rPr>
              <a:t> </a:t>
            </a:r>
          </a:p>
        </p:txBody>
      </p:sp>
      <p:sp>
        <p:nvSpPr>
          <p:cNvPr id="3" name="Footer Placeholder 2">
            <a:extLst>
              <a:ext uri="{FF2B5EF4-FFF2-40B4-BE49-F238E27FC236}">
                <a16:creationId xmlns:a16="http://schemas.microsoft.com/office/drawing/2014/main" id="{4B7E9990-121B-4B98-81D4-7D83CABB41C1}"/>
              </a:ext>
            </a:extLst>
          </p:cNvPr>
          <p:cNvSpPr>
            <a:spLocks noGrp="1"/>
          </p:cNvSpPr>
          <p:nvPr>
            <p:ph type="ftr" sz="quarter" idx="11"/>
          </p:nvPr>
        </p:nvSpPr>
        <p:spPr/>
        <p:txBody>
          <a:bodyPr/>
          <a:lstStyle/>
          <a:p>
            <a:r>
              <a:rPr lang="pt-BR"/>
              <a:t>S &amp; Y</a:t>
            </a:r>
            <a:endParaRPr lang="en-IN"/>
          </a:p>
        </p:txBody>
      </p:sp>
      <p:sp>
        <p:nvSpPr>
          <p:cNvPr id="6" name="Rectangle 5">
            <a:extLst>
              <a:ext uri="{FF2B5EF4-FFF2-40B4-BE49-F238E27FC236}">
                <a16:creationId xmlns:a16="http://schemas.microsoft.com/office/drawing/2014/main" id="{3999406D-3267-4FDB-94C7-E7D6607BFCED}"/>
              </a:ext>
            </a:extLst>
          </p:cNvPr>
          <p:cNvSpPr/>
          <p:nvPr/>
        </p:nvSpPr>
        <p:spPr>
          <a:xfrm>
            <a:off x="1271464" y="476672"/>
            <a:ext cx="9396536" cy="1569660"/>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9600" b="1" cap="all" dirty="0">
                <a:ln w="0"/>
                <a:solidFill>
                  <a:srgbClr val="92D050"/>
                </a:solidFill>
                <a:effectLst>
                  <a:reflection blurRad="12700" stA="50000" endPos="50000" dist="5000" dir="5400000" sy="-100000" rotWithShape="0"/>
                </a:effectLst>
                <a:latin typeface="Algerian" pitchFamily="82" charset="0"/>
              </a:rPr>
              <a:t>Thank you</a:t>
            </a:r>
          </a:p>
        </p:txBody>
      </p:sp>
      <p:pic>
        <p:nvPicPr>
          <p:cNvPr id="7" name="Picture 3" descr="C:\My data\CA Prakash N\Audit &amp; Assistance\NL PPT Website updation Articles\PPT &amp; Material\11. PPT Visag\download (1).jpeg">
            <a:extLst>
              <a:ext uri="{FF2B5EF4-FFF2-40B4-BE49-F238E27FC236}">
                <a16:creationId xmlns:a16="http://schemas.microsoft.com/office/drawing/2014/main" id="{A1BD2F14-FFD2-43A3-9C61-FD1428EFACBA}"/>
              </a:ext>
            </a:extLst>
          </p:cNvPr>
          <p:cNvPicPr>
            <a:picLocks noChangeAspect="1" noChangeArrowheads="1"/>
          </p:cNvPicPr>
          <p:nvPr/>
        </p:nvPicPr>
        <p:blipFill>
          <a:blip r:embed="rId3" cstate="print">
            <a:extLst>
              <a:ext uri="{BEBA8EAE-BF5A-486C-A8C5-ECC9F3942E4B}">
                <a14:imgProps xmlns:a14="http://schemas.microsoft.com/office/drawing/2010/main">
                  <a14:imgLayer r:embed="rId4">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1703513" y="2863278"/>
            <a:ext cx="2200275" cy="207645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E64EBA78-D2DF-4791-BCCC-45B2B3472063}"/>
              </a:ext>
            </a:extLst>
          </p:cNvPr>
          <p:cNvPicPr/>
          <p:nvPr/>
        </p:nvPicPr>
        <p:blipFill>
          <a:blip r:embed="rId5" cstate="print"/>
          <a:srcRect/>
          <a:stretch>
            <a:fillRect/>
          </a:stretch>
        </p:blipFill>
        <p:spPr bwMode="auto">
          <a:xfrm>
            <a:off x="11471414" y="0"/>
            <a:ext cx="720585" cy="581891"/>
          </a:xfrm>
          <a:prstGeom prst="rect">
            <a:avLst/>
          </a:prstGeom>
          <a:noFill/>
          <a:ln w="9525">
            <a:noFill/>
            <a:miter lim="800000"/>
            <a:headEnd/>
            <a:tailEnd/>
          </a:ln>
        </p:spPr>
      </p:pic>
    </p:spTree>
    <p:extLst>
      <p:ext uri="{BB962C8B-B14F-4D97-AF65-F5344CB8AC3E}">
        <p14:creationId xmlns:p14="http://schemas.microsoft.com/office/powerpoint/2010/main" val="25338980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ECE9C9-EF81-40BD-9C4D-82273577F19F}"/>
              </a:ext>
            </a:extLst>
          </p:cNvPr>
          <p:cNvSpPr>
            <a:spLocks noGrp="1"/>
          </p:cNvSpPr>
          <p:nvPr>
            <p:ph type="title"/>
          </p:nvPr>
        </p:nvSpPr>
        <p:spPr/>
        <p:txBody>
          <a:bodyPr/>
          <a:lstStyle/>
          <a:p>
            <a:r>
              <a:rPr lang="en-IN" dirty="0">
                <a:solidFill>
                  <a:srgbClr val="00B050"/>
                </a:solidFill>
                <a:latin typeface="Bookman Old Style" panose="02050604050505020204" pitchFamily="18" charset="0"/>
              </a:rPr>
              <a:t>Audit Process </a:t>
            </a:r>
          </a:p>
        </p:txBody>
      </p:sp>
      <p:sp>
        <p:nvSpPr>
          <p:cNvPr id="3" name="Text Placeholder 2">
            <a:extLst>
              <a:ext uri="{FF2B5EF4-FFF2-40B4-BE49-F238E27FC236}">
                <a16:creationId xmlns:a16="http://schemas.microsoft.com/office/drawing/2014/main" id="{24052CCA-41D2-4D52-B348-E8722379B267}"/>
              </a:ext>
            </a:extLst>
          </p:cNvPr>
          <p:cNvSpPr>
            <a:spLocks noGrp="1"/>
          </p:cNvSpPr>
          <p:nvPr>
            <p:ph type="body" idx="1"/>
          </p:nvPr>
        </p:nvSpPr>
        <p:spPr/>
        <p:txBody>
          <a:bodyPr>
            <a:normAutofit/>
          </a:bodyPr>
          <a:lstStyle/>
          <a:p>
            <a:r>
              <a:rPr lang="en-IN" dirty="0">
                <a:solidFill>
                  <a:srgbClr val="0070C0"/>
                </a:solidFill>
                <a:latin typeface="Bookman Old Style" panose="02050604050505020204" pitchFamily="18" charset="0"/>
              </a:rPr>
              <a:t>Permanent File</a:t>
            </a:r>
          </a:p>
          <a:p>
            <a:pPr lvl="1"/>
            <a:r>
              <a:rPr lang="en-IN" dirty="0">
                <a:solidFill>
                  <a:srgbClr val="0070C0"/>
                </a:solidFill>
                <a:latin typeface="Bookman Old Style" panose="02050604050505020204" pitchFamily="18" charset="0"/>
              </a:rPr>
              <a:t>Copies of Application for</a:t>
            </a:r>
          </a:p>
          <a:p>
            <a:pPr lvl="2"/>
            <a:r>
              <a:rPr lang="en-IN" dirty="0">
                <a:solidFill>
                  <a:srgbClr val="0070C0"/>
                </a:solidFill>
                <a:latin typeface="Bookman Old Style" panose="02050604050505020204" pitchFamily="18" charset="0"/>
              </a:rPr>
              <a:t>SEZ, </a:t>
            </a:r>
          </a:p>
          <a:p>
            <a:pPr lvl="2"/>
            <a:r>
              <a:rPr lang="en-IN" dirty="0">
                <a:solidFill>
                  <a:srgbClr val="0070C0"/>
                </a:solidFill>
                <a:latin typeface="Bookman Old Style" panose="02050604050505020204" pitchFamily="18" charset="0"/>
              </a:rPr>
              <a:t>Composition Dealer</a:t>
            </a:r>
          </a:p>
          <a:p>
            <a:pPr lvl="1"/>
            <a:r>
              <a:rPr lang="en-IN" dirty="0">
                <a:solidFill>
                  <a:srgbClr val="0070C0"/>
                </a:solidFill>
                <a:latin typeface="Bookman Old Style" panose="02050604050505020204" pitchFamily="18" charset="0"/>
              </a:rPr>
              <a:t>Details of software used, methodology, controls</a:t>
            </a:r>
          </a:p>
          <a:p>
            <a:pPr lvl="1"/>
            <a:r>
              <a:rPr lang="en-IN" dirty="0">
                <a:solidFill>
                  <a:srgbClr val="0070C0"/>
                </a:solidFill>
                <a:latin typeface="Bookman Old Style" panose="02050604050505020204" pitchFamily="18" charset="0"/>
              </a:rPr>
              <a:t>List of visits by department officials</a:t>
            </a:r>
          </a:p>
          <a:p>
            <a:pPr lvl="2"/>
            <a:r>
              <a:rPr lang="en-IN" dirty="0">
                <a:solidFill>
                  <a:srgbClr val="0070C0"/>
                </a:solidFill>
                <a:latin typeface="Bookman Old Style" panose="02050604050505020204" pitchFamily="18" charset="0"/>
              </a:rPr>
              <a:t>Correspondence file</a:t>
            </a:r>
          </a:p>
          <a:p>
            <a:pPr lvl="2"/>
            <a:r>
              <a:rPr lang="en-IN" dirty="0">
                <a:solidFill>
                  <a:srgbClr val="0070C0"/>
                </a:solidFill>
                <a:latin typeface="Bookman Old Style" panose="02050604050505020204" pitchFamily="18" charset="0"/>
              </a:rPr>
              <a:t>Notices, Replies, etc </a:t>
            </a:r>
          </a:p>
          <a:p>
            <a:pPr lvl="2"/>
            <a:r>
              <a:rPr lang="en-IN" dirty="0">
                <a:solidFill>
                  <a:srgbClr val="0070C0"/>
                </a:solidFill>
                <a:latin typeface="Bookman Old Style" panose="02050604050505020204" pitchFamily="18" charset="0"/>
              </a:rPr>
              <a:t>Unresolved issues  </a:t>
            </a:r>
          </a:p>
          <a:p>
            <a:pPr lvl="1"/>
            <a:endParaRPr lang="en-IN" dirty="0">
              <a:solidFill>
                <a:srgbClr val="0070C0"/>
              </a:solidFill>
              <a:latin typeface="Bookman Old Style" panose="02050604050505020204" pitchFamily="18" charset="0"/>
            </a:endParaRPr>
          </a:p>
          <a:p>
            <a:pPr lvl="1"/>
            <a:endParaRPr lang="en-IN" dirty="0">
              <a:solidFill>
                <a:srgbClr val="0070C0"/>
              </a:solidFill>
              <a:latin typeface="Bookman Old Style" panose="02050604050505020204" pitchFamily="18" charset="0"/>
            </a:endParaRPr>
          </a:p>
          <a:p>
            <a:pPr lvl="2"/>
            <a:endParaRPr lang="en-IN" dirty="0">
              <a:solidFill>
                <a:srgbClr val="0070C0"/>
              </a:solidFill>
              <a:latin typeface="Bookman Old Style" panose="02050604050505020204" pitchFamily="18" charset="0"/>
            </a:endParaRPr>
          </a:p>
        </p:txBody>
      </p:sp>
      <p:sp>
        <p:nvSpPr>
          <p:cNvPr id="4" name="Footer Placeholder 3">
            <a:extLst>
              <a:ext uri="{FF2B5EF4-FFF2-40B4-BE49-F238E27FC236}">
                <a16:creationId xmlns:a16="http://schemas.microsoft.com/office/drawing/2014/main" id="{549E45E4-451F-49CF-AB81-5F0997CEFE66}"/>
              </a:ext>
            </a:extLst>
          </p:cNvPr>
          <p:cNvSpPr>
            <a:spLocks noGrp="1"/>
          </p:cNvSpPr>
          <p:nvPr>
            <p:ph type="ftr" sz="quarter" idx="11"/>
          </p:nvPr>
        </p:nvSpPr>
        <p:spPr/>
        <p:txBody>
          <a:bodyPr/>
          <a:lstStyle/>
          <a:p>
            <a:r>
              <a:rPr lang="pt-BR"/>
              <a:t>S &amp; Y</a:t>
            </a:r>
            <a:endParaRPr lang="en-IN"/>
          </a:p>
        </p:txBody>
      </p:sp>
    </p:spTree>
    <p:extLst>
      <p:ext uri="{BB962C8B-B14F-4D97-AF65-F5344CB8AC3E}">
        <p14:creationId xmlns:p14="http://schemas.microsoft.com/office/powerpoint/2010/main" val="1238235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ECE9C9-EF81-40BD-9C4D-82273577F19F}"/>
              </a:ext>
            </a:extLst>
          </p:cNvPr>
          <p:cNvSpPr>
            <a:spLocks noGrp="1"/>
          </p:cNvSpPr>
          <p:nvPr>
            <p:ph type="title"/>
          </p:nvPr>
        </p:nvSpPr>
        <p:spPr/>
        <p:txBody>
          <a:bodyPr/>
          <a:lstStyle/>
          <a:p>
            <a:r>
              <a:rPr lang="en-IN" dirty="0">
                <a:solidFill>
                  <a:srgbClr val="00B050"/>
                </a:solidFill>
                <a:latin typeface="Bookman Old Style" panose="02050604050505020204" pitchFamily="18" charset="0"/>
              </a:rPr>
              <a:t>Audit Process </a:t>
            </a:r>
          </a:p>
        </p:txBody>
      </p:sp>
      <p:sp>
        <p:nvSpPr>
          <p:cNvPr id="3" name="Text Placeholder 2">
            <a:extLst>
              <a:ext uri="{FF2B5EF4-FFF2-40B4-BE49-F238E27FC236}">
                <a16:creationId xmlns:a16="http://schemas.microsoft.com/office/drawing/2014/main" id="{24052CCA-41D2-4D52-B348-E8722379B267}"/>
              </a:ext>
            </a:extLst>
          </p:cNvPr>
          <p:cNvSpPr>
            <a:spLocks noGrp="1"/>
          </p:cNvSpPr>
          <p:nvPr>
            <p:ph type="body" idx="1"/>
          </p:nvPr>
        </p:nvSpPr>
        <p:spPr/>
        <p:txBody>
          <a:bodyPr>
            <a:normAutofit/>
          </a:bodyPr>
          <a:lstStyle/>
          <a:p>
            <a:pPr lvl="1"/>
            <a:r>
              <a:rPr lang="en-IN" dirty="0">
                <a:solidFill>
                  <a:srgbClr val="0070C0"/>
                </a:solidFill>
                <a:latin typeface="Bookman Old Style" panose="02050604050505020204" pitchFamily="18" charset="0"/>
              </a:rPr>
              <a:t>Appointment Letter  </a:t>
            </a:r>
          </a:p>
          <a:p>
            <a:pPr lvl="1"/>
            <a:r>
              <a:rPr lang="en-IN" dirty="0">
                <a:solidFill>
                  <a:srgbClr val="0070C0"/>
                </a:solidFill>
                <a:latin typeface="Bookman Old Style" panose="02050604050505020204" pitchFamily="18" charset="0"/>
              </a:rPr>
              <a:t>Letter of acceptance </a:t>
            </a:r>
          </a:p>
          <a:p>
            <a:pPr lvl="1"/>
            <a:r>
              <a:rPr lang="en-IN" dirty="0">
                <a:solidFill>
                  <a:srgbClr val="0070C0"/>
                </a:solidFill>
                <a:latin typeface="Bookman Old Style" panose="02050604050505020204" pitchFamily="18" charset="0"/>
              </a:rPr>
              <a:t>Audit Plan </a:t>
            </a:r>
          </a:p>
          <a:p>
            <a:pPr lvl="1"/>
            <a:r>
              <a:rPr lang="en-IN" dirty="0">
                <a:solidFill>
                  <a:srgbClr val="0070C0"/>
                </a:solidFill>
                <a:latin typeface="Bookman Old Style" panose="02050604050505020204" pitchFamily="18" charset="0"/>
              </a:rPr>
              <a:t>Checklist </a:t>
            </a:r>
          </a:p>
          <a:p>
            <a:pPr lvl="1"/>
            <a:r>
              <a:rPr lang="en-IN" dirty="0">
                <a:solidFill>
                  <a:srgbClr val="0070C0"/>
                </a:solidFill>
                <a:latin typeface="Bookman Old Style" panose="02050604050505020204" pitchFamily="18" charset="0"/>
              </a:rPr>
              <a:t>Reconciliations </a:t>
            </a:r>
          </a:p>
          <a:p>
            <a:pPr lvl="1"/>
            <a:r>
              <a:rPr lang="en-IN" dirty="0">
                <a:solidFill>
                  <a:srgbClr val="0070C0"/>
                </a:solidFill>
                <a:latin typeface="Bookman Old Style" panose="02050604050505020204" pitchFamily="18" charset="0"/>
              </a:rPr>
              <a:t>MRL - Management representation letter</a:t>
            </a:r>
          </a:p>
          <a:p>
            <a:pPr lvl="1"/>
            <a:endParaRPr lang="en-IN" dirty="0">
              <a:solidFill>
                <a:srgbClr val="0070C0"/>
              </a:solidFill>
              <a:latin typeface="Bookman Old Style" panose="02050604050505020204" pitchFamily="18" charset="0"/>
            </a:endParaRPr>
          </a:p>
          <a:p>
            <a:pPr lvl="1"/>
            <a:endParaRPr lang="en-IN" dirty="0">
              <a:solidFill>
                <a:srgbClr val="0070C0"/>
              </a:solidFill>
              <a:latin typeface="Bookman Old Style" panose="02050604050505020204" pitchFamily="18" charset="0"/>
            </a:endParaRPr>
          </a:p>
          <a:p>
            <a:pPr lvl="2"/>
            <a:endParaRPr lang="en-IN" dirty="0">
              <a:solidFill>
                <a:srgbClr val="0070C0"/>
              </a:solidFill>
              <a:latin typeface="Bookman Old Style" panose="02050604050505020204" pitchFamily="18" charset="0"/>
            </a:endParaRPr>
          </a:p>
        </p:txBody>
      </p:sp>
      <p:sp>
        <p:nvSpPr>
          <p:cNvPr id="4" name="Footer Placeholder 3">
            <a:extLst>
              <a:ext uri="{FF2B5EF4-FFF2-40B4-BE49-F238E27FC236}">
                <a16:creationId xmlns:a16="http://schemas.microsoft.com/office/drawing/2014/main" id="{549E45E4-451F-49CF-AB81-5F0997CEFE66}"/>
              </a:ext>
            </a:extLst>
          </p:cNvPr>
          <p:cNvSpPr>
            <a:spLocks noGrp="1"/>
          </p:cNvSpPr>
          <p:nvPr>
            <p:ph type="ftr" sz="quarter" idx="11"/>
          </p:nvPr>
        </p:nvSpPr>
        <p:spPr/>
        <p:txBody>
          <a:bodyPr/>
          <a:lstStyle/>
          <a:p>
            <a:r>
              <a:rPr lang="pt-BR"/>
              <a:t>S &amp; Y</a:t>
            </a:r>
            <a:endParaRPr lang="en-IN"/>
          </a:p>
        </p:txBody>
      </p:sp>
    </p:spTree>
    <p:extLst>
      <p:ext uri="{BB962C8B-B14F-4D97-AF65-F5344CB8AC3E}">
        <p14:creationId xmlns:p14="http://schemas.microsoft.com/office/powerpoint/2010/main" val="11678592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ECE9C9-EF81-40BD-9C4D-82273577F19F}"/>
              </a:ext>
            </a:extLst>
          </p:cNvPr>
          <p:cNvSpPr>
            <a:spLocks noGrp="1"/>
          </p:cNvSpPr>
          <p:nvPr>
            <p:ph type="title"/>
          </p:nvPr>
        </p:nvSpPr>
        <p:spPr>
          <a:xfrm>
            <a:off x="838200" y="0"/>
            <a:ext cx="10515600" cy="1325563"/>
          </a:xfrm>
        </p:spPr>
        <p:txBody>
          <a:bodyPr/>
          <a:lstStyle/>
          <a:p>
            <a:r>
              <a:rPr lang="en-IN" dirty="0">
                <a:solidFill>
                  <a:srgbClr val="00B050"/>
                </a:solidFill>
                <a:latin typeface="Bookman Old Style" panose="02050604050505020204" pitchFamily="18" charset="0"/>
              </a:rPr>
              <a:t>What is Audit?</a:t>
            </a:r>
          </a:p>
        </p:txBody>
      </p:sp>
      <p:sp>
        <p:nvSpPr>
          <p:cNvPr id="3" name="Text Placeholder 2">
            <a:extLst>
              <a:ext uri="{FF2B5EF4-FFF2-40B4-BE49-F238E27FC236}">
                <a16:creationId xmlns:a16="http://schemas.microsoft.com/office/drawing/2014/main" id="{24052CCA-41D2-4D52-B348-E8722379B267}"/>
              </a:ext>
            </a:extLst>
          </p:cNvPr>
          <p:cNvSpPr>
            <a:spLocks noGrp="1"/>
          </p:cNvSpPr>
          <p:nvPr>
            <p:ph type="body" idx="1"/>
          </p:nvPr>
        </p:nvSpPr>
        <p:spPr>
          <a:xfrm>
            <a:off x="838200" y="1307804"/>
            <a:ext cx="10515600" cy="5656521"/>
          </a:xfrm>
        </p:spPr>
        <p:txBody>
          <a:bodyPr>
            <a:normAutofit fontScale="92500" lnSpcReduction="10000"/>
          </a:bodyPr>
          <a:lstStyle/>
          <a:p>
            <a:pPr marL="57150" lvl="1" indent="0" algn="just">
              <a:spcBef>
                <a:spcPts val="0"/>
              </a:spcBef>
              <a:buNone/>
              <a:defRPr/>
            </a:pPr>
            <a:r>
              <a:rPr lang="en-IN" altLang="en-US" sz="3500" dirty="0">
                <a:solidFill>
                  <a:srgbClr val="0070C0"/>
                </a:solidFill>
                <a:latin typeface="Bookman Old Style" panose="02050604050505020204" pitchFamily="18" charset="0"/>
                <a:ea typeface="Cambria Math" panose="02040503050406030204" pitchFamily="18" charset="0"/>
                <a:cs typeface="Cambria Math" panose="02040503050406030204" pitchFamily="18" charset="0"/>
              </a:rPr>
              <a:t>Section 2(13): “Audit”  means :</a:t>
            </a:r>
          </a:p>
          <a:p>
            <a:pPr marL="57150" lvl="1" indent="0" algn="just">
              <a:spcBef>
                <a:spcPts val="0"/>
              </a:spcBef>
              <a:buNone/>
              <a:defRPr/>
            </a:pPr>
            <a:endParaRPr lang="en-IN" altLang="en-US" sz="2200" dirty="0">
              <a:solidFill>
                <a:srgbClr val="0070C0"/>
              </a:solidFill>
              <a:latin typeface="Bookman Old Style" panose="02050604050505020204" pitchFamily="18" charset="0"/>
              <a:ea typeface="Cambria Math" panose="02040503050406030204" pitchFamily="18" charset="0"/>
              <a:cs typeface="Cambria Math" panose="02040503050406030204" pitchFamily="18" charset="0"/>
            </a:endParaRPr>
          </a:p>
          <a:p>
            <a:pPr marL="528638" algn="just">
              <a:spcBef>
                <a:spcPts val="0"/>
              </a:spcBef>
              <a:defRPr/>
            </a:pPr>
            <a:r>
              <a:rPr lang="en-IN" altLang="en-US" sz="2600" dirty="0">
                <a:solidFill>
                  <a:srgbClr val="0070C0"/>
                </a:solidFill>
                <a:latin typeface="Bookman Old Style" panose="02050604050505020204" pitchFamily="18" charset="0"/>
                <a:ea typeface="Cambria Math" panose="02040503050406030204" pitchFamily="18" charset="0"/>
                <a:cs typeface="Cambria Math" panose="02040503050406030204" pitchFamily="18" charset="0"/>
              </a:rPr>
              <a:t>examination  of </a:t>
            </a:r>
          </a:p>
          <a:p>
            <a:pPr marL="985838" lvl="1" algn="just">
              <a:spcBef>
                <a:spcPts val="0"/>
              </a:spcBef>
              <a:defRPr/>
            </a:pPr>
            <a:r>
              <a:rPr lang="en-IN" altLang="en-US" sz="2200" dirty="0">
                <a:solidFill>
                  <a:srgbClr val="0070C0"/>
                </a:solidFill>
                <a:latin typeface="Bookman Old Style" panose="02050604050505020204" pitchFamily="18" charset="0"/>
                <a:ea typeface="Cambria Math" panose="02040503050406030204" pitchFamily="18" charset="0"/>
                <a:cs typeface="Cambria Math" panose="02040503050406030204" pitchFamily="18" charset="0"/>
              </a:rPr>
              <a:t>records,  </a:t>
            </a:r>
          </a:p>
          <a:p>
            <a:pPr marL="985838" lvl="1" algn="just">
              <a:spcBef>
                <a:spcPts val="0"/>
              </a:spcBef>
              <a:defRPr/>
            </a:pPr>
            <a:r>
              <a:rPr lang="en-IN" altLang="en-US" sz="2200" dirty="0">
                <a:solidFill>
                  <a:srgbClr val="0070C0"/>
                </a:solidFill>
                <a:latin typeface="Bookman Old Style" panose="02050604050505020204" pitchFamily="18" charset="0"/>
                <a:ea typeface="Cambria Math" panose="02040503050406030204" pitchFamily="18" charset="0"/>
                <a:cs typeface="Cambria Math" panose="02040503050406030204" pitchFamily="18" charset="0"/>
              </a:rPr>
              <a:t>returns  and </a:t>
            </a:r>
          </a:p>
          <a:p>
            <a:pPr marL="985838" lvl="1" algn="just">
              <a:spcBef>
                <a:spcPts val="0"/>
              </a:spcBef>
              <a:defRPr/>
            </a:pPr>
            <a:r>
              <a:rPr lang="en-IN" altLang="en-US" sz="2200" dirty="0">
                <a:solidFill>
                  <a:srgbClr val="0070C0"/>
                </a:solidFill>
                <a:latin typeface="Bookman Old Style" panose="02050604050505020204" pitchFamily="18" charset="0"/>
                <a:ea typeface="Cambria Math" panose="02040503050406030204" pitchFamily="18" charset="0"/>
                <a:cs typeface="Cambria Math" panose="02040503050406030204" pitchFamily="18" charset="0"/>
              </a:rPr>
              <a:t>other  documents maintained or </a:t>
            </a:r>
          </a:p>
          <a:p>
            <a:pPr marL="985838" lvl="1" algn="just">
              <a:spcBef>
                <a:spcPts val="0"/>
              </a:spcBef>
              <a:defRPr/>
            </a:pPr>
            <a:r>
              <a:rPr lang="en-IN" altLang="en-US" sz="2200" dirty="0">
                <a:solidFill>
                  <a:srgbClr val="0070C0"/>
                </a:solidFill>
                <a:latin typeface="Bookman Old Style" panose="02050604050505020204" pitchFamily="18" charset="0"/>
                <a:ea typeface="Cambria Math" panose="02040503050406030204" pitchFamily="18" charset="0"/>
                <a:cs typeface="Cambria Math" panose="02040503050406030204" pitchFamily="18" charset="0"/>
              </a:rPr>
              <a:t>furnished by the taxable person </a:t>
            </a:r>
          </a:p>
          <a:p>
            <a:pPr marL="985838" lvl="1" algn="just">
              <a:spcBef>
                <a:spcPts val="0"/>
              </a:spcBef>
              <a:defRPr/>
            </a:pPr>
            <a:endParaRPr lang="en-IN" altLang="en-US" sz="2200" dirty="0">
              <a:solidFill>
                <a:srgbClr val="0070C0"/>
              </a:solidFill>
              <a:latin typeface="Bookman Old Style" panose="02050604050505020204" pitchFamily="18" charset="0"/>
              <a:ea typeface="Cambria Math" panose="02040503050406030204" pitchFamily="18" charset="0"/>
              <a:cs typeface="Cambria Math" panose="02040503050406030204" pitchFamily="18" charset="0"/>
            </a:endParaRPr>
          </a:p>
          <a:p>
            <a:pPr marL="528638" algn="just">
              <a:spcBef>
                <a:spcPts val="0"/>
              </a:spcBef>
              <a:defRPr/>
            </a:pPr>
            <a:r>
              <a:rPr lang="en-IN" altLang="en-US" sz="2600" dirty="0">
                <a:solidFill>
                  <a:srgbClr val="0070C0"/>
                </a:solidFill>
                <a:latin typeface="Bookman Old Style" panose="02050604050505020204" pitchFamily="18" charset="0"/>
                <a:ea typeface="Cambria Math" panose="02040503050406030204" pitchFamily="18" charset="0"/>
                <a:cs typeface="Cambria Math" panose="02040503050406030204" pitchFamily="18" charset="0"/>
              </a:rPr>
              <a:t>under this Act or rules made there under or </a:t>
            </a:r>
            <a:r>
              <a:rPr lang="en-IN" altLang="en-US" sz="2600" u="sng" dirty="0">
                <a:solidFill>
                  <a:srgbClr val="0070C0"/>
                </a:solidFill>
                <a:latin typeface="Bookman Old Style" panose="02050604050505020204" pitchFamily="18" charset="0"/>
                <a:ea typeface="Cambria Math" panose="02040503050406030204" pitchFamily="18" charset="0"/>
                <a:cs typeface="Cambria Math" panose="02040503050406030204" pitchFamily="18" charset="0"/>
              </a:rPr>
              <a:t>under any other law </a:t>
            </a:r>
            <a:r>
              <a:rPr lang="en-IN" altLang="en-US" sz="2600" dirty="0">
                <a:solidFill>
                  <a:srgbClr val="0070C0"/>
                </a:solidFill>
                <a:latin typeface="Bookman Old Style" panose="02050604050505020204" pitchFamily="18" charset="0"/>
                <a:ea typeface="Cambria Math" panose="02040503050406030204" pitchFamily="18" charset="0"/>
                <a:cs typeface="Cambria Math" panose="02040503050406030204" pitchFamily="18" charset="0"/>
              </a:rPr>
              <a:t>for the time being in force </a:t>
            </a:r>
          </a:p>
          <a:p>
            <a:pPr marL="528638" algn="just">
              <a:spcBef>
                <a:spcPts val="0"/>
              </a:spcBef>
              <a:defRPr/>
            </a:pPr>
            <a:endParaRPr lang="en-IN" altLang="en-US" sz="2600" dirty="0">
              <a:solidFill>
                <a:srgbClr val="0070C0"/>
              </a:solidFill>
              <a:latin typeface="Bookman Old Style" panose="02050604050505020204" pitchFamily="18" charset="0"/>
              <a:ea typeface="Cambria Math" panose="02040503050406030204" pitchFamily="18" charset="0"/>
              <a:cs typeface="Cambria Math" panose="02040503050406030204" pitchFamily="18" charset="0"/>
            </a:endParaRPr>
          </a:p>
          <a:p>
            <a:pPr marL="528638" algn="just">
              <a:spcBef>
                <a:spcPts val="0"/>
              </a:spcBef>
              <a:defRPr/>
            </a:pPr>
            <a:r>
              <a:rPr lang="en-IN" altLang="en-US" sz="2600" dirty="0">
                <a:solidFill>
                  <a:srgbClr val="0070C0"/>
                </a:solidFill>
                <a:latin typeface="Bookman Old Style" panose="02050604050505020204" pitchFamily="18" charset="0"/>
                <a:ea typeface="Cambria Math" panose="02040503050406030204" pitchFamily="18" charset="0"/>
                <a:cs typeface="Cambria Math" panose="02040503050406030204" pitchFamily="18" charset="0"/>
              </a:rPr>
              <a:t>to verify, inter alia, </a:t>
            </a:r>
            <a:r>
              <a:rPr lang="en-IN" altLang="en-US" sz="2200" dirty="0">
                <a:solidFill>
                  <a:srgbClr val="0070C0"/>
                </a:solidFill>
                <a:latin typeface="Bookman Old Style" panose="02050604050505020204" pitchFamily="18" charset="0"/>
                <a:ea typeface="Cambria Math" panose="02040503050406030204" pitchFamily="18" charset="0"/>
                <a:cs typeface="Cambria Math" panose="02040503050406030204" pitchFamily="18" charset="0"/>
              </a:rPr>
              <a:t>the correctness of </a:t>
            </a:r>
          </a:p>
          <a:p>
            <a:pPr marL="985838" lvl="1" algn="just">
              <a:spcBef>
                <a:spcPts val="0"/>
              </a:spcBef>
              <a:defRPr/>
            </a:pPr>
            <a:r>
              <a:rPr lang="en-IN" altLang="en-US" sz="2200" dirty="0">
                <a:solidFill>
                  <a:srgbClr val="0070C0"/>
                </a:solidFill>
                <a:latin typeface="Bookman Old Style" panose="02050604050505020204" pitchFamily="18" charset="0"/>
                <a:ea typeface="Cambria Math" panose="02040503050406030204" pitchFamily="18" charset="0"/>
              </a:rPr>
              <a:t>turnover declared, </a:t>
            </a:r>
          </a:p>
          <a:p>
            <a:pPr marL="985838" lvl="1" algn="just">
              <a:spcBef>
                <a:spcPts val="0"/>
              </a:spcBef>
              <a:defRPr/>
            </a:pPr>
            <a:r>
              <a:rPr lang="en-IN" altLang="en-US" sz="2200" dirty="0">
                <a:solidFill>
                  <a:srgbClr val="0070C0"/>
                </a:solidFill>
                <a:latin typeface="Bookman Old Style" panose="02050604050505020204" pitchFamily="18" charset="0"/>
                <a:ea typeface="Cambria Math" panose="02040503050406030204" pitchFamily="18" charset="0"/>
                <a:cs typeface="Cambria Math" panose="02040503050406030204" pitchFamily="18" charset="0"/>
              </a:rPr>
              <a:t>taxes paid, </a:t>
            </a:r>
          </a:p>
          <a:p>
            <a:pPr marL="985838" lvl="1" algn="just">
              <a:spcBef>
                <a:spcPts val="0"/>
              </a:spcBef>
              <a:defRPr/>
            </a:pPr>
            <a:r>
              <a:rPr lang="en-IN" altLang="en-US" sz="2200" dirty="0">
                <a:solidFill>
                  <a:srgbClr val="0070C0"/>
                </a:solidFill>
                <a:latin typeface="Bookman Old Style" panose="02050604050505020204" pitchFamily="18" charset="0"/>
                <a:ea typeface="Cambria Math" panose="02040503050406030204" pitchFamily="18" charset="0"/>
                <a:cs typeface="Cambria Math" panose="02040503050406030204" pitchFamily="18" charset="0"/>
              </a:rPr>
              <a:t>refund claimed and </a:t>
            </a:r>
          </a:p>
          <a:p>
            <a:pPr marL="985838" lvl="1" algn="just">
              <a:spcBef>
                <a:spcPts val="0"/>
              </a:spcBef>
              <a:defRPr/>
            </a:pPr>
            <a:r>
              <a:rPr lang="en-IN" altLang="en-US" sz="2200" dirty="0">
                <a:solidFill>
                  <a:srgbClr val="0070C0"/>
                </a:solidFill>
                <a:latin typeface="Bookman Old Style" panose="02050604050505020204" pitchFamily="18" charset="0"/>
                <a:ea typeface="Cambria Math" panose="02040503050406030204" pitchFamily="18" charset="0"/>
                <a:cs typeface="Cambria Math" panose="02040503050406030204" pitchFamily="18" charset="0"/>
              </a:rPr>
              <a:t>input tax credit availed, and </a:t>
            </a:r>
          </a:p>
          <a:p>
            <a:pPr marL="528638" algn="just">
              <a:spcBef>
                <a:spcPts val="0"/>
              </a:spcBef>
              <a:defRPr/>
            </a:pPr>
            <a:endParaRPr lang="en-IN" altLang="en-US" sz="2600" dirty="0">
              <a:solidFill>
                <a:srgbClr val="0070C0"/>
              </a:solidFill>
              <a:latin typeface="Bookman Old Style" panose="02050604050505020204" pitchFamily="18" charset="0"/>
              <a:ea typeface="Cambria Math" panose="02040503050406030204" pitchFamily="18" charset="0"/>
              <a:cs typeface="Cambria Math" panose="02040503050406030204" pitchFamily="18" charset="0"/>
            </a:endParaRPr>
          </a:p>
          <a:p>
            <a:pPr marL="528638" algn="just">
              <a:spcBef>
                <a:spcPts val="0"/>
              </a:spcBef>
              <a:defRPr/>
            </a:pPr>
            <a:r>
              <a:rPr lang="en-IN" altLang="en-US" sz="2600" dirty="0">
                <a:solidFill>
                  <a:srgbClr val="0070C0"/>
                </a:solidFill>
                <a:latin typeface="Bookman Old Style" panose="02050604050505020204" pitchFamily="18" charset="0"/>
                <a:ea typeface="Cambria Math" panose="02040503050406030204" pitchFamily="18" charset="0"/>
                <a:cs typeface="Cambria Math" panose="02040503050406030204" pitchFamily="18" charset="0"/>
              </a:rPr>
              <a:t>to assess his compliance with the provisions of this Act or rules made there under</a:t>
            </a:r>
          </a:p>
          <a:p>
            <a:pPr lvl="1"/>
            <a:endParaRPr lang="en-IN" dirty="0">
              <a:solidFill>
                <a:srgbClr val="0070C0"/>
              </a:solidFill>
              <a:latin typeface="Bookman Old Style" panose="02050604050505020204" pitchFamily="18" charset="0"/>
            </a:endParaRPr>
          </a:p>
          <a:p>
            <a:pPr lvl="1"/>
            <a:endParaRPr lang="en-IN" dirty="0">
              <a:solidFill>
                <a:srgbClr val="0070C0"/>
              </a:solidFill>
              <a:latin typeface="Bookman Old Style" panose="02050604050505020204" pitchFamily="18" charset="0"/>
            </a:endParaRPr>
          </a:p>
          <a:p>
            <a:pPr lvl="2"/>
            <a:endParaRPr lang="en-IN" dirty="0">
              <a:solidFill>
                <a:srgbClr val="0070C0"/>
              </a:solidFill>
              <a:latin typeface="Bookman Old Style" panose="02050604050505020204" pitchFamily="18" charset="0"/>
            </a:endParaRPr>
          </a:p>
        </p:txBody>
      </p:sp>
      <p:sp>
        <p:nvSpPr>
          <p:cNvPr id="4" name="Footer Placeholder 3">
            <a:extLst>
              <a:ext uri="{FF2B5EF4-FFF2-40B4-BE49-F238E27FC236}">
                <a16:creationId xmlns:a16="http://schemas.microsoft.com/office/drawing/2014/main" id="{549E45E4-451F-49CF-AB81-5F0997CEFE66}"/>
              </a:ext>
            </a:extLst>
          </p:cNvPr>
          <p:cNvSpPr>
            <a:spLocks noGrp="1"/>
          </p:cNvSpPr>
          <p:nvPr>
            <p:ph type="ftr" sz="quarter" idx="11"/>
          </p:nvPr>
        </p:nvSpPr>
        <p:spPr/>
        <p:txBody>
          <a:bodyPr/>
          <a:lstStyle/>
          <a:p>
            <a:r>
              <a:rPr lang="pt-BR"/>
              <a:t>S &amp; Y</a:t>
            </a:r>
            <a:endParaRPr lang="en-IN"/>
          </a:p>
        </p:txBody>
      </p:sp>
    </p:spTree>
    <p:extLst>
      <p:ext uri="{BB962C8B-B14F-4D97-AF65-F5344CB8AC3E}">
        <p14:creationId xmlns:p14="http://schemas.microsoft.com/office/powerpoint/2010/main" val="16952983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Decision Trees - CHAID AND CART DEC 2015</Template>
  <TotalTime>0</TotalTime>
  <Words>7410</Words>
  <Application>Microsoft Office PowerPoint</Application>
  <PresentationFormat>Widescreen</PresentationFormat>
  <Paragraphs>1309</Paragraphs>
  <Slides>64</Slides>
  <Notes>24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64</vt:i4>
      </vt:variant>
    </vt:vector>
  </HeadingPairs>
  <TitlesOfParts>
    <vt:vector size="73" baseType="lpstr">
      <vt:lpstr>Algerian</vt:lpstr>
      <vt:lpstr>Arial</vt:lpstr>
      <vt:lpstr>Bookman Old Style</vt:lpstr>
      <vt:lpstr>Calibri</vt:lpstr>
      <vt:lpstr>Calibri Light</vt:lpstr>
      <vt:lpstr>Cambria Math</vt:lpstr>
      <vt:lpstr>Times New Roman</vt:lpstr>
      <vt:lpstr>Wingdings</vt:lpstr>
      <vt:lpstr>Office Theme</vt:lpstr>
      <vt:lpstr>PowerPoint Presentation</vt:lpstr>
      <vt:lpstr>Agenda</vt:lpstr>
      <vt:lpstr>Audit requirement  </vt:lpstr>
      <vt:lpstr>Audit Process </vt:lpstr>
      <vt:lpstr>Audit Process </vt:lpstr>
      <vt:lpstr>Audit Process </vt:lpstr>
      <vt:lpstr>Audit Process </vt:lpstr>
      <vt:lpstr>Audit Process </vt:lpstr>
      <vt:lpstr>What is Audit?</vt:lpstr>
      <vt:lpstr>Annual Returns Sec 44(1)</vt:lpstr>
      <vt:lpstr>Annual Audit</vt:lpstr>
      <vt:lpstr>Relevant Provisions</vt:lpstr>
      <vt:lpstr>2(6) “aggregate turnover”</vt:lpstr>
      <vt:lpstr>Relevant Provisions</vt:lpstr>
      <vt:lpstr>Annual Return – GSTR-9ABC</vt:lpstr>
      <vt:lpstr>Reconciliations</vt:lpstr>
      <vt:lpstr>Reconcilations </vt:lpstr>
      <vt:lpstr>Reconcilations </vt:lpstr>
      <vt:lpstr>Sample Reco</vt:lpstr>
      <vt:lpstr>Reasons for Differences</vt:lpstr>
      <vt:lpstr>Reconciliations </vt:lpstr>
      <vt:lpstr>Reconciliation between  GSTR-3B with 2A</vt:lpstr>
      <vt:lpstr>PowerPoint Presentation</vt:lpstr>
      <vt:lpstr>PowerPoint Presentation</vt:lpstr>
      <vt:lpstr>Points for consideration</vt:lpstr>
      <vt:lpstr>Separate data to be compiled</vt:lpstr>
      <vt:lpstr>PowerPoint Presentation</vt:lpstr>
      <vt:lpstr>GSTR 9 – Annual Return (Registered Person)</vt:lpstr>
      <vt:lpstr>Annual Return – GSTR 9 Broad View 6 Parts 19 Tables</vt:lpstr>
      <vt:lpstr>Annual Return Format : Table 1, 2 and 3</vt:lpstr>
      <vt:lpstr>Part II Table 4 &amp; 5</vt:lpstr>
      <vt:lpstr>GSTR 1 Relevant Table</vt:lpstr>
      <vt:lpstr>Table 4 – Details of Advances, Inward &amp; outward Supplies on which tax is payable as declared in returns filed during the FY.</vt:lpstr>
      <vt:lpstr>Table 4 – Details of Advances, Inward &amp; outward Supplies on which tax is payable as declared in returns filed during the FY.</vt:lpstr>
      <vt:lpstr>Details of Outward supplies on which tax is not payable as declared in returns filed during the financial year</vt:lpstr>
      <vt:lpstr>Part III Table 6 ,7 &amp;8</vt:lpstr>
      <vt:lpstr>Annual Return – ITC</vt:lpstr>
      <vt:lpstr>3B Filing – Table 4</vt:lpstr>
      <vt:lpstr>Details of ITC availed as declared in returns filed during the FY</vt:lpstr>
      <vt:lpstr>Details of ITC availed as declared in returns filed during the FY</vt:lpstr>
      <vt:lpstr>Details of ITC Reversed and Ineligible ITC as declared in returns filed during the financial year</vt:lpstr>
      <vt:lpstr>Reconciliation with GSTR 2A</vt:lpstr>
      <vt:lpstr>Part IV Table 9 </vt:lpstr>
      <vt:lpstr>Annual Return Format : Table 9</vt:lpstr>
      <vt:lpstr>Part V Table 10 ,11, 12, 13, 14 </vt:lpstr>
      <vt:lpstr>Disclosed in Apr to Sep returns</vt:lpstr>
      <vt:lpstr>Part VI Table 15,16,17,18,19</vt:lpstr>
      <vt:lpstr>Annual Return Format : Table 15</vt:lpstr>
      <vt:lpstr>Table 15 : Particulars of Demands and Refunds </vt:lpstr>
      <vt:lpstr>Table 16 – Other information</vt:lpstr>
      <vt:lpstr>Table 17 : HSN Outward Supplies</vt:lpstr>
      <vt:lpstr>Table 18 : HSN Inward Supplies</vt:lpstr>
      <vt:lpstr>Annual Return Format : Table 19</vt:lpstr>
      <vt:lpstr>Annual Return Format : Verification</vt:lpstr>
      <vt:lpstr>PowerPoint Presentation</vt:lpstr>
      <vt:lpstr>PowerPoint Presentation</vt:lpstr>
      <vt:lpstr>Revenue related amendments &amp; CN/DN</vt:lpstr>
      <vt:lpstr>        Disclosure relating to advances</vt:lpstr>
      <vt:lpstr>Illustration 1b for table 6H ( ITC re-claimed)</vt:lpstr>
      <vt:lpstr>ITC availed and reversed during the FY and                                     subsequently</vt:lpstr>
      <vt:lpstr>     GSTR 2A and GSTR 3B comparison</vt:lpstr>
      <vt:lpstr>Recent Updates in GST</vt:lpstr>
      <vt:lpstr>Recent Updates in GST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GST Audits</dc:title>
  <dc:subject>Audit under GST</dc:subject>
  <dc:creator>CA Venugopal Gella</dc:creator>
  <cp:keywords>GST</cp:keywords>
  <cp:lastModifiedBy>chandra shekar</cp:lastModifiedBy>
  <cp:revision>413</cp:revision>
  <dcterms:created xsi:type="dcterms:W3CDTF">2016-12-16T11:29:41Z</dcterms:created>
  <dcterms:modified xsi:type="dcterms:W3CDTF">2018-11-23T05:45:24Z</dcterms:modified>
</cp:coreProperties>
</file>